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72" r:id="rId2"/>
    <p:sldId id="274" r:id="rId3"/>
    <p:sldId id="263" r:id="rId4"/>
    <p:sldId id="273" r:id="rId5"/>
    <p:sldId id="266" r:id="rId6"/>
    <p:sldId id="284" r:id="rId7"/>
    <p:sldId id="317" r:id="rId8"/>
    <p:sldId id="318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8" r:id="rId17"/>
    <p:sldId id="299" r:id="rId18"/>
    <p:sldId id="300" r:id="rId19"/>
    <p:sldId id="336" r:id="rId20"/>
    <p:sldId id="337" r:id="rId21"/>
    <p:sldId id="332" r:id="rId22"/>
    <p:sldId id="303" r:id="rId23"/>
    <p:sldId id="306" r:id="rId24"/>
    <p:sldId id="307" r:id="rId25"/>
    <p:sldId id="311" r:id="rId26"/>
    <p:sldId id="312" r:id="rId27"/>
    <p:sldId id="313" r:id="rId28"/>
    <p:sldId id="352" r:id="rId29"/>
    <p:sldId id="314" r:id="rId30"/>
    <p:sldId id="338" r:id="rId31"/>
    <p:sldId id="316" r:id="rId32"/>
    <p:sldId id="339" r:id="rId33"/>
    <p:sldId id="315" r:id="rId34"/>
    <p:sldId id="340" r:id="rId35"/>
    <p:sldId id="305" r:id="rId36"/>
    <p:sldId id="308" r:id="rId37"/>
    <p:sldId id="319" r:id="rId38"/>
    <p:sldId id="321" r:id="rId39"/>
    <p:sldId id="322" r:id="rId40"/>
    <p:sldId id="323" r:id="rId41"/>
    <p:sldId id="325" r:id="rId42"/>
    <p:sldId id="326" r:id="rId43"/>
    <p:sldId id="327" r:id="rId44"/>
    <p:sldId id="328" r:id="rId45"/>
    <p:sldId id="324" r:id="rId46"/>
    <p:sldId id="329" r:id="rId47"/>
    <p:sldId id="342" r:id="rId48"/>
    <p:sldId id="341" r:id="rId49"/>
    <p:sldId id="330" r:id="rId50"/>
    <p:sldId id="331" r:id="rId51"/>
    <p:sldId id="335" r:id="rId52"/>
    <p:sldId id="344" r:id="rId53"/>
    <p:sldId id="349" r:id="rId54"/>
    <p:sldId id="345" r:id="rId55"/>
    <p:sldId id="347" r:id="rId56"/>
    <p:sldId id="346" r:id="rId57"/>
    <p:sldId id="348" r:id="rId58"/>
    <p:sldId id="309" r:id="rId59"/>
    <p:sldId id="268" r:id="rId60"/>
    <p:sldId id="343" r:id="rId61"/>
    <p:sldId id="351" r:id="rId62"/>
    <p:sldId id="291" r:id="rId63"/>
    <p:sldId id="275" r:id="rId64"/>
    <p:sldId id="276" r:id="rId65"/>
    <p:sldId id="277" r:id="rId66"/>
    <p:sldId id="278" r:id="rId67"/>
    <p:sldId id="279" r:id="rId68"/>
    <p:sldId id="280" r:id="rId69"/>
    <p:sldId id="333" r:id="rId70"/>
    <p:sldId id="354" r:id="rId71"/>
    <p:sldId id="355" r:id="rId72"/>
    <p:sldId id="356" r:id="rId73"/>
    <p:sldId id="357" r:id="rId74"/>
    <p:sldId id="358" r:id="rId75"/>
    <p:sldId id="353" r:id="rId76"/>
    <p:sldId id="334" r:id="rId7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34" autoAdjust="0"/>
  </p:normalViewPr>
  <p:slideViewPr>
    <p:cSldViewPr>
      <p:cViewPr varScale="1">
        <p:scale>
          <a:sx n="89" d="100"/>
          <a:sy n="89" d="100"/>
        </p:scale>
        <p:origin x="-1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8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28.wmf"/><Relationship Id="rId5" Type="http://schemas.openxmlformats.org/officeDocument/2006/relationships/image" Target="../media/image44.wmf"/><Relationship Id="rId4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3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5.wmf"/><Relationship Id="rId2" Type="http://schemas.openxmlformats.org/officeDocument/2006/relationships/image" Target="../media/image56.wmf"/><Relationship Id="rId1" Type="http://schemas.openxmlformats.org/officeDocument/2006/relationships/image" Target="../media/image53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57.wmf"/><Relationship Id="rId7" Type="http://schemas.openxmlformats.org/officeDocument/2006/relationships/image" Target="../media/image62.wmf"/><Relationship Id="rId2" Type="http://schemas.openxmlformats.org/officeDocument/2006/relationships/image" Target="../media/image56.wmf"/><Relationship Id="rId1" Type="http://schemas.openxmlformats.org/officeDocument/2006/relationships/image" Target="../media/image53.wmf"/><Relationship Id="rId6" Type="http://schemas.openxmlformats.org/officeDocument/2006/relationships/image" Target="../media/image61.wmf"/><Relationship Id="rId5" Type="http://schemas.openxmlformats.org/officeDocument/2006/relationships/image" Target="../media/image66.wmf"/><Relationship Id="rId4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57.wmf"/><Relationship Id="rId7" Type="http://schemas.openxmlformats.org/officeDocument/2006/relationships/image" Target="../media/image62.wmf"/><Relationship Id="rId2" Type="http://schemas.openxmlformats.org/officeDocument/2006/relationships/image" Target="../media/image56.wmf"/><Relationship Id="rId1" Type="http://schemas.openxmlformats.org/officeDocument/2006/relationships/image" Target="../media/image53.wmf"/><Relationship Id="rId6" Type="http://schemas.openxmlformats.org/officeDocument/2006/relationships/image" Target="../media/image61.wmf"/><Relationship Id="rId5" Type="http://schemas.openxmlformats.org/officeDocument/2006/relationships/image" Target="../media/image68.wmf"/><Relationship Id="rId4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6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75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6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75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67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82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67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93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55.wmf"/><Relationship Id="rId7" Type="http://schemas.openxmlformats.org/officeDocument/2006/relationships/image" Target="../media/image9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94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98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97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55.wmf"/><Relationship Id="rId7" Type="http://schemas.openxmlformats.org/officeDocument/2006/relationships/image" Target="../media/image98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97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97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97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97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80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14.wmf"/><Relationship Id="rId1" Type="http://schemas.openxmlformats.org/officeDocument/2006/relationships/image" Target="../media/image80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0.wmf"/><Relationship Id="rId7" Type="http://schemas.openxmlformats.org/officeDocument/2006/relationships/image" Target="../media/image115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4.wmf"/><Relationship Id="rId5" Type="http://schemas.openxmlformats.org/officeDocument/2006/relationships/image" Target="../media/image80.wmf"/><Relationship Id="rId4" Type="http://schemas.openxmlformats.org/officeDocument/2006/relationships/image" Target="../media/image111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08.wmf"/><Relationship Id="rId7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80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Relationship Id="rId9" Type="http://schemas.openxmlformats.org/officeDocument/2006/relationships/image" Target="../media/image117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8.wmf"/><Relationship Id="rId7" Type="http://schemas.openxmlformats.org/officeDocument/2006/relationships/image" Target="../media/image119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4.wmf"/><Relationship Id="rId5" Type="http://schemas.openxmlformats.org/officeDocument/2006/relationships/image" Target="../media/image80.wmf"/><Relationship Id="rId4" Type="http://schemas.openxmlformats.org/officeDocument/2006/relationships/image" Target="../media/image1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19.wmf"/><Relationship Id="rId7" Type="http://schemas.openxmlformats.org/officeDocument/2006/relationships/image" Target="../media/image108.wmf"/><Relationship Id="rId2" Type="http://schemas.openxmlformats.org/officeDocument/2006/relationships/image" Target="../media/image114.wmf"/><Relationship Id="rId1" Type="http://schemas.openxmlformats.org/officeDocument/2006/relationships/image" Target="../media/image80.wmf"/><Relationship Id="rId6" Type="http://schemas.openxmlformats.org/officeDocument/2006/relationships/image" Target="../media/image118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Relationship Id="rId9" Type="http://schemas.openxmlformats.org/officeDocument/2006/relationships/image" Target="../media/image110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124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5.wmf"/><Relationship Id="rId5" Type="http://schemas.openxmlformats.org/officeDocument/2006/relationships/image" Target="../media/image133.wmf"/><Relationship Id="rId4" Type="http://schemas.openxmlformats.org/officeDocument/2006/relationships/image" Target="../media/image144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33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48.wmf"/><Relationship Id="rId1" Type="http://schemas.openxmlformats.org/officeDocument/2006/relationships/image" Target="../media/image133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5.wmf"/><Relationship Id="rId1" Type="http://schemas.openxmlformats.org/officeDocument/2006/relationships/image" Target="../media/image133.wmf"/><Relationship Id="rId4" Type="http://schemas.openxmlformats.org/officeDocument/2006/relationships/image" Target="../media/image131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28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0C3F5-3320-42F8-AA9B-99BD7FACDF8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FDE4E-C6C9-4873-9CE2-E854357356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71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8CE848-D3F2-45AB-A6A5-9955D57C1B5F}" type="slidenum">
              <a:rPr lang="nl-NL"/>
              <a:pPr>
                <a:defRPr/>
              </a:pPr>
              <a:t>9</a:t>
            </a:fld>
            <a:endParaRPr lang="nl-NL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>
              <a:defRPr/>
            </a:pPr>
            <a:fld id="{A4A740AB-A4EE-4AFC-B160-3D905C23DA30}" type="slidenum">
              <a:rPr lang="nl-NL" sz="1200"/>
              <a:pPr algn="r" defTabSz="914423">
                <a:defRPr/>
              </a:pPr>
              <a:t>10</a:t>
            </a:fld>
            <a:endParaRPr lang="nl-NL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>
              <a:defRPr/>
            </a:pPr>
            <a:fld id="{339477D7-AFC4-4067-AFC6-F96601B49BC8}" type="slidenum">
              <a:rPr lang="nl-NL" sz="1200"/>
              <a:pPr algn="r" defTabSz="914423">
                <a:defRPr/>
              </a:pPr>
              <a:t>11</a:t>
            </a:fld>
            <a:endParaRPr lang="nl-NL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>
              <a:defRPr/>
            </a:pPr>
            <a:fld id="{15535693-14B2-4487-8709-4BC2F6B81F0B}" type="slidenum">
              <a:rPr lang="nl-NL" sz="1200"/>
              <a:pPr algn="r" defTabSz="914423">
                <a:defRPr/>
              </a:pPr>
              <a:t>12</a:t>
            </a:fld>
            <a:endParaRPr lang="nl-NL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>
              <a:defRPr/>
            </a:pPr>
            <a:fld id="{7180772A-AD73-4755-8E6C-80F136402573}" type="slidenum">
              <a:rPr lang="nl-NL" sz="1200"/>
              <a:pPr algn="r" defTabSz="914423">
                <a:defRPr/>
              </a:pPr>
              <a:t>13</a:t>
            </a:fld>
            <a:endParaRPr lang="nl-NL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>
              <a:defRPr/>
            </a:pPr>
            <a:fld id="{2BA7475D-0B48-4EEA-A9C6-4D5DA08FEFE6}" type="slidenum">
              <a:rPr lang="nl-NL" sz="1200"/>
              <a:pPr algn="r" defTabSz="914423">
                <a:defRPr/>
              </a:pPr>
              <a:t>14</a:t>
            </a:fld>
            <a:endParaRPr lang="nl-NL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FDE4E-C6C9-4873-9CE2-E854357356F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08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D59DA-DE9E-47D0-B3FB-B4C11C44F927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3212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DBBF2-AB26-46E4-98A1-9FDB318D3B24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6321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25FB8-A257-45CB-896B-CDB1D6E1CF46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2120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ADB66-A532-43D5-99A1-0125C46CC4B4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0984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DD877-26C6-4A67-AE54-B5F82DCC803B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7869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A3360-6FB7-4170-9692-892C7A958E6D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3952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38BCC-0CF8-41F0-873B-2A31C1030272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936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D2020-31E8-4288-931B-EC059CA8CE1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5942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9F538-874A-4455-AF28-43F2C9917CC9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1461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3A946-E922-452E-AF88-313E0B5DE4E0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0716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17AAF-0AC4-4DFE-9B85-FE75CCB9642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1677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71A390-EC0F-4E5F-9AE3-6F5BE53A27C3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2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7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39.png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3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7.jpe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8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0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0.w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39.png"/><Relationship Id="rId9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0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8.w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0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5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6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7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3.w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57.wmf"/><Relationship Id="rId10" Type="http://schemas.openxmlformats.org/officeDocument/2006/relationships/image" Target="../media/image55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1.wmf"/><Relationship Id="rId3" Type="http://schemas.openxmlformats.org/officeDocument/2006/relationships/image" Target="../media/image59.png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wmf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58.bin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60.png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70.bin"/><Relationship Id="rId3" Type="http://schemas.openxmlformats.org/officeDocument/2006/relationships/image" Target="../media/image59.png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9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wmf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65.wmf"/><Relationship Id="rId4" Type="http://schemas.openxmlformats.org/officeDocument/2006/relationships/image" Target="../media/image60.png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59.png"/><Relationship Id="rId21" Type="http://schemas.openxmlformats.org/officeDocument/2006/relationships/image" Target="../media/image67.wmf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3.wmf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71.bin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62.wmf"/><Relationship Id="rId4" Type="http://schemas.openxmlformats.org/officeDocument/2006/relationships/image" Target="../media/image60.png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7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85.bin"/><Relationship Id="rId3" Type="http://schemas.openxmlformats.org/officeDocument/2006/relationships/image" Target="../media/image59.png"/><Relationship Id="rId21" Type="http://schemas.openxmlformats.org/officeDocument/2006/relationships/image" Target="../media/image67.wmf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3.wmf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79.bin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62.wmf"/><Relationship Id="rId4" Type="http://schemas.openxmlformats.org/officeDocument/2006/relationships/image" Target="../media/image60.png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8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61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1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73.png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60.png"/><Relationship Id="rId9" Type="http://schemas.openxmlformats.org/officeDocument/2006/relationships/image" Target="../media/image72.png"/><Relationship Id="rId14" Type="http://schemas.openxmlformats.org/officeDocument/2006/relationships/image" Target="../media/image7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61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1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73.png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60.png"/><Relationship Id="rId9" Type="http://schemas.openxmlformats.org/officeDocument/2006/relationships/image" Target="../media/image72.png"/><Relationship Id="rId14" Type="http://schemas.openxmlformats.org/officeDocument/2006/relationships/image" Target="../media/image7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75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2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78.png"/><Relationship Id="rId19" Type="http://schemas.openxmlformats.org/officeDocument/2006/relationships/oleObject" Target="../embeddings/oleObject107.bin"/><Relationship Id="rId4" Type="http://schemas.openxmlformats.org/officeDocument/2006/relationships/image" Target="../media/image60.png"/><Relationship Id="rId9" Type="http://schemas.openxmlformats.org/officeDocument/2006/relationships/image" Target="../media/image77.png"/><Relationship Id="rId14" Type="http://schemas.openxmlformats.org/officeDocument/2006/relationships/image" Target="../media/image6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75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2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78.png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60.png"/><Relationship Id="rId9" Type="http://schemas.openxmlformats.org/officeDocument/2006/relationships/image" Target="../media/image77.png"/><Relationship Id="rId14" Type="http://schemas.openxmlformats.org/officeDocument/2006/relationships/image" Target="../media/image6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8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9.png"/><Relationship Id="rId4" Type="http://schemas.openxmlformats.org/officeDocument/2006/relationships/image" Target="../media/image8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9.png"/><Relationship Id="rId4" Type="http://schemas.openxmlformats.org/officeDocument/2006/relationships/image" Target="../media/image8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23.bin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55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29.bin"/><Relationship Id="rId18" Type="http://schemas.openxmlformats.org/officeDocument/2006/relationships/image" Target="../media/image82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13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10" Type="http://schemas.openxmlformats.org/officeDocument/2006/relationships/image" Target="../media/image55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5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86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78.png"/><Relationship Id="rId4" Type="http://schemas.openxmlformats.org/officeDocument/2006/relationships/image" Target="../media/image60.png"/><Relationship Id="rId9" Type="http://schemas.openxmlformats.org/officeDocument/2006/relationships/image" Target="../media/image77.png"/><Relationship Id="rId14" Type="http://schemas.openxmlformats.org/officeDocument/2006/relationships/image" Target="../media/image8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141.bin"/><Relationship Id="rId18" Type="http://schemas.openxmlformats.org/officeDocument/2006/relationships/oleObject" Target="../embeddings/oleObject143.bin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84.wmf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2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8.bin"/><Relationship Id="rId15" Type="http://schemas.openxmlformats.org/officeDocument/2006/relationships/image" Target="../media/image79.png"/><Relationship Id="rId10" Type="http://schemas.openxmlformats.org/officeDocument/2006/relationships/image" Target="../media/image78.png"/><Relationship Id="rId19" Type="http://schemas.openxmlformats.org/officeDocument/2006/relationships/image" Target="../media/image83.wmf"/><Relationship Id="rId4" Type="http://schemas.openxmlformats.org/officeDocument/2006/relationships/image" Target="../media/image60.png"/><Relationship Id="rId9" Type="http://schemas.openxmlformats.org/officeDocument/2006/relationships/image" Target="../media/image77.png"/><Relationship Id="rId14" Type="http://schemas.openxmlformats.org/officeDocument/2006/relationships/image" Target="../media/image8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147.bin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88.wmf"/><Relationship Id="rId17" Type="http://schemas.openxmlformats.org/officeDocument/2006/relationships/image" Target="../media/image9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8.bin"/><Relationship Id="rId10" Type="http://schemas.openxmlformats.org/officeDocument/2006/relationships/image" Target="../media/image78.png"/><Relationship Id="rId4" Type="http://schemas.openxmlformats.org/officeDocument/2006/relationships/image" Target="../media/image60.png"/><Relationship Id="rId9" Type="http://schemas.openxmlformats.org/officeDocument/2006/relationships/image" Target="../media/image77.png"/><Relationship Id="rId14" Type="http://schemas.openxmlformats.org/officeDocument/2006/relationships/image" Target="../media/image8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152.bin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9.bin"/><Relationship Id="rId15" Type="http://schemas.openxmlformats.org/officeDocument/2006/relationships/image" Target="../media/image91.png"/><Relationship Id="rId10" Type="http://schemas.openxmlformats.org/officeDocument/2006/relationships/image" Target="../media/image78.png"/><Relationship Id="rId4" Type="http://schemas.openxmlformats.org/officeDocument/2006/relationships/image" Target="../media/image60.png"/><Relationship Id="rId9" Type="http://schemas.openxmlformats.org/officeDocument/2006/relationships/image" Target="../media/image77.png"/><Relationship Id="rId14" Type="http://schemas.openxmlformats.org/officeDocument/2006/relationships/image" Target="../media/image9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57.bin"/><Relationship Id="rId18" Type="http://schemas.openxmlformats.org/officeDocument/2006/relationships/image" Target="../media/image95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15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5" Type="http://schemas.openxmlformats.org/officeDocument/2006/relationships/oleObject" Target="../embeddings/oleObject158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160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5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65.bin"/><Relationship Id="rId18" Type="http://schemas.openxmlformats.org/officeDocument/2006/relationships/image" Target="../media/image98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16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10" Type="http://schemas.openxmlformats.org/officeDocument/2006/relationships/image" Target="../media/image55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5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98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17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wmf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175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5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80.bin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77.bin"/><Relationship Id="rId12" Type="http://schemas.openxmlformats.org/officeDocument/2006/relationships/image" Target="../media/image56.wmf"/><Relationship Id="rId17" Type="http://schemas.openxmlformats.org/officeDocument/2006/relationships/image" Target="../media/image10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79.bin"/><Relationship Id="rId5" Type="http://schemas.openxmlformats.org/officeDocument/2006/relationships/oleObject" Target="../embeddings/oleObject176.bin"/><Relationship Id="rId15" Type="http://schemas.openxmlformats.org/officeDocument/2006/relationships/oleObject" Target="../embeddings/oleObject181.bin"/><Relationship Id="rId10" Type="http://schemas.openxmlformats.org/officeDocument/2006/relationships/image" Target="../media/image55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78.bin"/><Relationship Id="rId14" Type="http://schemas.openxmlformats.org/officeDocument/2006/relationships/image" Target="../media/image57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86.bin"/><Relationship Id="rId18" Type="http://schemas.openxmlformats.org/officeDocument/2006/relationships/image" Target="../media/image100.png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56.wmf"/><Relationship Id="rId17" Type="http://schemas.openxmlformats.org/officeDocument/2006/relationships/image" Target="../media/image10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2.bin"/><Relationship Id="rId15" Type="http://schemas.openxmlformats.org/officeDocument/2006/relationships/oleObject" Target="../embeddings/oleObject187.bin"/><Relationship Id="rId10" Type="http://schemas.openxmlformats.org/officeDocument/2006/relationships/image" Target="../media/image55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5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92.bin"/><Relationship Id="rId18" Type="http://schemas.openxmlformats.org/officeDocument/2006/relationships/image" Target="../media/image100.png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89.bin"/><Relationship Id="rId12" Type="http://schemas.openxmlformats.org/officeDocument/2006/relationships/image" Target="../media/image56.wmf"/><Relationship Id="rId17" Type="http://schemas.openxmlformats.org/officeDocument/2006/relationships/image" Target="../media/image10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8.bin"/><Relationship Id="rId15" Type="http://schemas.openxmlformats.org/officeDocument/2006/relationships/oleObject" Target="../embeddings/oleObject193.bin"/><Relationship Id="rId10" Type="http://schemas.openxmlformats.org/officeDocument/2006/relationships/image" Target="../media/image55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90.bin"/><Relationship Id="rId14" Type="http://schemas.openxmlformats.org/officeDocument/2006/relationships/image" Target="../media/image5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99.bin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5.bin"/><Relationship Id="rId15" Type="http://schemas.openxmlformats.org/officeDocument/2006/relationships/image" Target="../media/image79.png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97.bin"/><Relationship Id="rId14" Type="http://schemas.openxmlformats.org/officeDocument/2006/relationships/image" Target="../media/image107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204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2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3.png"/><Relationship Id="rId11" Type="http://schemas.openxmlformats.org/officeDocument/2006/relationships/oleObject" Target="../embeddings/oleObject203.bin"/><Relationship Id="rId5" Type="http://schemas.openxmlformats.org/officeDocument/2006/relationships/image" Target="../media/image91.png"/><Relationship Id="rId15" Type="http://schemas.openxmlformats.org/officeDocument/2006/relationships/oleObject" Target="../embeddings/oleObject205.bin"/><Relationship Id="rId10" Type="http://schemas.openxmlformats.org/officeDocument/2006/relationships/image" Target="../media/image109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202.bin"/><Relationship Id="rId14" Type="http://schemas.openxmlformats.org/officeDocument/2006/relationships/image" Target="../media/image111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oleObject" Target="../embeddings/oleObject210.bin"/><Relationship Id="rId18" Type="http://schemas.openxmlformats.org/officeDocument/2006/relationships/image" Target="../media/image112.wmf"/><Relationship Id="rId3" Type="http://schemas.openxmlformats.org/officeDocument/2006/relationships/oleObject" Target="../embeddings/oleObject206.bin"/><Relationship Id="rId7" Type="http://schemas.openxmlformats.org/officeDocument/2006/relationships/image" Target="../media/image114.wmf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2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1.wmf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07.bin"/><Relationship Id="rId11" Type="http://schemas.openxmlformats.org/officeDocument/2006/relationships/oleObject" Target="../embeddings/oleObject209.bin"/><Relationship Id="rId5" Type="http://schemas.openxmlformats.org/officeDocument/2006/relationships/image" Target="../media/image91.png"/><Relationship Id="rId15" Type="http://schemas.openxmlformats.org/officeDocument/2006/relationships/oleObject" Target="../embeddings/oleObject211.bin"/><Relationship Id="rId10" Type="http://schemas.openxmlformats.org/officeDocument/2006/relationships/image" Target="../media/image108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110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220.bin"/><Relationship Id="rId3" Type="http://schemas.openxmlformats.org/officeDocument/2006/relationships/image" Target="../media/image113.png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217.bin"/><Relationship Id="rId17" Type="http://schemas.openxmlformats.org/officeDocument/2006/relationships/image" Target="../media/image11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19.bin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14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5" Type="http://schemas.openxmlformats.org/officeDocument/2006/relationships/image" Target="../media/image114.wmf"/><Relationship Id="rId10" Type="http://schemas.openxmlformats.org/officeDocument/2006/relationships/oleObject" Target="../embeddings/oleObject216.bin"/><Relationship Id="rId19" Type="http://schemas.openxmlformats.org/officeDocument/2006/relationships/image" Target="../media/image116.wmf"/><Relationship Id="rId4" Type="http://schemas.openxmlformats.org/officeDocument/2006/relationships/oleObject" Target="../embeddings/oleObject213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21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228.bin"/><Relationship Id="rId3" Type="http://schemas.openxmlformats.org/officeDocument/2006/relationships/oleObject" Target="../embeddings/oleObject221.bin"/><Relationship Id="rId21" Type="http://schemas.openxmlformats.org/officeDocument/2006/relationships/image" Target="../media/image117.wmf"/><Relationship Id="rId7" Type="http://schemas.openxmlformats.org/officeDocument/2006/relationships/image" Target="../media/image113.png"/><Relationship Id="rId12" Type="http://schemas.openxmlformats.org/officeDocument/2006/relationships/oleObject" Target="../embeddings/oleObject225.bin"/><Relationship Id="rId17" Type="http://schemas.openxmlformats.org/officeDocument/2006/relationships/image" Target="../media/image11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27.bin"/><Relationship Id="rId20" Type="http://schemas.openxmlformats.org/officeDocument/2006/relationships/oleObject" Target="../embeddings/oleObject229.bin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14.wmf"/><Relationship Id="rId11" Type="http://schemas.openxmlformats.org/officeDocument/2006/relationships/image" Target="../media/image109.wmf"/><Relationship Id="rId5" Type="http://schemas.openxmlformats.org/officeDocument/2006/relationships/oleObject" Target="../embeddings/oleObject222.bin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224.bin"/><Relationship Id="rId19" Type="http://schemas.openxmlformats.org/officeDocument/2006/relationships/image" Target="../media/image116.wmf"/><Relationship Id="rId4" Type="http://schemas.openxmlformats.org/officeDocument/2006/relationships/image" Target="../media/image80.wmf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22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2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237.bin"/><Relationship Id="rId3" Type="http://schemas.openxmlformats.org/officeDocument/2006/relationships/image" Target="../media/image121.png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234.bin"/><Relationship Id="rId17" Type="http://schemas.openxmlformats.org/officeDocument/2006/relationships/image" Target="../media/image11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6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31.bin"/><Relationship Id="rId11" Type="http://schemas.openxmlformats.org/officeDocument/2006/relationships/image" Target="../media/image110.wmf"/><Relationship Id="rId5" Type="http://schemas.openxmlformats.org/officeDocument/2006/relationships/image" Target="../media/image108.wmf"/><Relationship Id="rId15" Type="http://schemas.openxmlformats.org/officeDocument/2006/relationships/image" Target="../media/image114.wmf"/><Relationship Id="rId10" Type="http://schemas.openxmlformats.org/officeDocument/2006/relationships/oleObject" Target="../embeddings/oleObject233.bin"/><Relationship Id="rId19" Type="http://schemas.openxmlformats.org/officeDocument/2006/relationships/image" Target="../media/image120.wmf"/><Relationship Id="rId4" Type="http://schemas.openxmlformats.org/officeDocument/2006/relationships/oleObject" Target="../embeddings/oleObject230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235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243.bin"/><Relationship Id="rId18" Type="http://schemas.openxmlformats.org/officeDocument/2006/relationships/oleObject" Target="../embeddings/oleObject245.bin"/><Relationship Id="rId3" Type="http://schemas.openxmlformats.org/officeDocument/2006/relationships/oleObject" Target="../embeddings/oleObject238.bin"/><Relationship Id="rId21" Type="http://schemas.openxmlformats.org/officeDocument/2006/relationships/image" Target="../media/image110.wmf"/><Relationship Id="rId7" Type="http://schemas.openxmlformats.org/officeDocument/2006/relationships/oleObject" Target="../embeddings/oleObject240.bin"/><Relationship Id="rId12" Type="http://schemas.openxmlformats.org/officeDocument/2006/relationships/image" Target="../media/image123.wmf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44.bin"/><Relationship Id="rId20" Type="http://schemas.openxmlformats.org/officeDocument/2006/relationships/oleObject" Target="../embeddings/oleObject246.bin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242.bin"/><Relationship Id="rId5" Type="http://schemas.openxmlformats.org/officeDocument/2006/relationships/oleObject" Target="../embeddings/oleObject239.bin"/><Relationship Id="rId15" Type="http://schemas.openxmlformats.org/officeDocument/2006/relationships/image" Target="../media/image121.png"/><Relationship Id="rId10" Type="http://schemas.openxmlformats.org/officeDocument/2006/relationships/image" Target="../media/image122.wmf"/><Relationship Id="rId19" Type="http://schemas.openxmlformats.org/officeDocument/2006/relationships/image" Target="../media/image109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241.bin"/><Relationship Id="rId14" Type="http://schemas.openxmlformats.org/officeDocument/2006/relationships/image" Target="../media/image118.wmf"/><Relationship Id="rId22" Type="http://schemas.openxmlformats.org/officeDocument/2006/relationships/oleObject" Target="../embeddings/oleObject24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249.bin"/><Relationship Id="rId4" Type="http://schemas.openxmlformats.org/officeDocument/2006/relationships/image" Target="../media/image124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3.jpg"/><Relationship Id="rId3" Type="http://schemas.openxmlformats.org/officeDocument/2006/relationships/image" Target="../media/image9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jpeg"/><Relationship Id="rId10" Type="http://schemas.openxmlformats.org/officeDocument/2006/relationships/image" Target="../media/image7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250.bin"/><Relationship Id="rId7" Type="http://schemas.openxmlformats.org/officeDocument/2006/relationships/oleObject" Target="../embeddings/oleObject2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26.wmf"/><Relationship Id="rId11" Type="http://schemas.openxmlformats.org/officeDocument/2006/relationships/image" Target="../media/image128.wmf"/><Relationship Id="rId5" Type="http://schemas.openxmlformats.org/officeDocument/2006/relationships/oleObject" Target="../embeddings/oleObject251.bin"/><Relationship Id="rId10" Type="http://schemas.openxmlformats.org/officeDocument/2006/relationships/oleObject" Target="../embeddings/oleObject253.bin"/><Relationship Id="rId4" Type="http://schemas.openxmlformats.org/officeDocument/2006/relationships/image" Target="../media/image125.wmf"/><Relationship Id="rId9" Type="http://schemas.openxmlformats.org/officeDocument/2006/relationships/image" Target="../media/image12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258.bin"/><Relationship Id="rId18" Type="http://schemas.openxmlformats.org/officeDocument/2006/relationships/image" Target="../media/image136.wmf"/><Relationship Id="rId3" Type="http://schemas.openxmlformats.org/officeDocument/2006/relationships/image" Target="../media/image139.png"/><Relationship Id="rId21" Type="http://schemas.openxmlformats.org/officeDocument/2006/relationships/oleObject" Target="../embeddings/oleObject262.bin"/><Relationship Id="rId7" Type="http://schemas.openxmlformats.org/officeDocument/2006/relationships/oleObject" Target="../embeddings/oleObject255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26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40.png"/><Relationship Id="rId11" Type="http://schemas.openxmlformats.org/officeDocument/2006/relationships/oleObject" Target="../embeddings/oleObject257.bin"/><Relationship Id="rId5" Type="http://schemas.openxmlformats.org/officeDocument/2006/relationships/image" Target="../media/image130.wmf"/><Relationship Id="rId15" Type="http://schemas.openxmlformats.org/officeDocument/2006/relationships/oleObject" Target="../embeddings/oleObject259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261.bin"/><Relationship Id="rId4" Type="http://schemas.openxmlformats.org/officeDocument/2006/relationships/oleObject" Target="../embeddings/oleObject254.bin"/><Relationship Id="rId9" Type="http://schemas.openxmlformats.org/officeDocument/2006/relationships/oleObject" Target="../embeddings/oleObject256.bin"/><Relationship Id="rId14" Type="http://schemas.openxmlformats.org/officeDocument/2006/relationships/image" Target="../media/image134.wmf"/><Relationship Id="rId22" Type="http://schemas.openxmlformats.org/officeDocument/2006/relationships/image" Target="../media/image138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33.wmf"/><Relationship Id="rId3" Type="http://schemas.openxmlformats.org/officeDocument/2006/relationships/oleObject" Target="../embeddings/oleObject263.bin"/><Relationship Id="rId7" Type="http://schemas.openxmlformats.org/officeDocument/2006/relationships/oleObject" Target="../embeddings/oleObject265.bin"/><Relationship Id="rId12" Type="http://schemas.openxmlformats.org/officeDocument/2006/relationships/oleObject" Target="../embeddings/oleObject26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42.wmf"/><Relationship Id="rId11" Type="http://schemas.openxmlformats.org/officeDocument/2006/relationships/image" Target="../media/image140.png"/><Relationship Id="rId5" Type="http://schemas.openxmlformats.org/officeDocument/2006/relationships/oleObject" Target="../embeddings/oleObject264.bin"/><Relationship Id="rId15" Type="http://schemas.openxmlformats.org/officeDocument/2006/relationships/image" Target="../media/image145.wmf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266.bin"/><Relationship Id="rId14" Type="http://schemas.openxmlformats.org/officeDocument/2006/relationships/oleObject" Target="../embeddings/oleObject268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image" Target="../media/image149.wmf"/><Relationship Id="rId3" Type="http://schemas.openxmlformats.org/officeDocument/2006/relationships/oleObject" Target="../embeddings/oleObject269.bin"/><Relationship Id="rId7" Type="http://schemas.openxmlformats.org/officeDocument/2006/relationships/oleObject" Target="../embeddings/oleObject271.bin"/><Relationship Id="rId12" Type="http://schemas.openxmlformats.org/officeDocument/2006/relationships/oleObject" Target="../embeddings/oleObject2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46.wmf"/><Relationship Id="rId11" Type="http://schemas.openxmlformats.org/officeDocument/2006/relationships/image" Target="../media/image151.png"/><Relationship Id="rId5" Type="http://schemas.openxmlformats.org/officeDocument/2006/relationships/oleObject" Target="../embeddings/oleObject270.bin"/><Relationship Id="rId15" Type="http://schemas.openxmlformats.org/officeDocument/2006/relationships/image" Target="../media/image150.wmf"/><Relationship Id="rId10" Type="http://schemas.openxmlformats.org/officeDocument/2006/relationships/image" Target="../media/image148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272.bin"/><Relationship Id="rId14" Type="http://schemas.openxmlformats.org/officeDocument/2006/relationships/oleObject" Target="../embeddings/oleObject274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7.bin"/><Relationship Id="rId13" Type="http://schemas.openxmlformats.org/officeDocument/2006/relationships/image" Target="../media/image154.wmf"/><Relationship Id="rId3" Type="http://schemas.openxmlformats.org/officeDocument/2006/relationships/image" Target="../media/image140.png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2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76.bin"/><Relationship Id="rId11" Type="http://schemas.openxmlformats.org/officeDocument/2006/relationships/image" Target="../media/image153.wmf"/><Relationship Id="rId5" Type="http://schemas.openxmlformats.org/officeDocument/2006/relationships/image" Target="../media/image133.wmf"/><Relationship Id="rId10" Type="http://schemas.openxmlformats.org/officeDocument/2006/relationships/oleObject" Target="../embeddings/oleObject278.bin"/><Relationship Id="rId4" Type="http://schemas.openxmlformats.org/officeDocument/2006/relationships/oleObject" Target="../embeddings/oleObject275.bin"/><Relationship Id="rId9" Type="http://schemas.openxmlformats.org/officeDocument/2006/relationships/image" Target="../media/image152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2.bin"/><Relationship Id="rId3" Type="http://schemas.openxmlformats.org/officeDocument/2006/relationships/image" Target="../media/image140.png"/><Relationship Id="rId7" Type="http://schemas.openxmlformats.org/officeDocument/2006/relationships/image" Target="../media/image15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81.bin"/><Relationship Id="rId11" Type="http://schemas.openxmlformats.org/officeDocument/2006/relationships/image" Target="../media/image131.wmf"/><Relationship Id="rId5" Type="http://schemas.openxmlformats.org/officeDocument/2006/relationships/image" Target="../media/image133.wmf"/><Relationship Id="rId10" Type="http://schemas.openxmlformats.org/officeDocument/2006/relationships/oleObject" Target="../embeddings/oleObject283.bin"/><Relationship Id="rId4" Type="http://schemas.openxmlformats.org/officeDocument/2006/relationships/oleObject" Target="../embeddings/oleObject280.bin"/><Relationship Id="rId9" Type="http://schemas.openxmlformats.org/officeDocument/2006/relationships/image" Target="../media/image153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image" Target="../media/image140.png"/><Relationship Id="rId7" Type="http://schemas.openxmlformats.org/officeDocument/2006/relationships/image" Target="../media/image15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285.bin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284.bin"/><Relationship Id="rId9" Type="http://schemas.openxmlformats.org/officeDocument/2006/relationships/image" Target="../media/image157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28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288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289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29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291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oleObject" Target="../embeddings/oleObject296.bin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93.bin"/><Relationship Id="rId12" Type="http://schemas.openxmlformats.org/officeDocument/2006/relationships/image" Target="../media/image16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95.bin"/><Relationship Id="rId5" Type="http://schemas.openxmlformats.org/officeDocument/2006/relationships/oleObject" Target="../embeddings/oleObject292.bin"/><Relationship Id="rId10" Type="http://schemas.openxmlformats.org/officeDocument/2006/relationships/image" Target="../media/image162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294.bin"/><Relationship Id="rId14" Type="http://schemas.openxmlformats.org/officeDocument/2006/relationships/image" Target="../media/image16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2.wmf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12" Type="http://schemas.openxmlformats.org/officeDocument/2006/relationships/image" Target="../media/image23.jpe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</a:t>
            </a:fld>
            <a:endParaRPr lang="en-US" altLang="nl-NL"/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557784" y="7874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565912" y="25146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581890" y="30480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62864" y="16764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587248" y="53340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09600" y="5955792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09600" y="4178808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87925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13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7885113" y="6246813"/>
            <a:ext cx="93503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4666012-CBD7-4F0D-8E50-DA783350C30C}" type="slidenum">
              <a:rPr lang="en-US" sz="1400" b="0">
                <a:ea typeface="+mn-ea"/>
                <a:cs typeface="+mn-cs"/>
              </a:rPr>
              <a:pPr algn="r">
                <a:defRPr/>
              </a:pPr>
              <a:t>10</a:t>
            </a:fld>
            <a:endParaRPr lang="en-US" sz="1400" b="0">
              <a:ea typeface="+mn-ea"/>
              <a:cs typeface="+mn-cs"/>
            </a:endParaRPr>
          </a:p>
        </p:txBody>
      </p:sp>
      <p:sp>
        <p:nvSpPr>
          <p:cNvPr id="155651" name="Rectangle 2"/>
          <p:cNvSpPr txBox="1">
            <a:spLocks noChangeArrowheads="1"/>
          </p:cNvSpPr>
          <p:nvPr/>
        </p:nvSpPr>
        <p:spPr bwMode="auto">
          <a:xfrm>
            <a:off x="2727325" y="307975"/>
            <a:ext cx="4049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rgbClr val="0066FF"/>
                </a:solidFill>
                <a:latin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nl-NL" sz="3200" u="sng">
                <a:solidFill>
                  <a:srgbClr val="BE311A"/>
                </a:solidFill>
              </a:rPr>
              <a:t>Thermodynamics</a:t>
            </a:r>
            <a:endParaRPr lang="nl-NL" sz="2800">
              <a:solidFill>
                <a:srgbClr val="BE311A"/>
              </a:solidFill>
            </a:endParaRPr>
          </a:p>
        </p:txBody>
      </p:sp>
      <p:sp>
        <p:nvSpPr>
          <p:cNvPr id="155652" name="Tekstvak 1"/>
          <p:cNvSpPr txBox="1">
            <a:spLocks noChangeArrowheads="1"/>
          </p:cNvSpPr>
          <p:nvPr/>
        </p:nvSpPr>
        <p:spPr bwMode="auto">
          <a:xfrm>
            <a:off x="1012825" y="1257300"/>
            <a:ext cx="7353300" cy="1323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whether a process will run or not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in which direction it will run</a:t>
            </a:r>
          </a:p>
          <a:p>
            <a:pPr eaLnBrk="1" hangingPunct="1"/>
            <a:endParaRPr lang="nl-NL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28625" y="3133725"/>
          <a:ext cx="37480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0" name="Equation" r:id="rId4" imgW="1752600" imgH="215900" progId="Equation.3">
                  <p:embed/>
                </p:oleObj>
              </mc:Choice>
              <mc:Fallback>
                <p:oleObj name="Equation" r:id="rId4" imgW="17526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133725"/>
                        <a:ext cx="3748088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4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7885113" y="6246813"/>
            <a:ext cx="93503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B1BF3EF-62C3-4E38-AB98-F828CF9C0BF6}" type="slidenum">
              <a:rPr lang="en-US" sz="1400" b="0">
                <a:ea typeface="+mn-ea"/>
                <a:cs typeface="+mn-cs"/>
              </a:rPr>
              <a:pPr algn="r">
                <a:defRPr/>
              </a:pPr>
              <a:t>11</a:t>
            </a:fld>
            <a:endParaRPr lang="en-US" sz="1400" b="0">
              <a:ea typeface="+mn-ea"/>
              <a:cs typeface="+mn-cs"/>
            </a:endParaRPr>
          </a:p>
        </p:txBody>
      </p:sp>
      <p:sp>
        <p:nvSpPr>
          <p:cNvPr id="157699" name="Rectangle 2"/>
          <p:cNvSpPr txBox="1">
            <a:spLocks noChangeArrowheads="1"/>
          </p:cNvSpPr>
          <p:nvPr/>
        </p:nvSpPr>
        <p:spPr bwMode="auto">
          <a:xfrm>
            <a:off x="2727325" y="307975"/>
            <a:ext cx="4049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rgbClr val="0066FF"/>
                </a:solidFill>
                <a:latin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nl-NL" sz="3200" u="sng">
                <a:solidFill>
                  <a:srgbClr val="BE311A"/>
                </a:solidFill>
              </a:rPr>
              <a:t>Thermodynamics</a:t>
            </a:r>
            <a:endParaRPr lang="nl-NL" sz="2800">
              <a:solidFill>
                <a:srgbClr val="BE311A"/>
              </a:solidFill>
            </a:endParaRPr>
          </a:p>
        </p:txBody>
      </p:sp>
      <p:sp>
        <p:nvSpPr>
          <p:cNvPr id="157700" name="Tekstvak 1"/>
          <p:cNvSpPr txBox="1">
            <a:spLocks noChangeArrowheads="1"/>
          </p:cNvSpPr>
          <p:nvPr/>
        </p:nvSpPr>
        <p:spPr bwMode="auto">
          <a:xfrm>
            <a:off x="1012825" y="1257300"/>
            <a:ext cx="7353300" cy="1323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whether a process will run or not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in which direction it will run</a:t>
            </a:r>
          </a:p>
          <a:p>
            <a:pPr eaLnBrk="1" hangingPunct="1"/>
            <a:endParaRPr lang="nl-NL"/>
          </a:p>
        </p:txBody>
      </p:sp>
      <p:pic>
        <p:nvPicPr>
          <p:cNvPr id="157701" name="Picture 14" descr="ice_water_equilibr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957638"/>
            <a:ext cx="23653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28625" y="3133725"/>
          <a:ext cx="37480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4" name="Equation" r:id="rId5" imgW="1752600" imgH="215900" progId="Equation.3">
                  <p:embed/>
                </p:oleObj>
              </mc:Choice>
              <mc:Fallback>
                <p:oleObj name="Equation" r:id="rId5" imgW="17526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133725"/>
                        <a:ext cx="3748088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7885113" y="6246813"/>
            <a:ext cx="93503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56F304E-B1F0-4D10-B43E-15F019628065}" type="slidenum">
              <a:rPr lang="en-US" sz="1400" b="0">
                <a:ea typeface="+mn-ea"/>
                <a:cs typeface="+mn-cs"/>
              </a:rPr>
              <a:pPr algn="r">
                <a:defRPr/>
              </a:pPr>
              <a:t>12</a:t>
            </a:fld>
            <a:endParaRPr lang="en-US" sz="1400" b="0">
              <a:ea typeface="+mn-ea"/>
              <a:cs typeface="+mn-cs"/>
            </a:endParaRPr>
          </a:p>
        </p:txBody>
      </p:sp>
      <p:sp>
        <p:nvSpPr>
          <p:cNvPr id="159747" name="Rectangle 2"/>
          <p:cNvSpPr txBox="1">
            <a:spLocks noChangeArrowheads="1"/>
          </p:cNvSpPr>
          <p:nvPr/>
        </p:nvSpPr>
        <p:spPr bwMode="auto">
          <a:xfrm>
            <a:off x="2727325" y="307975"/>
            <a:ext cx="4049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rgbClr val="0066FF"/>
                </a:solidFill>
                <a:latin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nl-NL" sz="3200" u="sng">
                <a:solidFill>
                  <a:srgbClr val="BE311A"/>
                </a:solidFill>
              </a:rPr>
              <a:t>Thermodynamics</a:t>
            </a:r>
            <a:endParaRPr lang="nl-NL" sz="2800">
              <a:solidFill>
                <a:srgbClr val="BE311A"/>
              </a:solidFill>
            </a:endParaRPr>
          </a:p>
        </p:txBody>
      </p:sp>
      <p:sp>
        <p:nvSpPr>
          <p:cNvPr id="159748" name="Tekstvak 1"/>
          <p:cNvSpPr txBox="1">
            <a:spLocks noChangeArrowheads="1"/>
          </p:cNvSpPr>
          <p:nvPr/>
        </p:nvSpPr>
        <p:spPr bwMode="auto">
          <a:xfrm>
            <a:off x="1012825" y="1257300"/>
            <a:ext cx="7353300" cy="1323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whether a process will run or not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in which direction it will run</a:t>
            </a:r>
          </a:p>
          <a:p>
            <a:pPr eaLnBrk="1" hangingPunct="1"/>
            <a:endParaRPr lang="nl-NL"/>
          </a:p>
        </p:txBody>
      </p:sp>
      <p:pic>
        <p:nvPicPr>
          <p:cNvPr id="159749" name="Picture 14" descr="ice_water_equilibr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957638"/>
            <a:ext cx="23653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53" name="Group 9"/>
          <p:cNvGrpSpPr>
            <a:grpSpLocks/>
          </p:cNvGrpSpPr>
          <p:nvPr/>
        </p:nvGrpSpPr>
        <p:grpSpPr bwMode="auto">
          <a:xfrm>
            <a:off x="4376738" y="2963863"/>
            <a:ext cx="2274887" cy="2601912"/>
            <a:chOff x="2741" y="1867"/>
            <a:chExt cx="1433" cy="1639"/>
          </a:xfrm>
        </p:grpSpPr>
        <p:pic>
          <p:nvPicPr>
            <p:cNvPr id="159754" name="Picture 4" descr="3_10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1867"/>
              <a:ext cx="1419" cy="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755" name="Rectangle 11"/>
            <p:cNvSpPr>
              <a:spLocks noChangeArrowheads="1"/>
            </p:cNvSpPr>
            <p:nvPr/>
          </p:nvSpPr>
          <p:spPr bwMode="auto">
            <a:xfrm>
              <a:off x="3598" y="1941"/>
              <a:ext cx="576" cy="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9756" name="Rectangle 12"/>
            <p:cNvSpPr>
              <a:spLocks noChangeArrowheads="1"/>
            </p:cNvSpPr>
            <p:nvPr/>
          </p:nvSpPr>
          <p:spPr bwMode="auto">
            <a:xfrm>
              <a:off x="3576" y="3056"/>
              <a:ext cx="576" cy="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28625" y="3133725"/>
          <a:ext cx="37480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8" name="Equation" r:id="rId6" imgW="1752600" imgH="215900" progId="Equation.3">
                  <p:embed/>
                </p:oleObj>
              </mc:Choice>
              <mc:Fallback>
                <p:oleObj name="Equation" r:id="rId6" imgW="17526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133725"/>
                        <a:ext cx="3748088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5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7885113" y="6246813"/>
            <a:ext cx="93503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053C533-E62C-461E-A59F-099A4926ADC5}" type="slidenum">
              <a:rPr lang="en-US" sz="1400" b="0">
                <a:ea typeface="+mn-ea"/>
                <a:cs typeface="+mn-cs"/>
              </a:rPr>
              <a:pPr algn="r">
                <a:defRPr/>
              </a:pPr>
              <a:t>13</a:t>
            </a:fld>
            <a:endParaRPr lang="en-US" sz="1400" b="0">
              <a:ea typeface="+mn-ea"/>
              <a:cs typeface="+mn-cs"/>
            </a:endParaRPr>
          </a:p>
        </p:txBody>
      </p:sp>
      <p:sp>
        <p:nvSpPr>
          <p:cNvPr id="161795" name="Rectangle 2"/>
          <p:cNvSpPr txBox="1">
            <a:spLocks noChangeArrowheads="1"/>
          </p:cNvSpPr>
          <p:nvPr/>
        </p:nvSpPr>
        <p:spPr bwMode="auto">
          <a:xfrm>
            <a:off x="2727325" y="307975"/>
            <a:ext cx="4049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rgbClr val="0066FF"/>
                </a:solidFill>
                <a:latin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nl-NL" sz="3200" u="sng">
                <a:solidFill>
                  <a:srgbClr val="BE311A"/>
                </a:solidFill>
              </a:rPr>
              <a:t>Thermodynamics</a:t>
            </a:r>
            <a:endParaRPr lang="nl-NL" sz="2800">
              <a:solidFill>
                <a:srgbClr val="BE311A"/>
              </a:solidFill>
            </a:endParaRPr>
          </a:p>
        </p:txBody>
      </p:sp>
      <p:sp>
        <p:nvSpPr>
          <p:cNvPr id="161796" name="Tekstvak 1"/>
          <p:cNvSpPr txBox="1">
            <a:spLocks noChangeArrowheads="1"/>
          </p:cNvSpPr>
          <p:nvPr/>
        </p:nvSpPr>
        <p:spPr bwMode="auto">
          <a:xfrm>
            <a:off x="1012825" y="1257300"/>
            <a:ext cx="7353300" cy="1323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whether a process will run or not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in which direction it will run</a:t>
            </a:r>
          </a:p>
          <a:p>
            <a:pPr eaLnBrk="1" hangingPunct="1"/>
            <a:endParaRPr lang="nl-NL"/>
          </a:p>
        </p:txBody>
      </p:sp>
      <p:pic>
        <p:nvPicPr>
          <p:cNvPr id="161797" name="Picture 14" descr="ice_water_equilibr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957638"/>
            <a:ext cx="23653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1799" name="Object 1"/>
          <p:cNvGraphicFramePr>
            <a:graphicFrameLocks noChangeAspect="1"/>
          </p:cNvGraphicFramePr>
          <p:nvPr/>
        </p:nvGraphicFramePr>
        <p:xfrm>
          <a:off x="428625" y="3133725"/>
          <a:ext cx="37480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2" name="Equation" r:id="rId5" imgW="1752480" imgH="215640" progId="Equation.3">
                  <p:embed/>
                </p:oleObj>
              </mc:Choice>
              <mc:Fallback>
                <p:oleObj name="Equation" r:id="rId5" imgW="1752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133725"/>
                        <a:ext cx="3748088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801" name="Group 9"/>
          <p:cNvGrpSpPr>
            <a:grpSpLocks/>
          </p:cNvGrpSpPr>
          <p:nvPr/>
        </p:nvGrpSpPr>
        <p:grpSpPr bwMode="auto">
          <a:xfrm>
            <a:off x="4376738" y="2963863"/>
            <a:ext cx="2274887" cy="2601912"/>
            <a:chOff x="2741" y="1867"/>
            <a:chExt cx="1433" cy="1639"/>
          </a:xfrm>
        </p:grpSpPr>
        <p:pic>
          <p:nvPicPr>
            <p:cNvPr id="161802" name="Picture 4" descr="3_10_bi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1867"/>
              <a:ext cx="1419" cy="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803" name="Rectangle 11"/>
            <p:cNvSpPr>
              <a:spLocks noChangeArrowheads="1"/>
            </p:cNvSpPr>
            <p:nvPr/>
          </p:nvSpPr>
          <p:spPr bwMode="auto">
            <a:xfrm>
              <a:off x="3598" y="1941"/>
              <a:ext cx="576" cy="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1804" name="Rectangle 12"/>
            <p:cNvSpPr>
              <a:spLocks noChangeArrowheads="1"/>
            </p:cNvSpPr>
            <p:nvPr/>
          </p:nvSpPr>
          <p:spPr bwMode="auto">
            <a:xfrm>
              <a:off x="3576" y="3056"/>
              <a:ext cx="576" cy="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6180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2689225"/>
            <a:ext cx="234632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7885113" y="6246813"/>
            <a:ext cx="93503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C2CBB8D-F262-4D2B-89E0-BB5DF9D0B11A}" type="slidenum">
              <a:rPr lang="en-US" sz="1400" b="0">
                <a:ea typeface="+mn-ea"/>
                <a:cs typeface="+mn-cs"/>
              </a:rPr>
              <a:pPr algn="r">
                <a:defRPr/>
              </a:pPr>
              <a:t>14</a:t>
            </a:fld>
            <a:endParaRPr lang="en-US" sz="1400" b="0">
              <a:ea typeface="+mn-ea"/>
              <a:cs typeface="+mn-cs"/>
            </a:endParaRPr>
          </a:p>
        </p:txBody>
      </p:sp>
      <p:sp>
        <p:nvSpPr>
          <p:cNvPr id="163843" name="Rectangle 2"/>
          <p:cNvSpPr txBox="1">
            <a:spLocks noChangeArrowheads="1"/>
          </p:cNvSpPr>
          <p:nvPr/>
        </p:nvSpPr>
        <p:spPr bwMode="auto">
          <a:xfrm>
            <a:off x="2727325" y="307975"/>
            <a:ext cx="4049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rgbClr val="0066FF"/>
                </a:solidFill>
                <a:latin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nl-NL" sz="3200" u="sng">
                <a:solidFill>
                  <a:srgbClr val="BE311A"/>
                </a:solidFill>
              </a:rPr>
              <a:t>Thermodynamics</a:t>
            </a:r>
            <a:endParaRPr lang="nl-NL" sz="2800">
              <a:solidFill>
                <a:srgbClr val="BE311A"/>
              </a:solidFill>
            </a:endParaRPr>
          </a:p>
        </p:txBody>
      </p:sp>
      <p:sp>
        <p:nvSpPr>
          <p:cNvPr id="163844" name="Tekstvak 1"/>
          <p:cNvSpPr txBox="1">
            <a:spLocks noChangeArrowheads="1"/>
          </p:cNvSpPr>
          <p:nvPr/>
        </p:nvSpPr>
        <p:spPr bwMode="auto">
          <a:xfrm>
            <a:off x="1012825" y="1257300"/>
            <a:ext cx="7353300" cy="1323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whether a process will run or not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in which direction it will run</a:t>
            </a:r>
          </a:p>
          <a:p>
            <a:pPr eaLnBrk="1" hangingPunct="1"/>
            <a:endParaRPr lang="nl-NL"/>
          </a:p>
        </p:txBody>
      </p:sp>
      <p:pic>
        <p:nvPicPr>
          <p:cNvPr id="163845" name="Picture 14" descr="ice_water_equilibr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957638"/>
            <a:ext cx="23653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47" name="Object 1"/>
          <p:cNvGraphicFramePr>
            <a:graphicFrameLocks noChangeAspect="1"/>
          </p:cNvGraphicFramePr>
          <p:nvPr/>
        </p:nvGraphicFramePr>
        <p:xfrm>
          <a:off x="428625" y="3133725"/>
          <a:ext cx="37480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6" name="Equation" r:id="rId5" imgW="1752480" imgH="215640" progId="Equation.3">
                  <p:embed/>
                </p:oleObj>
              </mc:Choice>
              <mc:Fallback>
                <p:oleObj name="Equation" r:id="rId5" imgW="1752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133725"/>
                        <a:ext cx="3748088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849" name="Group 9"/>
          <p:cNvGrpSpPr>
            <a:grpSpLocks/>
          </p:cNvGrpSpPr>
          <p:nvPr/>
        </p:nvGrpSpPr>
        <p:grpSpPr bwMode="auto">
          <a:xfrm>
            <a:off x="4376738" y="2963863"/>
            <a:ext cx="2274887" cy="2601912"/>
            <a:chOff x="2741" y="1867"/>
            <a:chExt cx="1433" cy="1639"/>
          </a:xfrm>
        </p:grpSpPr>
        <p:pic>
          <p:nvPicPr>
            <p:cNvPr id="163850" name="Picture 4" descr="3_10_bi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1867"/>
              <a:ext cx="1419" cy="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51" name="Rectangle 11"/>
            <p:cNvSpPr>
              <a:spLocks noChangeArrowheads="1"/>
            </p:cNvSpPr>
            <p:nvPr/>
          </p:nvSpPr>
          <p:spPr bwMode="auto">
            <a:xfrm>
              <a:off x="3598" y="1941"/>
              <a:ext cx="576" cy="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852" name="Rectangle 12"/>
            <p:cNvSpPr>
              <a:spLocks noChangeArrowheads="1"/>
            </p:cNvSpPr>
            <p:nvPr/>
          </p:nvSpPr>
          <p:spPr bwMode="auto">
            <a:xfrm>
              <a:off x="3576" y="3056"/>
              <a:ext cx="576" cy="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6385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2689225"/>
            <a:ext cx="234632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54" name="Group 14"/>
          <p:cNvGrpSpPr>
            <a:grpSpLocks/>
          </p:cNvGrpSpPr>
          <p:nvPr/>
        </p:nvGrpSpPr>
        <p:grpSpPr bwMode="auto">
          <a:xfrm>
            <a:off x="6288088" y="2592388"/>
            <a:ext cx="2495550" cy="3194050"/>
            <a:chOff x="3961" y="1633"/>
            <a:chExt cx="1572" cy="2012"/>
          </a:xfrm>
        </p:grpSpPr>
        <p:sp>
          <p:nvSpPr>
            <p:cNvPr id="163855" name="Line 15"/>
            <p:cNvSpPr>
              <a:spLocks noChangeShapeType="1"/>
            </p:cNvSpPr>
            <p:nvPr/>
          </p:nvSpPr>
          <p:spPr bwMode="auto">
            <a:xfrm flipH="1">
              <a:off x="3961" y="1633"/>
              <a:ext cx="1570" cy="20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3856" name="Line 16"/>
            <p:cNvSpPr>
              <a:spLocks noChangeShapeType="1"/>
            </p:cNvSpPr>
            <p:nvPr/>
          </p:nvSpPr>
          <p:spPr bwMode="auto">
            <a:xfrm>
              <a:off x="3987" y="1658"/>
              <a:ext cx="1546" cy="19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495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15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35166"/>
              </p:ext>
            </p:extLst>
          </p:nvPr>
        </p:nvGraphicFramePr>
        <p:xfrm>
          <a:off x="2545670" y="1219200"/>
          <a:ext cx="38576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8" name="Vergelijking" r:id="rId3" imgW="1803240" imgH="215640" progId="Equation.3">
                  <p:embed/>
                </p:oleObj>
              </mc:Choice>
              <mc:Fallback>
                <p:oleObj name="Vergelijking" r:id="rId3" imgW="1803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0" y="1219200"/>
                        <a:ext cx="3857626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9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309258"/>
            <a:ext cx="5029200" cy="16644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16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702537"/>
              </p:ext>
            </p:extLst>
          </p:nvPr>
        </p:nvGraphicFramePr>
        <p:xfrm>
          <a:off x="2545670" y="1219200"/>
          <a:ext cx="38576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5" name="Vergelijking" r:id="rId4" imgW="1803240" imgH="215640" progId="Equation.3">
                  <p:embed/>
                </p:oleObj>
              </mc:Choice>
              <mc:Fallback>
                <p:oleObj name="Vergelijking" r:id="rId4" imgW="1803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0" y="1219200"/>
                        <a:ext cx="3857626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764923"/>
              </p:ext>
            </p:extLst>
          </p:nvPr>
        </p:nvGraphicFramePr>
        <p:xfrm>
          <a:off x="250371" y="1219200"/>
          <a:ext cx="14128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6" name="Vergelijking" r:id="rId6" imgW="660240" imgH="228600" progId="Equation.3">
                  <p:embed/>
                </p:oleObj>
              </mc:Choice>
              <mc:Fallback>
                <p:oleObj name="Vergelijking" r:id="rId6" imgW="66024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71" y="1219200"/>
                        <a:ext cx="14128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933647"/>
              </p:ext>
            </p:extLst>
          </p:nvPr>
        </p:nvGraphicFramePr>
        <p:xfrm>
          <a:off x="201386" y="4565443"/>
          <a:ext cx="11953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7" name="Vergelijking" r:id="rId8" imgW="558720" imgH="177480" progId="Equation.3">
                  <p:embed/>
                </p:oleObj>
              </mc:Choice>
              <mc:Fallback>
                <p:oleObj name="Vergelijking" r:id="rId8" imgW="5587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86" y="4565443"/>
                        <a:ext cx="1195388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1676400" y="1752600"/>
            <a:ext cx="457200" cy="6096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426029" y="4125129"/>
            <a:ext cx="342900" cy="446871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98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57" y="3462379"/>
            <a:ext cx="4653643" cy="168585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302701"/>
            <a:ext cx="5029200" cy="16644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17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518710"/>
              </p:ext>
            </p:extLst>
          </p:nvPr>
        </p:nvGraphicFramePr>
        <p:xfrm>
          <a:off x="2545670" y="1219200"/>
          <a:ext cx="38576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1" name="Vergelijking" r:id="rId5" imgW="1803240" imgH="215640" progId="Equation.3">
                  <p:embed/>
                </p:oleObj>
              </mc:Choice>
              <mc:Fallback>
                <p:oleObj name="Vergelijking" r:id="rId5" imgW="1803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0" y="1219200"/>
                        <a:ext cx="3857626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862122"/>
              </p:ext>
            </p:extLst>
          </p:nvPr>
        </p:nvGraphicFramePr>
        <p:xfrm>
          <a:off x="250371" y="1219200"/>
          <a:ext cx="14128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2" name="Vergelijking" r:id="rId7" imgW="660240" imgH="228600" progId="Equation.3">
                  <p:embed/>
                </p:oleObj>
              </mc:Choice>
              <mc:Fallback>
                <p:oleObj name="Vergelijking" r:id="rId7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71" y="1219200"/>
                        <a:ext cx="14128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644872"/>
              </p:ext>
            </p:extLst>
          </p:nvPr>
        </p:nvGraphicFramePr>
        <p:xfrm>
          <a:off x="201386" y="4565443"/>
          <a:ext cx="11953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3" name="Vergelijking" r:id="rId9" imgW="558720" imgH="177480" progId="Equation.3">
                  <p:embed/>
                </p:oleObj>
              </mc:Choice>
              <mc:Fallback>
                <p:oleObj name="Vergelijking" r:id="rId9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86" y="4565443"/>
                        <a:ext cx="1195388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1676400" y="1752600"/>
            <a:ext cx="457200" cy="6096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426029" y="4125129"/>
            <a:ext cx="342900" cy="446871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59269"/>
              </p:ext>
            </p:extLst>
          </p:nvPr>
        </p:nvGraphicFramePr>
        <p:xfrm>
          <a:off x="7480754" y="1219200"/>
          <a:ext cx="14128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4" name="Vergelijking" r:id="rId11" imgW="660240" imgH="228600" progId="Equation.3">
                  <p:embed/>
                </p:oleObj>
              </mc:Choice>
              <mc:Fallback>
                <p:oleObj name="Vergelijking" r:id="rId11" imgW="6602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754" y="1219200"/>
                        <a:ext cx="14128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 bwMode="auto">
          <a:xfrm flipH="1">
            <a:off x="6934200" y="1715181"/>
            <a:ext cx="533400" cy="49461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957342"/>
              </p:ext>
            </p:extLst>
          </p:nvPr>
        </p:nvGraphicFramePr>
        <p:xfrm>
          <a:off x="7796213" y="4528458"/>
          <a:ext cx="1195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5" name="Vergelijking" r:id="rId13" imgW="558720" imgH="177480" progId="Equation.3">
                  <p:embed/>
                </p:oleObj>
              </mc:Choice>
              <mc:Fallback>
                <p:oleObj name="Vergelijking" r:id="rId13" imgW="5587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4528458"/>
                        <a:ext cx="1195387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H="1">
            <a:off x="7200900" y="4523013"/>
            <a:ext cx="571500" cy="201387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657600" y="4305308"/>
            <a:ext cx="1752600" cy="0"/>
          </a:xfrm>
          <a:prstGeom prst="straightConnector1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3887730" y="3755797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ignition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1550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3048000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971800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18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92680"/>
              </p:ext>
            </p:extLst>
          </p:nvPr>
        </p:nvGraphicFramePr>
        <p:xfrm>
          <a:off x="2545670" y="1219200"/>
          <a:ext cx="38576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5" name="Vergelijking" r:id="rId5" imgW="1803240" imgH="215640" progId="Equation.3">
                  <p:embed/>
                </p:oleObj>
              </mc:Choice>
              <mc:Fallback>
                <p:oleObj name="Vergelijking" r:id="rId5" imgW="1803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0" y="1219200"/>
                        <a:ext cx="3857626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06503"/>
              </p:ext>
            </p:extLst>
          </p:nvPr>
        </p:nvGraphicFramePr>
        <p:xfrm>
          <a:off x="3429000" y="5486400"/>
          <a:ext cx="1466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6" name="Vergelijking" r:id="rId7" imgW="685800" imgH="177480" progId="Equation.3">
                  <p:embed/>
                </p:oleObj>
              </mc:Choice>
              <mc:Fallback>
                <p:oleObj name="Vergelijking" r:id="rId7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86400"/>
                        <a:ext cx="1466850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99977" y="1752600"/>
            <a:ext cx="525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We have made a few assumptions:</a:t>
            </a:r>
            <a:endParaRPr lang="nl-NL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88671" y="2450264"/>
            <a:ext cx="5016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Final state is an </a:t>
            </a:r>
            <a:r>
              <a:rPr lang="nl-NL" sz="2400" dirty="0" smtClean="0">
                <a:solidFill>
                  <a:srgbClr val="0070C0"/>
                </a:solidFill>
              </a:rPr>
              <a:t>equilibrium</a:t>
            </a:r>
            <a:r>
              <a:rPr lang="nl-NL" sz="2400" dirty="0" smtClean="0"/>
              <a:t> state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2705100" y="3200400"/>
            <a:ext cx="5715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31528"/>
              </p:ext>
            </p:extLst>
          </p:nvPr>
        </p:nvGraphicFramePr>
        <p:xfrm>
          <a:off x="3443288" y="3068638"/>
          <a:ext cx="13858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7" name="Vergelijking" r:id="rId9" imgW="647640" imgH="228600" progId="Equation.3">
                  <p:embed/>
                </p:oleObj>
              </mc:Choice>
              <mc:Fallback>
                <p:oleObj name="Vergelijking" r:id="rId9" imgW="6476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068638"/>
                        <a:ext cx="1385887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877787" y="3697398"/>
            <a:ext cx="563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Initinal state is </a:t>
            </a:r>
            <a:r>
              <a:rPr lang="nl-NL" sz="2400" dirty="0" smtClean="0">
                <a:solidFill>
                  <a:srgbClr val="0070C0"/>
                </a:solidFill>
              </a:rPr>
              <a:t>quasi</a:t>
            </a:r>
            <a:r>
              <a:rPr lang="nl-NL" sz="2400" dirty="0" smtClean="0"/>
              <a:t> </a:t>
            </a:r>
            <a:r>
              <a:rPr lang="nl-NL" sz="2400" dirty="0" smtClean="0">
                <a:solidFill>
                  <a:srgbClr val="0070C0"/>
                </a:solidFill>
              </a:rPr>
              <a:t>equilibrium</a:t>
            </a:r>
            <a:r>
              <a:rPr lang="nl-NL" sz="2400" dirty="0" smtClean="0"/>
              <a:t> state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2705100" y="4343015"/>
            <a:ext cx="5715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022948"/>
              </p:ext>
            </p:extLst>
          </p:nvPr>
        </p:nvGraphicFramePr>
        <p:xfrm>
          <a:off x="3403600" y="4211638"/>
          <a:ext cx="1466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8" name="Vergelijking" r:id="rId11" imgW="685800" imgH="228600" progId="Equation.3">
                  <p:embed/>
                </p:oleObj>
              </mc:Choice>
              <mc:Fallback>
                <p:oleObj name="Vergelijking" r:id="rId11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211638"/>
                        <a:ext cx="1466850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968175" y="4866507"/>
            <a:ext cx="443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The gases are </a:t>
            </a:r>
            <a:r>
              <a:rPr lang="nl-NL" sz="2400" dirty="0">
                <a:solidFill>
                  <a:srgbClr val="0070C0"/>
                </a:solidFill>
              </a:rPr>
              <a:t>perfect</a:t>
            </a:r>
            <a:r>
              <a:rPr lang="nl-NL" sz="2400" dirty="0" smtClean="0">
                <a:solidFill>
                  <a:srgbClr val="0070C0"/>
                </a:solidFill>
              </a:rPr>
              <a:t> gases</a:t>
            </a:r>
          </a:p>
        </p:txBody>
      </p:sp>
      <p:sp>
        <p:nvSpPr>
          <p:cNvPr id="30" name="Right Arrow 29"/>
          <p:cNvSpPr/>
          <p:nvPr/>
        </p:nvSpPr>
        <p:spPr bwMode="auto">
          <a:xfrm>
            <a:off x="2724150" y="5536642"/>
            <a:ext cx="5715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0" y="6019800"/>
            <a:ext cx="497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The temperature </a:t>
            </a:r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dirty="0" smtClean="0"/>
              <a:t> was constant</a:t>
            </a:r>
          </a:p>
        </p:txBody>
      </p:sp>
    </p:spTree>
    <p:extLst>
      <p:ext uri="{BB962C8B-B14F-4D97-AF65-F5344CB8AC3E}">
        <p14:creationId xmlns:p14="http://schemas.microsoft.com/office/powerpoint/2010/main" val="12215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3048000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971800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19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4067"/>
              </p:ext>
            </p:extLst>
          </p:nvPr>
        </p:nvGraphicFramePr>
        <p:xfrm>
          <a:off x="2545670" y="1219200"/>
          <a:ext cx="38576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6" name="Vergelijking" r:id="rId5" imgW="1803240" imgH="215640" progId="Equation.3">
                  <p:embed/>
                </p:oleObj>
              </mc:Choice>
              <mc:Fallback>
                <p:oleObj name="Vergelijking" r:id="rId5" imgW="1803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0" y="1219200"/>
                        <a:ext cx="3857626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848426"/>
              </p:ext>
            </p:extLst>
          </p:nvPr>
        </p:nvGraphicFramePr>
        <p:xfrm>
          <a:off x="4674054" y="3397250"/>
          <a:ext cx="16033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7" name="Vergelijking" r:id="rId7" imgW="749160" imgH="215640" progId="Equation.3">
                  <p:embed/>
                </p:oleObj>
              </mc:Choice>
              <mc:Fallback>
                <p:oleObj name="Vergelijking" r:id="rId7" imgW="74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054" y="3397250"/>
                        <a:ext cx="160337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99977" y="1752600"/>
            <a:ext cx="525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We have made a few assumptions:</a:t>
            </a:r>
            <a:endParaRPr lang="nl-NL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68175" y="2819400"/>
            <a:ext cx="443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The gases are </a:t>
            </a:r>
            <a:r>
              <a:rPr lang="nl-NL" sz="2400" dirty="0">
                <a:solidFill>
                  <a:srgbClr val="0070C0"/>
                </a:solidFill>
              </a:rPr>
              <a:t>perfect</a:t>
            </a:r>
            <a:r>
              <a:rPr lang="nl-NL" sz="2400" dirty="0" smtClean="0">
                <a:solidFill>
                  <a:srgbClr val="0070C0"/>
                </a:solidFill>
              </a:rPr>
              <a:t> gases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681" y="3458265"/>
            <a:ext cx="1941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Assume</a:t>
            </a:r>
          </a:p>
          <a:p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dirty="0" smtClean="0"/>
              <a:t> is constant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49416"/>
              </p:ext>
            </p:extLst>
          </p:nvPr>
        </p:nvGraphicFramePr>
        <p:xfrm>
          <a:off x="4638675" y="3962400"/>
          <a:ext cx="16859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8" name="Vergelijking" r:id="rId9" imgW="787320" imgH="215640" progId="Equation.3">
                  <p:embed/>
                </p:oleObj>
              </mc:Choice>
              <mc:Fallback>
                <p:oleObj name="Vergelijking" r:id="rId9" imgW="78732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3962400"/>
                        <a:ext cx="168592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3898737" y="3821018"/>
            <a:ext cx="5715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</a:t>
            </a:fld>
            <a:endParaRPr lang="en-US" altLang="nl-NL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03" y="89848"/>
            <a:ext cx="4699594" cy="668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3048000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971800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20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66174"/>
              </p:ext>
            </p:extLst>
          </p:nvPr>
        </p:nvGraphicFramePr>
        <p:xfrm>
          <a:off x="2545670" y="1219200"/>
          <a:ext cx="38576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9" name="Vergelijking" r:id="rId5" imgW="1803240" imgH="215640" progId="Equation.3">
                  <p:embed/>
                </p:oleObj>
              </mc:Choice>
              <mc:Fallback>
                <p:oleObj name="Vergelijking" r:id="rId5" imgW="1803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0" y="1219200"/>
                        <a:ext cx="3857626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277429"/>
              </p:ext>
            </p:extLst>
          </p:nvPr>
        </p:nvGraphicFramePr>
        <p:xfrm>
          <a:off x="4674054" y="3397250"/>
          <a:ext cx="16033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0" name="Vergelijking" r:id="rId7" imgW="749160" imgH="215640" progId="Equation.3">
                  <p:embed/>
                </p:oleObj>
              </mc:Choice>
              <mc:Fallback>
                <p:oleObj name="Vergelijking" r:id="rId7" imgW="74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054" y="3397250"/>
                        <a:ext cx="160337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99977" y="1752600"/>
            <a:ext cx="525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We have made a few assumptions:</a:t>
            </a:r>
            <a:endParaRPr lang="nl-NL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68175" y="2819400"/>
            <a:ext cx="443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The gases are </a:t>
            </a:r>
            <a:r>
              <a:rPr lang="nl-NL" sz="2400" dirty="0">
                <a:solidFill>
                  <a:srgbClr val="0070C0"/>
                </a:solidFill>
              </a:rPr>
              <a:t>perfect</a:t>
            </a:r>
            <a:r>
              <a:rPr lang="nl-NL" sz="2400" dirty="0" smtClean="0">
                <a:solidFill>
                  <a:srgbClr val="0070C0"/>
                </a:solidFill>
              </a:rPr>
              <a:t> gases</a:t>
            </a:r>
          </a:p>
        </p:txBody>
      </p:sp>
      <p:sp>
        <p:nvSpPr>
          <p:cNvPr id="30" name="Right Arrow 29"/>
          <p:cNvSpPr/>
          <p:nvPr/>
        </p:nvSpPr>
        <p:spPr bwMode="auto">
          <a:xfrm>
            <a:off x="3853377" y="5262929"/>
            <a:ext cx="5715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2681" y="3458265"/>
            <a:ext cx="1941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Assume</a:t>
            </a:r>
          </a:p>
          <a:p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dirty="0" smtClean="0"/>
              <a:t> is constant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87284"/>
              </p:ext>
            </p:extLst>
          </p:nvPr>
        </p:nvGraphicFramePr>
        <p:xfrm>
          <a:off x="2385218" y="4955232"/>
          <a:ext cx="12493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1" name="Vergelijking" r:id="rId9" imgW="583920" imgH="393480" progId="Equation.3">
                  <p:embed/>
                </p:oleObj>
              </mc:Choice>
              <mc:Fallback>
                <p:oleObj name="Vergelijking" r:id="rId9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218" y="4955232"/>
                        <a:ext cx="1249363" cy="844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24014"/>
              </p:ext>
            </p:extLst>
          </p:nvPr>
        </p:nvGraphicFramePr>
        <p:xfrm>
          <a:off x="4638675" y="3962400"/>
          <a:ext cx="16859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2" name="Vergelijking" r:id="rId11" imgW="787320" imgH="215640" progId="Equation.3">
                  <p:embed/>
                </p:oleObj>
              </mc:Choice>
              <mc:Fallback>
                <p:oleObj name="Vergelijking" r:id="rId11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3962400"/>
                        <a:ext cx="168592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26329"/>
              </p:ext>
            </p:extLst>
          </p:nvPr>
        </p:nvGraphicFramePr>
        <p:xfrm>
          <a:off x="4618037" y="4949788"/>
          <a:ext cx="12493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3" name="Vergelijking" r:id="rId13" imgW="583920" imgH="393480" progId="Equation.3">
                  <p:embed/>
                </p:oleObj>
              </mc:Choice>
              <mc:Fallback>
                <p:oleObj name="Vergelijking" r:id="rId13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7" y="4949788"/>
                        <a:ext cx="1249363" cy="844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3898737" y="3821018"/>
            <a:ext cx="5715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667000" y="1600200"/>
            <a:ext cx="466460" cy="3355032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133460" y="1600200"/>
            <a:ext cx="719917" cy="3350566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133460" y="1600200"/>
            <a:ext cx="2124340" cy="3350566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71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16389" name="Picture 5" descr="1_8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59" y="2875613"/>
            <a:ext cx="2381041" cy="31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_9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908300"/>
            <a:ext cx="2462417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Perfect </a:t>
            </a:r>
            <a:r>
              <a:rPr lang="en-US" altLang="nl-NL" u="sng" dirty="0" smtClean="0">
                <a:solidFill>
                  <a:srgbClr val="C00000"/>
                </a:solidFill>
              </a:rPr>
              <a:t>gases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46314" y="6172200"/>
            <a:ext cx="709748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Closed system: </a:t>
            </a:r>
            <a:r>
              <a:rPr lang="en-US" altLang="nl-NL" sz="2800" i="1" u="sng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nl-NL" sz="2800" u="sng" dirty="0"/>
              <a:t> </a:t>
            </a:r>
            <a:r>
              <a:rPr lang="en-US" altLang="nl-NL" sz="2400" u="sng" dirty="0"/>
              <a:t>constant</a:t>
            </a:r>
            <a:r>
              <a:rPr lang="en-US" altLang="nl-NL" sz="2800" u="sng" dirty="0"/>
              <a:t> </a:t>
            </a:r>
            <a:r>
              <a:rPr lang="en-US" altLang="nl-NL" sz="2800" u="sng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nl-NL" sz="2800" i="1" u="sng" dirty="0" err="1"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en-US" altLang="nl-NL" sz="2800" u="sng" dirty="0">
                <a:latin typeface="Times New Roman" pitchFamily="18" charset="0"/>
                <a:cs typeface="Times New Roman" pitchFamily="18" charset="0"/>
              </a:rPr>
              <a:t> = 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21</a:t>
            </a:fld>
            <a:endParaRPr lang="en-US" altLang="nl-N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1507671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dirty="0" smtClean="0"/>
              <a:t>(only valid in thermodynamic equilibrium)</a:t>
            </a:r>
            <a:endParaRPr lang="en-US" altLang="nl-N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72705"/>
              </p:ext>
            </p:extLst>
          </p:nvPr>
        </p:nvGraphicFramePr>
        <p:xfrm>
          <a:off x="3532188" y="974725"/>
          <a:ext cx="2868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7" name="Vergelijking" r:id="rId5" imgW="1117440" imgH="177480" progId="Equation.3">
                  <p:embed/>
                </p:oleObj>
              </mc:Choice>
              <mc:Fallback>
                <p:oleObj name="Vergelijking" r:id="rId5" imgW="111744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974725"/>
                        <a:ext cx="2868612" cy="457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93914" y="914400"/>
            <a:ext cx="35160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 smtClean="0">
                <a:solidFill>
                  <a:srgbClr val="0070C0"/>
                </a:solidFill>
              </a:rPr>
              <a:t>Equation of state</a:t>
            </a:r>
            <a:endParaRPr lang="en-US" altLang="nl-NL" sz="2800" u="sng" dirty="0">
              <a:solidFill>
                <a:srgbClr val="0070C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46314" y="2057400"/>
            <a:ext cx="35160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 smtClean="0">
                <a:solidFill>
                  <a:srgbClr val="0070C0"/>
                </a:solidFill>
              </a:rPr>
              <a:t>State variables</a:t>
            </a:r>
            <a:endParaRPr lang="en-US" altLang="nl-NL" sz="2800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153343"/>
              </p:ext>
            </p:extLst>
          </p:nvPr>
        </p:nvGraphicFramePr>
        <p:xfrm>
          <a:off x="3548742" y="2068512"/>
          <a:ext cx="150018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8" name="Vergelijking" r:id="rId7" imgW="583920" imgH="203040" progId="Equation.3">
                  <p:embed/>
                </p:oleObj>
              </mc:Choice>
              <mc:Fallback>
                <p:oleObj name="Vergelijking" r:id="rId7" imgW="583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742" y="2068512"/>
                        <a:ext cx="1500187" cy="522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3048000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985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3048000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971800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22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43892"/>
              </p:ext>
            </p:extLst>
          </p:nvPr>
        </p:nvGraphicFramePr>
        <p:xfrm>
          <a:off x="2545670" y="1219200"/>
          <a:ext cx="38576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1" name="Vergelijking" r:id="rId5" imgW="1803240" imgH="215640" progId="Equation.3">
                  <p:embed/>
                </p:oleObj>
              </mc:Choice>
              <mc:Fallback>
                <p:oleObj name="Vergelijking" r:id="rId5" imgW="1803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0" y="1219200"/>
                        <a:ext cx="3857626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05294" y="1752600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Some new definitions:</a:t>
            </a:r>
            <a:endParaRPr lang="nl-NL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9208" y="2281535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u="sng" dirty="0" smtClean="0">
                <a:solidFill>
                  <a:srgbClr val="0070C0"/>
                </a:solidFill>
              </a:rPr>
              <a:t>Surroundings</a:t>
            </a:r>
            <a:r>
              <a:rPr lang="nl-NL" sz="2400" dirty="0" smtClean="0">
                <a:solidFill>
                  <a:srgbClr val="0070C0"/>
                </a:solidFill>
              </a:rPr>
              <a:t> </a:t>
            </a:r>
            <a:r>
              <a:rPr lang="nl-NL" sz="2400" dirty="0" smtClean="0"/>
              <a:t>are external to the </a:t>
            </a:r>
            <a:r>
              <a:rPr lang="nl-NL" sz="2400" u="sng" dirty="0" smtClean="0">
                <a:solidFill>
                  <a:srgbClr val="0070C0"/>
                </a:solidFill>
              </a:rPr>
              <a:t>system</a:t>
            </a:r>
            <a:r>
              <a:rPr lang="nl-NL" sz="2400" dirty="0" smtClean="0"/>
              <a:t>: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28813"/>
              </p:ext>
            </p:extLst>
          </p:nvPr>
        </p:nvGraphicFramePr>
        <p:xfrm>
          <a:off x="1546309" y="1507331"/>
          <a:ext cx="515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2" name="Vergelijking" r:id="rId7" imgW="241200" imgH="228600" progId="Equation.3">
                  <p:embed/>
                </p:oleObj>
              </mc:Choice>
              <mc:Fallback>
                <p:oleObj name="Vergelijking" r:id="rId7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309" y="1507331"/>
                        <a:ext cx="515938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424618"/>
              </p:ext>
            </p:extLst>
          </p:nvPr>
        </p:nvGraphicFramePr>
        <p:xfrm>
          <a:off x="7285831" y="1491307"/>
          <a:ext cx="5159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3" name="Vergelijking" r:id="rId9" imgW="241200" imgH="228600" progId="Equation.3">
                  <p:embed/>
                </p:oleObj>
              </mc:Choice>
              <mc:Fallback>
                <p:oleObj name="Vergelijking" r:id="rId9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831" y="1491307"/>
                        <a:ext cx="515938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958209" y="1999761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983432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6934200" y="2667000"/>
            <a:ext cx="1100818" cy="12954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1143000" y="2667000"/>
            <a:ext cx="5791200" cy="1183507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89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3048000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971800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23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55946"/>
              </p:ext>
            </p:extLst>
          </p:nvPr>
        </p:nvGraphicFramePr>
        <p:xfrm>
          <a:off x="2545670" y="1219200"/>
          <a:ext cx="38576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3" name="Vergelijking" r:id="rId6" imgW="1803240" imgH="215640" progId="Equation.3">
                  <p:embed/>
                </p:oleObj>
              </mc:Choice>
              <mc:Fallback>
                <p:oleObj name="Vergelijking" r:id="rId6" imgW="1803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0" y="1219200"/>
                        <a:ext cx="3857626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05294" y="1752600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Some new definitions:</a:t>
            </a:r>
            <a:endParaRPr lang="nl-NL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039255"/>
              </p:ext>
            </p:extLst>
          </p:nvPr>
        </p:nvGraphicFramePr>
        <p:xfrm>
          <a:off x="1546309" y="1507331"/>
          <a:ext cx="515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4" name="Vergelijking" r:id="rId8" imgW="241200" imgH="228600" progId="Equation.3">
                  <p:embed/>
                </p:oleObj>
              </mc:Choice>
              <mc:Fallback>
                <p:oleObj name="Vergelijking" r:id="rId8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309" y="1507331"/>
                        <a:ext cx="515938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58110"/>
              </p:ext>
            </p:extLst>
          </p:nvPr>
        </p:nvGraphicFramePr>
        <p:xfrm>
          <a:off x="7285831" y="1491307"/>
          <a:ext cx="5159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5" name="Vergelijking" r:id="rId10" imgW="241200" imgH="228600" progId="Equation.3">
                  <p:embed/>
                </p:oleObj>
              </mc:Choice>
              <mc:Fallback>
                <p:oleObj name="Vergelijking" r:id="rId10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831" y="1491307"/>
                        <a:ext cx="515938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958209" y="1999761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983432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2110882" y="1999762"/>
            <a:ext cx="1165718" cy="66723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276600" y="1999762"/>
            <a:ext cx="4112553" cy="66723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609208" y="2281535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u="sng" dirty="0" smtClean="0">
                <a:solidFill>
                  <a:srgbClr val="0070C0"/>
                </a:solidFill>
              </a:rPr>
              <a:t>Surroundings</a:t>
            </a:r>
            <a:r>
              <a:rPr lang="nl-NL" sz="2400" dirty="0" smtClean="0"/>
              <a:t> are external to the </a:t>
            </a:r>
            <a:r>
              <a:rPr lang="nl-NL" sz="2400" u="sng" dirty="0" smtClean="0">
                <a:solidFill>
                  <a:srgbClr val="0070C0"/>
                </a:solidFill>
              </a:rPr>
              <a:t>system</a:t>
            </a:r>
            <a:r>
              <a:rPr lang="nl-NL" sz="2400" dirty="0" smtClean="0"/>
              <a:t>: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6934200" y="2667000"/>
            <a:ext cx="1100818" cy="12954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1143000" y="2667000"/>
            <a:ext cx="5791200" cy="1183507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56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3048000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971800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24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050457"/>
              </p:ext>
            </p:extLst>
          </p:nvPr>
        </p:nvGraphicFramePr>
        <p:xfrm>
          <a:off x="2545670" y="1219200"/>
          <a:ext cx="38576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2" name="Vergelijking" r:id="rId5" imgW="1803240" imgH="215640" progId="Equation.3">
                  <p:embed/>
                </p:oleObj>
              </mc:Choice>
              <mc:Fallback>
                <p:oleObj name="Vergelijking" r:id="rId5" imgW="1803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0" y="1219200"/>
                        <a:ext cx="3857626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05294" y="1752600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Some new definitions:</a:t>
            </a:r>
            <a:endParaRPr lang="nl-NL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99755"/>
              </p:ext>
            </p:extLst>
          </p:nvPr>
        </p:nvGraphicFramePr>
        <p:xfrm>
          <a:off x="1546309" y="1507331"/>
          <a:ext cx="515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3" name="Vergelijking" r:id="rId7" imgW="241200" imgH="228600" progId="Equation.3">
                  <p:embed/>
                </p:oleObj>
              </mc:Choice>
              <mc:Fallback>
                <p:oleObj name="Vergelijking" r:id="rId7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309" y="1507331"/>
                        <a:ext cx="515938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440158"/>
              </p:ext>
            </p:extLst>
          </p:nvPr>
        </p:nvGraphicFramePr>
        <p:xfrm>
          <a:off x="7285831" y="1491307"/>
          <a:ext cx="5159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4" name="Vergelijking" r:id="rId9" imgW="241200" imgH="228600" progId="Equation.3">
                  <p:embed/>
                </p:oleObj>
              </mc:Choice>
              <mc:Fallback>
                <p:oleObj name="Vergelijking" r:id="rId9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831" y="1491307"/>
                        <a:ext cx="515938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958209" y="1999761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983432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2110882" y="1999762"/>
            <a:ext cx="1165718" cy="66723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276600" y="1999762"/>
            <a:ext cx="4112553" cy="66723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609208" y="2281535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u="sng" dirty="0" smtClean="0">
                <a:solidFill>
                  <a:srgbClr val="0070C0"/>
                </a:solidFill>
              </a:rPr>
              <a:t>Surroundings</a:t>
            </a:r>
            <a:r>
              <a:rPr lang="nl-NL" sz="2400" dirty="0" smtClean="0"/>
              <a:t> are external to the </a:t>
            </a:r>
            <a:r>
              <a:rPr lang="nl-NL" sz="2400" u="sng" dirty="0" smtClean="0">
                <a:solidFill>
                  <a:srgbClr val="0070C0"/>
                </a:solidFill>
              </a:rPr>
              <a:t>system</a:t>
            </a:r>
            <a:r>
              <a:rPr lang="nl-NL" sz="2400" dirty="0" smtClean="0"/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63107"/>
            <a:ext cx="4145839" cy="301052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>
            <a:off x="6934200" y="2667000"/>
            <a:ext cx="1100818" cy="12954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1143000" y="2667000"/>
            <a:ext cx="5791200" cy="1183507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21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3048000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971800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25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399667"/>
              </p:ext>
            </p:extLst>
          </p:nvPr>
        </p:nvGraphicFramePr>
        <p:xfrm>
          <a:off x="2545670" y="1219200"/>
          <a:ext cx="38576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2" name="Vergelijking" r:id="rId5" imgW="1803240" imgH="215640" progId="Equation.3">
                  <p:embed/>
                </p:oleObj>
              </mc:Choice>
              <mc:Fallback>
                <p:oleObj name="Vergelijking" r:id="rId5" imgW="1803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0" y="1219200"/>
                        <a:ext cx="3857626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05294" y="1752600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Some new definitions:</a:t>
            </a:r>
            <a:endParaRPr lang="nl-NL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685129"/>
              </p:ext>
            </p:extLst>
          </p:nvPr>
        </p:nvGraphicFramePr>
        <p:xfrm>
          <a:off x="1546309" y="1507331"/>
          <a:ext cx="515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3" name="Vergelijking" r:id="rId7" imgW="241200" imgH="228600" progId="Equation.3">
                  <p:embed/>
                </p:oleObj>
              </mc:Choice>
              <mc:Fallback>
                <p:oleObj name="Vergelijking" r:id="rId7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309" y="1507331"/>
                        <a:ext cx="515938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344283"/>
              </p:ext>
            </p:extLst>
          </p:nvPr>
        </p:nvGraphicFramePr>
        <p:xfrm>
          <a:off x="7285831" y="1491307"/>
          <a:ext cx="5159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4" name="Vergelijking" r:id="rId9" imgW="241200" imgH="228600" progId="Equation.3">
                  <p:embed/>
                </p:oleObj>
              </mc:Choice>
              <mc:Fallback>
                <p:oleObj name="Vergelijking" r:id="rId9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831" y="1491307"/>
                        <a:ext cx="515938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958209" y="1999761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983432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609208" y="2281535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u="sng" dirty="0" smtClean="0">
                <a:solidFill>
                  <a:srgbClr val="0070C0"/>
                </a:solidFill>
              </a:rPr>
              <a:t>Surroundings are</a:t>
            </a:r>
            <a:r>
              <a:rPr lang="nl-NL" sz="2400" dirty="0" smtClean="0"/>
              <a:t> external to the </a:t>
            </a:r>
            <a:r>
              <a:rPr lang="nl-NL" sz="2400" u="sng" dirty="0" smtClean="0">
                <a:solidFill>
                  <a:srgbClr val="0070C0"/>
                </a:solidFill>
              </a:rPr>
              <a:t>system</a:t>
            </a:r>
            <a:r>
              <a:rPr lang="nl-NL" sz="2400" dirty="0" smtClean="0"/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81" y="3258753"/>
            <a:ext cx="2234876" cy="162287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>
            <a:off x="6934200" y="2667000"/>
            <a:ext cx="1100818" cy="12954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1143000" y="2667000"/>
            <a:ext cx="5791200" cy="1183507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909251" y="5735596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System</a:t>
            </a:r>
            <a:endParaRPr lang="nl-NL" sz="2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567974" y="5181599"/>
            <a:ext cx="2451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dirty="0" smtClean="0"/>
              <a:t>: Pressure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000" dirty="0" smtClean="0"/>
              <a:t>: Temperature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2000" dirty="0" smtClean="0"/>
              <a:t>: Volume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2000" dirty="0" smtClean="0"/>
              <a:t>: # moles</a:t>
            </a:r>
            <a:endParaRPr lang="nl-NL" sz="2000" dirty="0"/>
          </a:p>
        </p:txBody>
      </p:sp>
      <p:sp>
        <p:nvSpPr>
          <p:cNvPr id="12" name="Left Brace 11"/>
          <p:cNvSpPr/>
          <p:nvPr/>
        </p:nvSpPr>
        <p:spPr bwMode="auto">
          <a:xfrm>
            <a:off x="3119840" y="5334000"/>
            <a:ext cx="448134" cy="1295400"/>
          </a:xfrm>
          <a:prstGeom prst="leftBrac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66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26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34639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7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956937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8" name="Vergelijking" r:id="rId7" imgW="241200" imgH="241200" progId="Equation.3">
                  <p:embed/>
                </p:oleObj>
              </mc:Choice>
              <mc:Fallback>
                <p:oleObj name="Vergelijking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81502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9" name="Vergelijking" r:id="rId9" imgW="241200" imgH="241200" progId="Equation.3">
                  <p:embed/>
                </p:oleObj>
              </mc:Choice>
              <mc:Fallback>
                <p:oleObj name="Vergelijking" r:id="rId9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24" y="1864030"/>
            <a:ext cx="2234876" cy="162287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21309" y="3630733"/>
            <a:ext cx="270138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/>
              <a:t>E</a:t>
            </a:r>
            <a:r>
              <a:rPr lang="nl-NL" sz="2400" dirty="0" smtClean="0"/>
              <a:t>quilibrium states </a:t>
            </a:r>
            <a:endParaRPr lang="nl-NL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1981200" y="4092398"/>
            <a:ext cx="1240109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922690" y="4092398"/>
            <a:ext cx="1240110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195524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0" name="Vergelijking" r:id="rId12" imgW="152280" imgH="215640" progId="Equation.3">
                  <p:embed/>
                </p:oleObj>
              </mc:Choice>
              <mc:Fallback>
                <p:oleObj name="Vergelijking" r:id="rId12" imgW="152280" imgH="21564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90103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1" name="Vergelijking" r:id="rId14" imgW="177480" imgH="215640" progId="Equation.3">
                  <p:embed/>
                </p:oleObj>
              </mc:Choice>
              <mc:Fallback>
                <p:oleObj name="Vergelijking" r:id="rId14" imgW="177480" imgH="215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43927"/>
              </p:ext>
            </p:extLst>
          </p:nvPr>
        </p:nvGraphicFramePr>
        <p:xfrm>
          <a:off x="3986213" y="4246563"/>
          <a:ext cx="11684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2" name="Equation" r:id="rId16" imgW="545760" imgH="1180800" progId="Equation.3">
                  <p:embed/>
                </p:oleObj>
              </mc:Choice>
              <mc:Fallback>
                <p:oleObj name="Equation" r:id="rId16" imgW="545760" imgH="1180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4246563"/>
                        <a:ext cx="1168400" cy="25352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66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27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63443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9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24" y="1864030"/>
            <a:ext cx="2234876" cy="162287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21309" y="3630733"/>
            <a:ext cx="270138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/>
              <a:t>E</a:t>
            </a:r>
            <a:r>
              <a:rPr lang="nl-NL" sz="2400" dirty="0" smtClean="0"/>
              <a:t>quilibrium states </a:t>
            </a:r>
            <a:endParaRPr lang="nl-NL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1981200" y="4092398"/>
            <a:ext cx="1240109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922690" y="4092398"/>
            <a:ext cx="1240110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3417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90" name="Vergelijking" r:id="rId8" imgW="152280" imgH="215640" progId="Equation.3">
                  <p:embed/>
                </p:oleObj>
              </mc:Choice>
              <mc:Fallback>
                <p:oleObj name="Vergelijking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313705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91" name="Vergelijking" r:id="rId10" imgW="177480" imgH="215640" progId="Equation.3">
                  <p:embed/>
                </p:oleObj>
              </mc:Choice>
              <mc:Fallback>
                <p:oleObj name="Vergelijking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ight Arrow 4"/>
          <p:cNvSpPr/>
          <p:nvPr/>
        </p:nvSpPr>
        <p:spPr bwMode="auto">
          <a:xfrm>
            <a:off x="3332020" y="5464388"/>
            <a:ext cx="6096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956937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92" name="Vergelijking" r:id="rId12" imgW="241200" imgH="241200" progId="Equation.3">
                  <p:embed/>
                </p:oleObj>
              </mc:Choice>
              <mc:Fallback>
                <p:oleObj name="Vergelijking" r:id="rId12" imgW="241200" imgH="2412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81502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93" name="Vergelijking" r:id="rId14" imgW="241200" imgH="241200" progId="Equation.3">
                  <p:embed/>
                </p:oleObj>
              </mc:Choice>
              <mc:Fallback>
                <p:oleObj name="Vergelijking" r:id="rId14" imgW="241200" imgH="2412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43927"/>
              </p:ext>
            </p:extLst>
          </p:nvPr>
        </p:nvGraphicFramePr>
        <p:xfrm>
          <a:off x="3986213" y="4246563"/>
          <a:ext cx="11684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94" name="Equation" r:id="rId16" imgW="545760" imgH="1180800" progId="Equation.3">
                  <p:embed/>
                </p:oleObj>
              </mc:Choice>
              <mc:Fallback>
                <p:oleObj name="Equation" r:id="rId16" imgW="545760" imgH="1180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4246563"/>
                        <a:ext cx="1168400" cy="25352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72150" y="5347855"/>
            <a:ext cx="220445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Closed system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978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66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28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51933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2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24" y="1864030"/>
            <a:ext cx="2234876" cy="162287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21309" y="3630733"/>
            <a:ext cx="270138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/>
              <a:t>E</a:t>
            </a:r>
            <a:r>
              <a:rPr lang="nl-NL" sz="2400" dirty="0" smtClean="0"/>
              <a:t>quilibrium states </a:t>
            </a:r>
            <a:endParaRPr lang="nl-NL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1981200" y="4092398"/>
            <a:ext cx="1240109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922690" y="4092398"/>
            <a:ext cx="1240110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98534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3" name="Vergelijking" r:id="rId8" imgW="152280" imgH="215640" progId="Equation.3">
                  <p:embed/>
                </p:oleObj>
              </mc:Choice>
              <mc:Fallback>
                <p:oleObj name="Vergelijking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71537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4" name="Vergelijking" r:id="rId10" imgW="177480" imgH="215640" progId="Equation.3">
                  <p:embed/>
                </p:oleObj>
              </mc:Choice>
              <mc:Fallback>
                <p:oleObj name="Vergelijking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249721"/>
              </p:ext>
            </p:extLst>
          </p:nvPr>
        </p:nvGraphicFramePr>
        <p:xfrm>
          <a:off x="6096000" y="6376645"/>
          <a:ext cx="14668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5" name="Vergelijking" r:id="rId12" imgW="685800" imgH="177480" progId="Equation.3">
                  <p:embed/>
                </p:oleObj>
              </mc:Choice>
              <mc:Fallback>
                <p:oleObj name="Vergelijking" r:id="rId12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376645"/>
                        <a:ext cx="1466850" cy="382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579034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6" name="Vergelijking" r:id="rId14" imgW="241200" imgH="241200" progId="Equation.3">
                  <p:embed/>
                </p:oleObj>
              </mc:Choice>
              <mc:Fallback>
                <p:oleObj name="Vergelijking" r:id="rId14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007769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7" name="Vergelijking" r:id="rId16" imgW="241200" imgH="241200" progId="Equation.3">
                  <p:embed/>
                </p:oleObj>
              </mc:Choice>
              <mc:Fallback>
                <p:oleObj name="Vergelijking" r:id="rId16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63613"/>
              </p:ext>
            </p:extLst>
          </p:nvPr>
        </p:nvGraphicFramePr>
        <p:xfrm>
          <a:off x="3986213" y="4246563"/>
          <a:ext cx="11684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8" name="Vergelijking" r:id="rId18" imgW="545760" imgH="1180800" progId="Equation.3">
                  <p:embed/>
                </p:oleObj>
              </mc:Choice>
              <mc:Fallback>
                <p:oleObj name="Vergelijking" r:id="rId18" imgW="5457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4246563"/>
                        <a:ext cx="1168400" cy="25352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 bwMode="auto">
          <a:xfrm rot="10800000">
            <a:off x="5334001" y="6453639"/>
            <a:ext cx="660724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921" y="6337106"/>
            <a:ext cx="3180679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For a general process</a:t>
            </a:r>
            <a:endParaRPr lang="nl-NL" sz="2400" dirty="0"/>
          </a:p>
        </p:txBody>
      </p:sp>
      <p:sp>
        <p:nvSpPr>
          <p:cNvPr id="32" name="Right Arrow 31"/>
          <p:cNvSpPr/>
          <p:nvPr/>
        </p:nvSpPr>
        <p:spPr bwMode="auto">
          <a:xfrm>
            <a:off x="3332020" y="6453639"/>
            <a:ext cx="6096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96383" y="5853039"/>
            <a:ext cx="182614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Perfect gas </a:t>
            </a:r>
            <a:endParaRPr lang="nl-NL" sz="2400" dirty="0"/>
          </a:p>
        </p:txBody>
      </p:sp>
      <p:sp>
        <p:nvSpPr>
          <p:cNvPr id="34" name="Right Arrow 33"/>
          <p:cNvSpPr/>
          <p:nvPr/>
        </p:nvSpPr>
        <p:spPr bwMode="auto">
          <a:xfrm>
            <a:off x="3332020" y="5464388"/>
            <a:ext cx="6096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2150" y="5347855"/>
            <a:ext cx="220445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Closed system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159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66" y="2658866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29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71165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69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24" y="1864030"/>
            <a:ext cx="2234876" cy="162287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21309" y="3630733"/>
            <a:ext cx="270138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/>
              <a:t>E</a:t>
            </a:r>
            <a:r>
              <a:rPr lang="nl-NL" sz="2400" dirty="0" smtClean="0"/>
              <a:t>quilibrium states </a:t>
            </a:r>
            <a:endParaRPr lang="nl-NL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1981200" y="4092398"/>
            <a:ext cx="1240109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922690" y="4092398"/>
            <a:ext cx="1240110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868751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0" name="Vergelijking" r:id="rId8" imgW="152280" imgH="215640" progId="Equation.3">
                  <p:embed/>
                </p:oleObj>
              </mc:Choice>
              <mc:Fallback>
                <p:oleObj name="Vergelijking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01397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1" name="Vergelijking" r:id="rId10" imgW="177480" imgH="215640" progId="Equation.3">
                  <p:embed/>
                </p:oleObj>
              </mc:Choice>
              <mc:Fallback>
                <p:oleObj name="Vergelijking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064168"/>
              </p:ext>
            </p:extLst>
          </p:nvPr>
        </p:nvGraphicFramePr>
        <p:xfrm>
          <a:off x="1464280" y="6382884"/>
          <a:ext cx="14668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2" name="Vergelijking" r:id="rId12" imgW="685800" imgH="177480" progId="Equation.3">
                  <p:embed/>
                </p:oleObj>
              </mc:Choice>
              <mc:Fallback>
                <p:oleObj name="Vergelijking" r:id="rId12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280" y="6382884"/>
                        <a:ext cx="1466850" cy="382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3149276" y="6453639"/>
            <a:ext cx="660724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662792"/>
              </p:ext>
            </p:extLst>
          </p:nvPr>
        </p:nvGraphicFramePr>
        <p:xfrm>
          <a:off x="6019800" y="5253037"/>
          <a:ext cx="2227263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3" name="Vergelijking" r:id="rId14" imgW="1041120" imgH="672840" progId="Equation.3">
                  <p:embed/>
                </p:oleObj>
              </mc:Choice>
              <mc:Fallback>
                <p:oleObj name="Vergelijking" r:id="rId14" imgW="1041120" imgH="6728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3037"/>
                        <a:ext cx="2227263" cy="1452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 bwMode="auto">
          <a:xfrm>
            <a:off x="5334000" y="5856513"/>
            <a:ext cx="558962" cy="239487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956937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4" name="Vergelijking" r:id="rId16" imgW="241195" imgH="241195" progId="Equation.3">
                  <p:embed/>
                </p:oleObj>
              </mc:Choice>
              <mc:Fallback>
                <p:oleObj name="Vergelijking" r:id="rId16" imgW="241195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81502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5" name="Vergelijking" r:id="rId18" imgW="241195" imgH="241195" progId="Equation.3">
                  <p:embed/>
                </p:oleObj>
              </mc:Choice>
              <mc:Fallback>
                <p:oleObj name="Vergelijking" r:id="rId18" imgW="241195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859226"/>
              </p:ext>
            </p:extLst>
          </p:nvPr>
        </p:nvGraphicFramePr>
        <p:xfrm>
          <a:off x="3986213" y="4246563"/>
          <a:ext cx="11684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6" name="Vergelijking" r:id="rId20" imgW="545760" imgH="1180800" progId="Equation.3">
                  <p:embed/>
                </p:oleObj>
              </mc:Choice>
              <mc:Fallback>
                <p:oleObj name="Vergelijking" r:id="rId20" imgW="545760" imgH="1180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4246563"/>
                        <a:ext cx="1168400" cy="25352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 bwMode="auto">
          <a:xfrm>
            <a:off x="3332020" y="5464388"/>
            <a:ext cx="6096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2150" y="5347855"/>
            <a:ext cx="220445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Closed system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778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01169"/>
            <a:ext cx="5920076" cy="65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123549" y="976745"/>
            <a:ext cx="760957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990600" y="1012167"/>
            <a:ext cx="8049053" cy="214952"/>
          </a:xfrm>
          <a:prstGeom prst="rect">
            <a:avLst/>
          </a:prstGeom>
          <a:noFill/>
          <a:ln w="158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animBg="1"/>
      <p:bldP spid="143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66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30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027609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70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24" y="1864030"/>
            <a:ext cx="2234876" cy="162287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21309" y="3630733"/>
            <a:ext cx="270138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/>
              <a:t>E</a:t>
            </a:r>
            <a:r>
              <a:rPr lang="nl-NL" sz="2400" dirty="0" smtClean="0"/>
              <a:t>quilibrium states </a:t>
            </a:r>
            <a:endParaRPr lang="nl-NL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1981200" y="4092398"/>
            <a:ext cx="1240109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922690" y="4092398"/>
            <a:ext cx="1240110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566849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71" name="Vergelijking" r:id="rId8" imgW="152280" imgH="215640" progId="Equation.3">
                  <p:embed/>
                </p:oleObj>
              </mc:Choice>
              <mc:Fallback>
                <p:oleObj name="Vergelijking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736218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72" name="Vergelijking" r:id="rId10" imgW="177480" imgH="215640" progId="Equation.3">
                  <p:embed/>
                </p:oleObj>
              </mc:Choice>
              <mc:Fallback>
                <p:oleObj name="Vergelijking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439732"/>
              </p:ext>
            </p:extLst>
          </p:nvPr>
        </p:nvGraphicFramePr>
        <p:xfrm>
          <a:off x="1464280" y="6382884"/>
          <a:ext cx="14668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73" name="Vergelijking" r:id="rId12" imgW="685800" imgH="177480" progId="Equation.3">
                  <p:embed/>
                </p:oleObj>
              </mc:Choice>
              <mc:Fallback>
                <p:oleObj name="Vergelijking" r:id="rId12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280" y="6382884"/>
                        <a:ext cx="1466850" cy="382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3149276" y="6453639"/>
            <a:ext cx="660724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812448"/>
              </p:ext>
            </p:extLst>
          </p:nvPr>
        </p:nvGraphicFramePr>
        <p:xfrm>
          <a:off x="6019800" y="5238750"/>
          <a:ext cx="2227263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74" name="Vergelijking" r:id="rId14" imgW="1041120" imgH="685800" progId="Equation.3">
                  <p:embed/>
                </p:oleObj>
              </mc:Choice>
              <mc:Fallback>
                <p:oleObj name="Vergelijking" r:id="rId14" imgW="10411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38750"/>
                        <a:ext cx="2227263" cy="1481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 bwMode="auto">
          <a:xfrm>
            <a:off x="5334000" y="5856513"/>
            <a:ext cx="558962" cy="239487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125610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75" name="Vergelijking" r:id="rId16" imgW="241195" imgH="241195" progId="Equation.3">
                  <p:embed/>
                </p:oleObj>
              </mc:Choice>
              <mc:Fallback>
                <p:oleObj name="Vergelijking" r:id="rId16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99074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76" name="Vergelijking" r:id="rId18" imgW="241195" imgH="241195" progId="Equation.3">
                  <p:embed/>
                </p:oleObj>
              </mc:Choice>
              <mc:Fallback>
                <p:oleObj name="Vergelijking" r:id="rId18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513075"/>
              </p:ext>
            </p:extLst>
          </p:nvPr>
        </p:nvGraphicFramePr>
        <p:xfrm>
          <a:off x="3986213" y="4246563"/>
          <a:ext cx="11684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77" name="Vergelijking" r:id="rId20" imgW="545760" imgH="1180800" progId="Equation.3">
                  <p:embed/>
                </p:oleObj>
              </mc:Choice>
              <mc:Fallback>
                <p:oleObj name="Vergelijking" r:id="rId20" imgW="5457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4246563"/>
                        <a:ext cx="1168400" cy="25352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 bwMode="auto">
          <a:xfrm>
            <a:off x="3332020" y="5464388"/>
            <a:ext cx="6096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2150" y="5347855"/>
            <a:ext cx="220445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Closed system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211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66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00292"/>
            <a:ext cx="2667000" cy="96616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31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03413" y="5867400"/>
            <a:ext cx="179568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Equilibrium </a:t>
            </a:r>
            <a:endParaRPr lang="nl-NL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74082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5" name="Vergelijking" r:id="rId5" imgW="152280" imgH="215640" progId="Equation.3">
                  <p:embed/>
                </p:oleObj>
              </mc:Choice>
              <mc:Fallback>
                <p:oleObj name="Vergelijking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486958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6" name="Vergelijking" r:id="rId7" imgW="177480" imgH="215640" progId="Equation.3">
                  <p:embed/>
                </p:oleObj>
              </mc:Choice>
              <mc:Fallback>
                <p:oleObj name="Vergelijking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69" y="2798461"/>
            <a:ext cx="2709173" cy="97556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42" y="2807405"/>
            <a:ext cx="2707458" cy="980821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32" name="TextBox 31"/>
          <p:cNvSpPr txBox="1"/>
          <p:nvPr/>
        </p:nvSpPr>
        <p:spPr>
          <a:xfrm>
            <a:off x="2402133" y="1066800"/>
            <a:ext cx="4464685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R</a:t>
            </a:r>
            <a:r>
              <a:rPr lang="nl-NL" sz="2400" dirty="0" smtClean="0">
                <a:solidFill>
                  <a:srgbClr val="0070C0"/>
                </a:solidFill>
              </a:rPr>
              <a:t>eversible</a:t>
            </a:r>
            <a:r>
              <a:rPr lang="nl-NL" sz="2400" dirty="0" smtClean="0"/>
              <a:t> (very slow) </a:t>
            </a:r>
            <a:r>
              <a:rPr lang="nl-NL" sz="2400" dirty="0" smtClean="0">
                <a:solidFill>
                  <a:srgbClr val="0070C0"/>
                </a:solidFill>
              </a:rPr>
              <a:t>process </a:t>
            </a:r>
            <a:endParaRPr lang="nl-NL" sz="2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3445" y="4796135"/>
            <a:ext cx="2887329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Intermediate states </a:t>
            </a:r>
            <a:endParaRPr lang="nl-NL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27590"/>
              </p:ext>
            </p:extLst>
          </p:nvPr>
        </p:nvGraphicFramePr>
        <p:xfrm>
          <a:off x="361950" y="5276396"/>
          <a:ext cx="1085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7" name="Vergelijking" r:id="rId11" imgW="507960" imgH="241200" progId="Equation.3">
                  <p:embed/>
                </p:oleObj>
              </mc:Choice>
              <mc:Fallback>
                <p:oleObj name="Vergelijking" r:id="rId11" imgW="507960" imgH="241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5276396"/>
                        <a:ext cx="1085850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823488"/>
              </p:ext>
            </p:extLst>
          </p:nvPr>
        </p:nvGraphicFramePr>
        <p:xfrm>
          <a:off x="7589838" y="5245100"/>
          <a:ext cx="11398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8" name="Vergelijking" r:id="rId13" imgW="533160" imgH="241200" progId="Equation.3">
                  <p:embed/>
                </p:oleObj>
              </mc:Choice>
              <mc:Fallback>
                <p:oleObj name="Vergelijking" r:id="rId13" imgW="53316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5245100"/>
                        <a:ext cx="1139825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885700"/>
              </p:ext>
            </p:extLst>
          </p:nvPr>
        </p:nvGraphicFramePr>
        <p:xfrm>
          <a:off x="3506788" y="5334000"/>
          <a:ext cx="19812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9" name="Vergelijking" r:id="rId15" imgW="927000" imgH="228600" progId="Equation.3">
                  <p:embed/>
                </p:oleObj>
              </mc:Choice>
              <mc:Fallback>
                <p:oleObj name="Vergelijking" r:id="rId15" imgW="9270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5334000"/>
                        <a:ext cx="1981200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956937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0" name="Vergelijking" r:id="rId17" imgW="241200" imgH="241200" progId="Equation.3">
                  <p:embed/>
                </p:oleObj>
              </mc:Choice>
              <mc:Fallback>
                <p:oleObj name="Vergelijking" r:id="rId17" imgW="241200" imgH="2412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81502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1" name="Vergelijking" r:id="rId19" imgW="241200" imgH="241200" progId="Equation.3">
                  <p:embed/>
                </p:oleObj>
              </mc:Choice>
              <mc:Fallback>
                <p:oleObj name="Vergelijking" r:id="rId19" imgW="241200" imgH="2412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209402" y="5819095"/>
            <a:ext cx="179568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Equilibrium </a:t>
            </a:r>
            <a:endParaRPr lang="nl-NL" sz="2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638896" y="2895600"/>
            <a:ext cx="11043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439496" y="2895600"/>
            <a:ext cx="11043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071258" y="2895600"/>
            <a:ext cx="8757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751055" y="242912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slow</a:t>
            </a:r>
            <a:endParaRPr lang="nl-NL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074977" y="243840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slow</a:t>
            </a:r>
            <a:endParaRPr lang="nl-NL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553200" y="243840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slow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255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66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00292"/>
            <a:ext cx="2667000" cy="96616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32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03413" y="5867400"/>
            <a:ext cx="179568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Equilibrium </a:t>
            </a:r>
            <a:endParaRPr lang="nl-NL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471431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8" name="Vergelijking" r:id="rId5" imgW="152280" imgH="215640" progId="Equation.3">
                  <p:embed/>
                </p:oleObj>
              </mc:Choice>
              <mc:Fallback>
                <p:oleObj name="Vergelijking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627068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9" name="Vergelijking" r:id="rId7" imgW="177480" imgH="215640" progId="Equation.3">
                  <p:embed/>
                </p:oleObj>
              </mc:Choice>
              <mc:Fallback>
                <p:oleObj name="Vergelijking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69" y="2798461"/>
            <a:ext cx="2709173" cy="97556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42" y="2807405"/>
            <a:ext cx="2707458" cy="980821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32" name="TextBox 31"/>
          <p:cNvSpPr txBox="1"/>
          <p:nvPr/>
        </p:nvSpPr>
        <p:spPr>
          <a:xfrm>
            <a:off x="2402133" y="1066800"/>
            <a:ext cx="4464685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R</a:t>
            </a:r>
            <a:r>
              <a:rPr lang="nl-NL" sz="2400" dirty="0" smtClean="0">
                <a:solidFill>
                  <a:srgbClr val="0070C0"/>
                </a:solidFill>
              </a:rPr>
              <a:t>eversible</a:t>
            </a:r>
            <a:r>
              <a:rPr lang="nl-NL" sz="2400" dirty="0" smtClean="0"/>
              <a:t> (very slow) </a:t>
            </a:r>
            <a:r>
              <a:rPr lang="nl-NL" sz="2400" dirty="0" smtClean="0">
                <a:solidFill>
                  <a:srgbClr val="0070C0"/>
                </a:solidFill>
              </a:rPr>
              <a:t>process </a:t>
            </a:r>
            <a:endParaRPr lang="nl-NL" sz="2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3445" y="4796135"/>
            <a:ext cx="2887329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Intermediate states </a:t>
            </a:r>
            <a:endParaRPr lang="nl-NL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07571"/>
              </p:ext>
            </p:extLst>
          </p:nvPr>
        </p:nvGraphicFramePr>
        <p:xfrm>
          <a:off x="361950" y="5276396"/>
          <a:ext cx="1085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0" name="Vergelijking" r:id="rId11" imgW="507960" imgH="241200" progId="Equation.3">
                  <p:embed/>
                </p:oleObj>
              </mc:Choice>
              <mc:Fallback>
                <p:oleObj name="Vergelijking" r:id="rId11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5276396"/>
                        <a:ext cx="1085850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314423"/>
              </p:ext>
            </p:extLst>
          </p:nvPr>
        </p:nvGraphicFramePr>
        <p:xfrm>
          <a:off x="7589838" y="5245100"/>
          <a:ext cx="11398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1" name="Vergelijking" r:id="rId13" imgW="533160" imgH="241200" progId="Equation.3">
                  <p:embed/>
                </p:oleObj>
              </mc:Choice>
              <mc:Fallback>
                <p:oleObj name="Vergelijking" r:id="rId13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5245100"/>
                        <a:ext cx="1139825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59242"/>
              </p:ext>
            </p:extLst>
          </p:nvPr>
        </p:nvGraphicFramePr>
        <p:xfrm>
          <a:off x="3506788" y="5334000"/>
          <a:ext cx="19812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2" name="Vergelijking" r:id="rId15" imgW="927000" imgH="228600" progId="Equation.3">
                  <p:embed/>
                </p:oleObj>
              </mc:Choice>
              <mc:Fallback>
                <p:oleObj name="Vergelijking" r:id="rId15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5334000"/>
                        <a:ext cx="1981200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190444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3" name="Vergelijking" r:id="rId17" imgW="241200" imgH="241200" progId="Equation.3">
                  <p:embed/>
                </p:oleObj>
              </mc:Choice>
              <mc:Fallback>
                <p:oleObj name="Vergelijking" r:id="rId1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79558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4" name="Vergelijking" r:id="rId19" imgW="241200" imgH="241200" progId="Equation.3">
                  <p:embed/>
                </p:oleObj>
              </mc:Choice>
              <mc:Fallback>
                <p:oleObj name="Vergelijking" r:id="rId19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209402" y="5819095"/>
            <a:ext cx="179568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Equilibrium </a:t>
            </a:r>
            <a:endParaRPr lang="nl-NL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040839" y="5943600"/>
            <a:ext cx="2935419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E</a:t>
            </a:r>
            <a:r>
              <a:rPr lang="nl-NL" sz="2400" b="1" dirty="0" smtClean="0"/>
              <a:t>quilibrium</a:t>
            </a:r>
            <a:r>
              <a:rPr lang="nl-NL" sz="2400" dirty="0" smtClean="0"/>
              <a:t> </a:t>
            </a:r>
            <a:r>
              <a:rPr lang="nl-NL" sz="2400" b="1" dirty="0" smtClean="0"/>
              <a:t>states </a:t>
            </a:r>
            <a:endParaRPr lang="nl-NL" sz="2400" b="1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638896" y="2895600"/>
            <a:ext cx="11043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439496" y="2895600"/>
            <a:ext cx="11043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071258" y="2895600"/>
            <a:ext cx="8757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751055" y="242912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slow</a:t>
            </a:r>
            <a:endParaRPr lang="nl-NL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074977" y="243840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slow</a:t>
            </a:r>
            <a:endParaRPr lang="nl-NL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553200" y="243840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slow</a:t>
            </a:r>
            <a:endParaRPr lang="nl-NL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068203" y="6405265"/>
            <a:ext cx="2890535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Reversible</a:t>
            </a:r>
            <a:r>
              <a:rPr lang="nl-NL" sz="2400" dirty="0" smtClean="0"/>
              <a:t> </a:t>
            </a:r>
            <a:r>
              <a:rPr lang="nl-NL" sz="2400" dirty="0" smtClean="0">
                <a:solidFill>
                  <a:srgbClr val="0070C0"/>
                </a:solidFill>
              </a:rPr>
              <a:t>process </a:t>
            </a:r>
            <a:endParaRPr lang="nl-N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66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29" y="2789879"/>
            <a:ext cx="2650671" cy="960249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33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445995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68" name="Vergelijking" r:id="rId5" imgW="152280" imgH="215640" progId="Equation.3">
                  <p:embed/>
                </p:oleObj>
              </mc:Choice>
              <mc:Fallback>
                <p:oleObj name="Vergelijking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04929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69" name="Vergelijking" r:id="rId7" imgW="177480" imgH="215640" progId="Equation.3">
                  <p:embed/>
                </p:oleObj>
              </mc:Choice>
              <mc:Fallback>
                <p:oleObj name="Vergelijking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00" y="2798462"/>
            <a:ext cx="2701381" cy="97275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81" y="2804587"/>
            <a:ext cx="2685190" cy="97275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32" name="TextBox 31"/>
          <p:cNvSpPr txBox="1"/>
          <p:nvPr/>
        </p:nvSpPr>
        <p:spPr>
          <a:xfrm>
            <a:off x="2429383" y="1066800"/>
            <a:ext cx="4410183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Irreversible</a:t>
            </a:r>
            <a:r>
              <a:rPr lang="nl-NL" sz="2400" dirty="0" smtClean="0"/>
              <a:t> (very fast) </a:t>
            </a:r>
            <a:r>
              <a:rPr lang="nl-NL" sz="2400" dirty="0" smtClean="0">
                <a:solidFill>
                  <a:srgbClr val="0070C0"/>
                </a:solidFill>
              </a:rPr>
              <a:t>process </a:t>
            </a:r>
            <a:endParaRPr lang="nl-NL" sz="2400" dirty="0">
              <a:solidFill>
                <a:srgbClr val="0070C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211204"/>
              </p:ext>
            </p:extLst>
          </p:nvPr>
        </p:nvGraphicFramePr>
        <p:xfrm>
          <a:off x="3506788" y="5334000"/>
          <a:ext cx="19812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0" name="Vergelijking" r:id="rId11" imgW="927000" imgH="228600" progId="Equation.3">
                  <p:embed/>
                </p:oleObj>
              </mc:Choice>
              <mc:Fallback>
                <p:oleObj name="Vergelijking" r:id="rId11" imgW="9270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5334000"/>
                        <a:ext cx="1981200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956937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1" name="Vergelijking" r:id="rId13" imgW="241200" imgH="241200" progId="Equation.3">
                  <p:embed/>
                </p:oleObj>
              </mc:Choice>
              <mc:Fallback>
                <p:oleObj name="Vergelijking" r:id="rId13" imgW="241200" imgH="2412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81502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2" name="Vergelijking" r:id="rId15" imgW="241200" imgH="241200" progId="Equation.3">
                  <p:embed/>
                </p:oleObj>
              </mc:Choice>
              <mc:Fallback>
                <p:oleObj name="Vergelijking" r:id="rId15" imgW="241200" imgH="2412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7048"/>
              </p:ext>
            </p:extLst>
          </p:nvPr>
        </p:nvGraphicFramePr>
        <p:xfrm>
          <a:off x="361950" y="5292725"/>
          <a:ext cx="1085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3" name="Vergelijking" r:id="rId17" imgW="507960" imgH="241200" progId="Equation.3">
                  <p:embed/>
                </p:oleObj>
              </mc:Choice>
              <mc:Fallback>
                <p:oleObj name="Vergelijking" r:id="rId17" imgW="50796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5292725"/>
                        <a:ext cx="1085850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024904"/>
              </p:ext>
            </p:extLst>
          </p:nvPr>
        </p:nvGraphicFramePr>
        <p:xfrm>
          <a:off x="7589838" y="5244646"/>
          <a:ext cx="11398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4" name="Vergelijking" r:id="rId19" imgW="533160" imgH="241200" progId="Equation.3">
                  <p:embed/>
                </p:oleObj>
              </mc:Choice>
              <mc:Fallback>
                <p:oleObj name="Vergelijking" r:id="rId19" imgW="53316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5244646"/>
                        <a:ext cx="1139825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053445" y="4796135"/>
            <a:ext cx="2887329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Intermediate states </a:t>
            </a:r>
            <a:endParaRPr lang="nl-NL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3413" y="5867400"/>
            <a:ext cx="179568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Equilibrium </a:t>
            </a:r>
            <a:endParaRPr lang="nl-NL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7209402" y="5819095"/>
            <a:ext cx="179568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Equilibrium </a:t>
            </a:r>
            <a:endParaRPr lang="nl-NL" sz="2400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638896" y="2895600"/>
            <a:ext cx="11043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439496" y="2895600"/>
            <a:ext cx="11043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071258" y="2895600"/>
            <a:ext cx="8757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1811970" y="2429129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fast</a:t>
            </a:r>
            <a:endParaRPr lang="nl-NL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135891" y="243840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fast</a:t>
            </a:r>
            <a:endParaRPr lang="nl-NL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477539" y="2438400"/>
            <a:ext cx="95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WAIT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66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29" y="2789879"/>
            <a:ext cx="2650671" cy="960249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34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667000" y="5943600"/>
            <a:ext cx="368883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NON</a:t>
            </a:r>
            <a:r>
              <a:rPr lang="nl-NL" sz="2400" dirty="0" smtClean="0"/>
              <a:t>-</a:t>
            </a:r>
            <a:r>
              <a:rPr lang="nl-NL" sz="2400" b="1" dirty="0" smtClean="0"/>
              <a:t>equilibrium</a:t>
            </a:r>
            <a:r>
              <a:rPr lang="nl-NL" sz="2400" dirty="0" smtClean="0"/>
              <a:t> </a:t>
            </a:r>
            <a:r>
              <a:rPr lang="nl-NL" sz="2400" b="1" dirty="0" smtClean="0"/>
              <a:t>states </a:t>
            </a:r>
            <a:endParaRPr lang="nl-NL" sz="2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963469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9" name="Vergelijking" r:id="rId5" imgW="152280" imgH="215640" progId="Equation.3">
                  <p:embed/>
                </p:oleObj>
              </mc:Choice>
              <mc:Fallback>
                <p:oleObj name="Vergelijking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46025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0" name="Vergelijking" r:id="rId7" imgW="177480" imgH="215640" progId="Equation.3">
                  <p:embed/>
                </p:oleObj>
              </mc:Choice>
              <mc:Fallback>
                <p:oleObj name="Vergelijking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00" y="2798462"/>
            <a:ext cx="2701381" cy="97275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81" y="2804587"/>
            <a:ext cx="2685190" cy="97275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32" name="TextBox 31"/>
          <p:cNvSpPr txBox="1"/>
          <p:nvPr/>
        </p:nvSpPr>
        <p:spPr>
          <a:xfrm>
            <a:off x="2429383" y="1066800"/>
            <a:ext cx="4410183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Irreversible</a:t>
            </a:r>
            <a:r>
              <a:rPr lang="nl-NL" sz="2400" dirty="0" smtClean="0"/>
              <a:t> (very fast) </a:t>
            </a:r>
            <a:r>
              <a:rPr lang="nl-NL" sz="2400" dirty="0" smtClean="0">
                <a:solidFill>
                  <a:srgbClr val="0070C0"/>
                </a:solidFill>
              </a:rPr>
              <a:t>process </a:t>
            </a:r>
            <a:endParaRPr lang="nl-NL" sz="2400" dirty="0">
              <a:solidFill>
                <a:srgbClr val="0070C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94282"/>
              </p:ext>
            </p:extLst>
          </p:nvPr>
        </p:nvGraphicFramePr>
        <p:xfrm>
          <a:off x="3506788" y="5334000"/>
          <a:ext cx="19812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1" name="Vergelijking" r:id="rId11" imgW="927000" imgH="228600" progId="Equation.3">
                  <p:embed/>
                </p:oleObj>
              </mc:Choice>
              <mc:Fallback>
                <p:oleObj name="Vergelijking" r:id="rId11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5334000"/>
                        <a:ext cx="1981200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93461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2" name="Vergelijking" r:id="rId13" imgW="241200" imgH="241200" progId="Equation.3">
                  <p:embed/>
                </p:oleObj>
              </mc:Choice>
              <mc:Fallback>
                <p:oleObj name="Vergelijking" r:id="rId13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804206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3" name="Vergelijking" r:id="rId15" imgW="241200" imgH="241200" progId="Equation.3">
                  <p:embed/>
                </p:oleObj>
              </mc:Choice>
              <mc:Fallback>
                <p:oleObj name="Vergelijking" r:id="rId15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58248"/>
              </p:ext>
            </p:extLst>
          </p:nvPr>
        </p:nvGraphicFramePr>
        <p:xfrm>
          <a:off x="361950" y="5292725"/>
          <a:ext cx="1085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4" name="Vergelijking" r:id="rId17" imgW="507960" imgH="241200" progId="Equation.3">
                  <p:embed/>
                </p:oleObj>
              </mc:Choice>
              <mc:Fallback>
                <p:oleObj name="Vergelijking" r:id="rId17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5292725"/>
                        <a:ext cx="1085850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509740"/>
              </p:ext>
            </p:extLst>
          </p:nvPr>
        </p:nvGraphicFramePr>
        <p:xfrm>
          <a:off x="7589838" y="5244646"/>
          <a:ext cx="11398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5" name="Vergelijking" r:id="rId19" imgW="533160" imgH="241200" progId="Equation.3">
                  <p:embed/>
                </p:oleObj>
              </mc:Choice>
              <mc:Fallback>
                <p:oleObj name="Vergelijking" r:id="rId19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5244646"/>
                        <a:ext cx="1139825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053445" y="4796135"/>
            <a:ext cx="2887329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Intermediate states </a:t>
            </a:r>
            <a:endParaRPr lang="nl-NL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3413" y="5867400"/>
            <a:ext cx="179568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Equilibrium </a:t>
            </a:r>
            <a:endParaRPr lang="nl-NL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7209402" y="5819095"/>
            <a:ext cx="179568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Equilibrium </a:t>
            </a:r>
            <a:endParaRPr lang="nl-NL" sz="2400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638896" y="2895600"/>
            <a:ext cx="11043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439496" y="2895600"/>
            <a:ext cx="11043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071258" y="2895600"/>
            <a:ext cx="875704" cy="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1811970" y="2429129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fast</a:t>
            </a:r>
            <a:endParaRPr lang="nl-NL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135891" y="243840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fast</a:t>
            </a:r>
            <a:endParaRPr lang="nl-NL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477539" y="2438400"/>
            <a:ext cx="95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WAIT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37406" y="6405265"/>
            <a:ext cx="295786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Irreversible</a:t>
            </a:r>
            <a:r>
              <a:rPr lang="nl-NL" sz="2400" dirty="0" smtClean="0"/>
              <a:t> </a:t>
            </a:r>
            <a:r>
              <a:rPr lang="nl-NL" sz="2400" dirty="0" smtClean="0">
                <a:solidFill>
                  <a:srgbClr val="0070C0"/>
                </a:solidFill>
              </a:rPr>
              <a:t>process </a:t>
            </a:r>
            <a:endParaRPr lang="nl-N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35</a:t>
            </a:fld>
            <a:endParaRPr lang="en-US" altLang="nl-NL"/>
          </a:p>
        </p:txBody>
      </p:sp>
      <p:sp>
        <p:nvSpPr>
          <p:cNvPr id="6" name="TextBox 5"/>
          <p:cNvSpPr txBox="1"/>
          <p:nvPr/>
        </p:nvSpPr>
        <p:spPr>
          <a:xfrm>
            <a:off x="41148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385058" cy="3909002"/>
          </a:xfrm>
          <a:prstGeom prst="rect">
            <a:avLst/>
          </a:prstGeom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04800" y="3810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4800" y="9144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b</a:t>
            </a:r>
            <a:r>
              <a:rPr lang="en-US" altLang="nl-NL" u="sng" dirty="0" smtClean="0">
                <a:solidFill>
                  <a:srgbClr val="C00000"/>
                </a:solidFill>
              </a:rPr>
              <a:t>oth reversible and irreversible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36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based on two laws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4352" y="1024392"/>
            <a:ext cx="3108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These laws </a:t>
            </a:r>
            <a:r>
              <a:rPr lang="nl-NL" sz="2800" dirty="0"/>
              <a:t>are </a:t>
            </a:r>
            <a:endParaRPr lang="nl-NL" sz="2800" dirty="0" smtClean="0"/>
          </a:p>
          <a:p>
            <a:r>
              <a:rPr lang="nl-NL" sz="2800" u="sng" dirty="0" smtClean="0"/>
              <a:t>phenomenological</a:t>
            </a:r>
            <a:endParaRPr lang="nl-N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4433" y="2307219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First law</a:t>
            </a:r>
            <a:r>
              <a:rPr lang="nl-NL" sz="2400" dirty="0" smtClean="0"/>
              <a:t>: conservation of energy</a:t>
            </a:r>
            <a:endParaRPr lang="nl-N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803242"/>
              </p:ext>
            </p:extLst>
          </p:nvPr>
        </p:nvGraphicFramePr>
        <p:xfrm>
          <a:off x="762000" y="3124200"/>
          <a:ext cx="21923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6" name="Vergelijking" r:id="rId3" imgW="965160" imgH="203040" progId="Equation.3">
                  <p:embed/>
                </p:oleObj>
              </mc:Choice>
              <mc:Fallback>
                <p:oleObj name="Vergelijking" r:id="rId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2192338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86344" y="3090208"/>
            <a:ext cx="4876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dirty="0" smtClean="0"/>
              <a:t>: </a:t>
            </a:r>
            <a:r>
              <a:rPr lang="nl-NL" sz="2400" u="sng" dirty="0" smtClean="0">
                <a:solidFill>
                  <a:srgbClr val="0070C0"/>
                </a:solidFill>
              </a:rPr>
              <a:t>internal energy </a:t>
            </a:r>
            <a:r>
              <a:rPr lang="nl-NL" sz="2400" dirty="0" smtClean="0"/>
              <a:t>of the </a:t>
            </a:r>
            <a:r>
              <a:rPr lang="nl-NL" sz="2400" u="sng" dirty="0" smtClean="0"/>
              <a:t>system</a:t>
            </a:r>
          </a:p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nl-NL" sz="2400" dirty="0" smtClean="0"/>
              <a:t>: the </a:t>
            </a:r>
            <a:r>
              <a:rPr lang="nl-NL" sz="2400" dirty="0" smtClean="0">
                <a:solidFill>
                  <a:srgbClr val="0070C0"/>
                </a:solidFill>
              </a:rPr>
              <a:t>heat</a:t>
            </a:r>
            <a:r>
              <a:rPr lang="nl-NL" sz="2400" dirty="0" smtClean="0"/>
              <a:t> in the process</a:t>
            </a:r>
          </a:p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nl-NL" sz="2400" dirty="0" smtClean="0"/>
              <a:t>: the </a:t>
            </a:r>
            <a:r>
              <a:rPr lang="nl-NL" sz="2400" dirty="0" smtClean="0">
                <a:solidFill>
                  <a:srgbClr val="0070C0"/>
                </a:solidFill>
              </a:rPr>
              <a:t>work</a:t>
            </a:r>
            <a:r>
              <a:rPr lang="nl-NL" sz="2400" dirty="0" smtClean="0"/>
              <a:t> in the process</a:t>
            </a:r>
          </a:p>
          <a:p>
            <a:pPr algn="l"/>
            <a:r>
              <a:rPr lang="nl-NL" sz="2400" dirty="0" smtClean="0"/>
              <a:t>          (any other form of energy</a:t>
            </a:r>
          </a:p>
          <a:p>
            <a:pPr algn="l"/>
            <a:r>
              <a:rPr lang="nl-NL" sz="2400" dirty="0"/>
              <a:t> </a:t>
            </a:r>
            <a:r>
              <a:rPr lang="nl-NL" sz="2400" dirty="0" smtClean="0"/>
              <a:t>            involved in the process)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029199"/>
            <a:ext cx="609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Second law</a:t>
            </a:r>
            <a:r>
              <a:rPr lang="nl-NL" sz="2400" dirty="0" smtClean="0"/>
              <a:t>: for any spontaneous process</a:t>
            </a:r>
            <a:endParaRPr lang="nl-NL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20476"/>
              </p:ext>
            </p:extLst>
          </p:nvPr>
        </p:nvGraphicFramePr>
        <p:xfrm>
          <a:off x="685800" y="5638800"/>
          <a:ext cx="29416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7" name="Vergelijking" r:id="rId5" imgW="1295280" imgH="228600" progId="Equation.3">
                  <p:embed/>
                </p:oleObj>
              </mc:Choice>
              <mc:Fallback>
                <p:oleObj name="Vergelijking" r:id="rId5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38800"/>
                        <a:ext cx="2941638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02535" y="5562600"/>
            <a:ext cx="4482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dirty="0" smtClean="0"/>
              <a:t>: </a:t>
            </a:r>
            <a:r>
              <a:rPr lang="nl-NL" sz="2400" u="sng" dirty="0" smtClean="0">
                <a:solidFill>
                  <a:srgbClr val="0070C0"/>
                </a:solidFill>
              </a:rPr>
              <a:t>entropy</a:t>
            </a:r>
            <a:r>
              <a:rPr lang="nl-NL" sz="2400" dirty="0" smtClean="0"/>
              <a:t> of the system</a:t>
            </a:r>
          </a:p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dirty="0" smtClean="0"/>
              <a:t>: related to the heat </a:t>
            </a:r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endParaRPr lang="nl-NL" sz="24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68" y="931728"/>
            <a:ext cx="2973531" cy="21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37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433" y="990600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First law</a:t>
            </a:r>
            <a:r>
              <a:rPr lang="nl-NL" sz="2400" dirty="0" smtClean="0"/>
              <a:t>: conservation of energy</a:t>
            </a:r>
            <a:endParaRPr lang="nl-N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22636"/>
              </p:ext>
            </p:extLst>
          </p:nvPr>
        </p:nvGraphicFramePr>
        <p:xfrm>
          <a:off x="762000" y="1600200"/>
          <a:ext cx="21923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name="Vergelijking" r:id="rId3" imgW="965160" imgH="203040" progId="Equation.3">
                  <p:embed/>
                </p:oleObj>
              </mc:Choice>
              <mc:Fallback>
                <p:oleObj name="Vergelijking" r:id="rId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2192338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144" y="2133600"/>
            <a:ext cx="4876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dirty="0" smtClean="0"/>
              <a:t>: </a:t>
            </a:r>
            <a:r>
              <a:rPr lang="nl-NL" sz="2400" u="sng" dirty="0" smtClean="0">
                <a:solidFill>
                  <a:srgbClr val="0070C0"/>
                </a:solidFill>
              </a:rPr>
              <a:t>internal energy </a:t>
            </a:r>
            <a:r>
              <a:rPr lang="nl-NL" sz="2400" dirty="0" smtClean="0"/>
              <a:t>of the </a:t>
            </a:r>
            <a:r>
              <a:rPr lang="nl-NL" sz="2400" u="sng" dirty="0" smtClean="0"/>
              <a:t>system</a:t>
            </a:r>
          </a:p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nl-NL" sz="2400" dirty="0" smtClean="0"/>
              <a:t>: the </a:t>
            </a:r>
            <a:r>
              <a:rPr lang="nl-NL" sz="2400" dirty="0" smtClean="0">
                <a:solidFill>
                  <a:srgbClr val="0070C0"/>
                </a:solidFill>
              </a:rPr>
              <a:t>heat</a:t>
            </a:r>
            <a:r>
              <a:rPr lang="nl-NL" sz="2400" dirty="0" smtClean="0"/>
              <a:t> in the process</a:t>
            </a:r>
          </a:p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nl-NL" sz="2400" dirty="0" smtClean="0"/>
              <a:t>: the </a:t>
            </a:r>
            <a:r>
              <a:rPr lang="nl-NL" sz="2400" dirty="0" smtClean="0">
                <a:solidFill>
                  <a:srgbClr val="0070C0"/>
                </a:solidFill>
              </a:rPr>
              <a:t>work</a:t>
            </a:r>
            <a:r>
              <a:rPr lang="nl-NL" sz="2400" dirty="0" smtClean="0"/>
              <a:t> in the process</a:t>
            </a:r>
          </a:p>
          <a:p>
            <a:pPr algn="l"/>
            <a:r>
              <a:rPr lang="nl-NL" sz="2400" dirty="0" smtClean="0"/>
              <a:t>          (any other form of energy</a:t>
            </a:r>
          </a:p>
          <a:p>
            <a:pPr algn="l"/>
            <a:r>
              <a:rPr lang="nl-NL" sz="2400" dirty="0"/>
              <a:t> </a:t>
            </a:r>
            <a:r>
              <a:rPr lang="nl-NL" sz="2400" dirty="0" smtClean="0"/>
              <a:t>            involved in the process)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68" y="931728"/>
            <a:ext cx="2973531" cy="21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38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433" y="990600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First law</a:t>
            </a:r>
            <a:r>
              <a:rPr lang="nl-NL" sz="2400" dirty="0" smtClean="0"/>
              <a:t>: conservation of energy</a:t>
            </a:r>
            <a:endParaRPr lang="nl-N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623166"/>
              </p:ext>
            </p:extLst>
          </p:nvPr>
        </p:nvGraphicFramePr>
        <p:xfrm>
          <a:off x="762000" y="1600200"/>
          <a:ext cx="21923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3" name="Vergelijking" r:id="rId3" imgW="965160" imgH="203040" progId="Equation.3">
                  <p:embed/>
                </p:oleObj>
              </mc:Choice>
              <mc:Fallback>
                <p:oleObj name="Vergelijking" r:id="rId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2192338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144" y="2133600"/>
            <a:ext cx="4876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dirty="0" smtClean="0"/>
              <a:t>: </a:t>
            </a:r>
            <a:r>
              <a:rPr lang="nl-NL" sz="2400" u="sng" dirty="0" smtClean="0">
                <a:solidFill>
                  <a:srgbClr val="0070C0"/>
                </a:solidFill>
              </a:rPr>
              <a:t>internal energy </a:t>
            </a:r>
            <a:r>
              <a:rPr lang="nl-NL" sz="2400" dirty="0" smtClean="0"/>
              <a:t>of the </a:t>
            </a:r>
            <a:r>
              <a:rPr lang="nl-NL" sz="2400" u="sng" dirty="0" smtClean="0"/>
              <a:t>system</a:t>
            </a:r>
          </a:p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nl-NL" sz="2400" dirty="0" smtClean="0"/>
              <a:t>: the </a:t>
            </a:r>
            <a:r>
              <a:rPr lang="nl-NL" sz="2400" dirty="0" smtClean="0">
                <a:solidFill>
                  <a:srgbClr val="0070C0"/>
                </a:solidFill>
              </a:rPr>
              <a:t>heat</a:t>
            </a:r>
            <a:r>
              <a:rPr lang="nl-NL" sz="2400" dirty="0" smtClean="0"/>
              <a:t> in the process</a:t>
            </a:r>
          </a:p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nl-NL" sz="2400" dirty="0" smtClean="0"/>
              <a:t>: the </a:t>
            </a:r>
            <a:r>
              <a:rPr lang="nl-NL" sz="2400" dirty="0" smtClean="0">
                <a:solidFill>
                  <a:srgbClr val="0070C0"/>
                </a:solidFill>
              </a:rPr>
              <a:t>work</a:t>
            </a:r>
            <a:r>
              <a:rPr lang="nl-NL" sz="2400" dirty="0" smtClean="0"/>
              <a:t> in the process</a:t>
            </a:r>
          </a:p>
          <a:p>
            <a:pPr algn="l"/>
            <a:r>
              <a:rPr lang="nl-NL" sz="2400" dirty="0" smtClean="0"/>
              <a:t>          (any other form of energy</a:t>
            </a:r>
          </a:p>
          <a:p>
            <a:pPr algn="l"/>
            <a:r>
              <a:rPr lang="nl-NL" sz="2400" dirty="0"/>
              <a:t> </a:t>
            </a:r>
            <a:r>
              <a:rPr lang="nl-NL" sz="2400" dirty="0" smtClean="0"/>
              <a:t>            involved in the process)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68" y="931728"/>
            <a:ext cx="2973531" cy="2158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84" y="4114800"/>
            <a:ext cx="9123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nl-NL" sz="2400" dirty="0" smtClean="0"/>
              <a:t>: infinitesimally small change of </a:t>
            </a:r>
            <a:r>
              <a:rPr lang="nl-NL" sz="2400" u="sng" dirty="0" smtClean="0">
                <a:solidFill>
                  <a:srgbClr val="0070C0"/>
                </a:solidFill>
              </a:rPr>
              <a:t>internal energy </a:t>
            </a:r>
            <a:r>
              <a:rPr lang="nl-NL" sz="2400" dirty="0" smtClean="0"/>
              <a:t>of the </a:t>
            </a:r>
            <a:r>
              <a:rPr lang="nl-NL" sz="2400" u="sng" dirty="0" smtClean="0"/>
              <a:t>system</a:t>
            </a:r>
          </a:p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nl-NL" sz="2400" dirty="0" smtClean="0"/>
              <a:t>: infinitesimally </a:t>
            </a:r>
            <a:r>
              <a:rPr lang="nl-NL" sz="2400" dirty="0"/>
              <a:t>small change of the </a:t>
            </a:r>
            <a:r>
              <a:rPr lang="nl-NL" sz="2400" dirty="0" smtClean="0">
                <a:solidFill>
                  <a:srgbClr val="0070C0"/>
                </a:solidFill>
              </a:rPr>
              <a:t>heat</a:t>
            </a:r>
            <a:r>
              <a:rPr lang="nl-NL" sz="2400" dirty="0" smtClean="0"/>
              <a:t> in the process</a:t>
            </a:r>
          </a:p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nl-NL" sz="2400" dirty="0" smtClean="0"/>
              <a:t>: infinitesimally </a:t>
            </a:r>
            <a:r>
              <a:rPr lang="nl-NL" sz="2400" dirty="0"/>
              <a:t>small change of the </a:t>
            </a:r>
            <a:r>
              <a:rPr lang="nl-NL" sz="2400" dirty="0" smtClean="0">
                <a:solidFill>
                  <a:srgbClr val="0070C0"/>
                </a:solidFill>
              </a:rPr>
              <a:t>work</a:t>
            </a:r>
            <a:r>
              <a:rPr lang="nl-NL" sz="2400" dirty="0" smtClean="0"/>
              <a:t>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41045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39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8833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2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76073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3" name="Vergelijking" r:id="rId7" imgW="241200" imgH="241200" progId="Equation.3">
                  <p:embed/>
                </p:oleObj>
              </mc:Choice>
              <mc:Fallback>
                <p:oleObj name="Vergelijking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619055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4" name="Vergelijking" r:id="rId9" imgW="241200" imgH="241200" progId="Equation.3">
                  <p:embed/>
                </p:oleObj>
              </mc:Choice>
              <mc:Fallback>
                <p:oleObj name="Vergelijking" r:id="rId9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221309" y="3630733"/>
            <a:ext cx="270138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/>
              <a:t>E</a:t>
            </a:r>
            <a:r>
              <a:rPr lang="nl-NL" sz="2400" dirty="0" smtClean="0"/>
              <a:t>quilibrium states </a:t>
            </a:r>
            <a:endParaRPr lang="nl-NL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1981200" y="4092398"/>
            <a:ext cx="1240109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922690" y="4092398"/>
            <a:ext cx="1240110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36698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5" name="Vergelijking" r:id="rId11" imgW="152280" imgH="215640" progId="Equation.3">
                  <p:embed/>
                </p:oleObj>
              </mc:Choice>
              <mc:Fallback>
                <p:oleObj name="Vergelijking" r:id="rId1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197829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6" name="Vergelijking" r:id="rId13" imgW="177480" imgH="215640" progId="Equation.3">
                  <p:embed/>
                </p:oleObj>
              </mc:Choice>
              <mc:Fallback>
                <p:oleObj name="Vergelijking" r:id="rId1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law: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859226"/>
              </p:ext>
            </p:extLst>
          </p:nvPr>
        </p:nvGraphicFramePr>
        <p:xfrm>
          <a:off x="3986213" y="4246563"/>
          <a:ext cx="11684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7" name="Vergelijking" r:id="rId15" imgW="545863" imgH="1180588" progId="Equation.3">
                  <p:embed/>
                </p:oleObj>
              </mc:Choice>
              <mc:Fallback>
                <p:oleObj name="Vergelijking" r:id="rId15" imgW="545863" imgH="118058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4246563"/>
                        <a:ext cx="1168400" cy="25352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71566" y="1752600"/>
            <a:ext cx="2000869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Reversible or</a:t>
            </a:r>
          </a:p>
          <a:p>
            <a:r>
              <a:rPr lang="nl-NL" sz="2400" dirty="0" smtClean="0"/>
              <a:t>Irreversible</a:t>
            </a:r>
          </a:p>
          <a:p>
            <a:r>
              <a:rPr lang="nl-NL" sz="2400" dirty="0" smtClean="0"/>
              <a:t>compression</a:t>
            </a:r>
            <a:endParaRPr lang="nl-NL" sz="2400" dirty="0"/>
          </a:p>
        </p:txBody>
      </p:sp>
      <p:sp>
        <p:nvSpPr>
          <p:cNvPr id="26" name="Right Arrow 25"/>
          <p:cNvSpPr/>
          <p:nvPr/>
        </p:nvSpPr>
        <p:spPr bwMode="auto">
          <a:xfrm>
            <a:off x="3332020" y="5464388"/>
            <a:ext cx="6096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2150" y="5347855"/>
            <a:ext cx="220445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Closed system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916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</a:t>
            </a:fld>
            <a:endParaRPr lang="en-US" altLang="nl-NL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7700"/>
            <a:ext cx="6487886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40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533493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6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077678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7" name="Vergelijking" r:id="rId7" imgW="241200" imgH="241200" progId="Equation.3">
                  <p:embed/>
                </p:oleObj>
              </mc:Choice>
              <mc:Fallback>
                <p:oleObj name="Vergelijking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984714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8" name="Vergelijking" r:id="rId9" imgW="241200" imgH="241200" progId="Equation.3">
                  <p:embed/>
                </p:oleObj>
              </mc:Choice>
              <mc:Fallback>
                <p:oleObj name="Vergelijking" r:id="rId9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221309" y="3630733"/>
            <a:ext cx="270138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/>
              <a:t>E</a:t>
            </a:r>
            <a:r>
              <a:rPr lang="nl-NL" sz="2400" dirty="0" smtClean="0"/>
              <a:t>quilibrium states </a:t>
            </a:r>
            <a:endParaRPr lang="nl-NL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1981200" y="4092398"/>
            <a:ext cx="1240109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922690" y="4092398"/>
            <a:ext cx="1240110" cy="85836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93048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9" name="Vergelijking" r:id="rId11" imgW="152280" imgH="215640" progId="Equation.3">
                  <p:embed/>
                </p:oleObj>
              </mc:Choice>
              <mc:Fallback>
                <p:oleObj name="Vergelijking" r:id="rId1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271309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0" name="Vergelijking" r:id="rId13" imgW="177480" imgH="215640" progId="Equation.3">
                  <p:embed/>
                </p:oleObj>
              </mc:Choice>
              <mc:Fallback>
                <p:oleObj name="Vergelijking" r:id="rId1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law: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208346"/>
              </p:ext>
            </p:extLst>
          </p:nvPr>
        </p:nvGraphicFramePr>
        <p:xfrm>
          <a:off x="3986213" y="4246563"/>
          <a:ext cx="11684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1" name="Vergelijking" r:id="rId15" imgW="545863" imgH="1180588" progId="Equation.3">
                  <p:embed/>
                </p:oleObj>
              </mc:Choice>
              <mc:Fallback>
                <p:oleObj name="Vergelijking" r:id="rId15" imgW="545863" imgH="11805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4246563"/>
                        <a:ext cx="1168400" cy="25352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038785"/>
              </p:ext>
            </p:extLst>
          </p:nvPr>
        </p:nvGraphicFramePr>
        <p:xfrm>
          <a:off x="5946095" y="4955232"/>
          <a:ext cx="950006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2" name="Vergelijking" r:id="rId17" imgW="482400" imgH="660240" progId="Equation.3">
                  <p:embed/>
                </p:oleObj>
              </mc:Choice>
              <mc:Fallback>
                <p:oleObj name="Vergelijking" r:id="rId17" imgW="4824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095" y="4955232"/>
                        <a:ext cx="950006" cy="15017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5257800" y="5562600"/>
            <a:ext cx="5334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566" y="1752600"/>
            <a:ext cx="2000869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Reversible or</a:t>
            </a:r>
          </a:p>
          <a:p>
            <a:r>
              <a:rPr lang="nl-NL" sz="2400" dirty="0" smtClean="0"/>
              <a:t>Irreversible</a:t>
            </a:r>
          </a:p>
          <a:p>
            <a:r>
              <a:rPr lang="nl-NL" sz="2400" dirty="0" smtClean="0"/>
              <a:t>compression</a:t>
            </a:r>
            <a:endParaRPr lang="nl-NL" sz="2400" dirty="0"/>
          </a:p>
        </p:txBody>
      </p:sp>
      <p:sp>
        <p:nvSpPr>
          <p:cNvPr id="28" name="Right Arrow 27"/>
          <p:cNvSpPr/>
          <p:nvPr/>
        </p:nvSpPr>
        <p:spPr bwMode="auto">
          <a:xfrm>
            <a:off x="3332020" y="5464388"/>
            <a:ext cx="609600" cy="2286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2150" y="5347855"/>
            <a:ext cx="220445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Closed system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553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41</a:t>
            </a:fld>
            <a:endParaRPr lang="en-US" altLang="nl-NL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205435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0" name="Vergelijking" r:id="rId5" imgW="152280" imgH="215640" progId="Equation.3">
                  <p:embed/>
                </p:oleObj>
              </mc:Choice>
              <mc:Fallback>
                <p:oleObj name="Vergelijking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241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1" name="Vergelijking" r:id="rId7" imgW="177480" imgH="215640" progId="Equation.3">
                  <p:embed/>
                </p:oleObj>
              </mc:Choice>
              <mc:Fallback>
                <p:oleObj name="Vergelijking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law: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00" y="2798462"/>
            <a:ext cx="2701381" cy="97275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81" y="2804587"/>
            <a:ext cx="2685190" cy="97275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4327072" y="2971800"/>
            <a:ext cx="2133599" cy="0"/>
          </a:xfrm>
          <a:prstGeom prst="lin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2530921" y="2798462"/>
            <a:ext cx="2335185" cy="6125"/>
          </a:xfrm>
          <a:prstGeom prst="lin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20592"/>
              </p:ext>
            </p:extLst>
          </p:nvPr>
        </p:nvGraphicFramePr>
        <p:xfrm>
          <a:off x="4363513" y="2993571"/>
          <a:ext cx="4048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2" name="Vergelijking" r:id="rId11" imgW="190440" imgH="177480" progId="Equation.3">
                  <p:embed/>
                </p:oleObj>
              </mc:Choice>
              <mc:Fallback>
                <p:oleObj name="Vergelijking" r:id="rId11" imgW="190440" imgH="177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513" y="2993571"/>
                        <a:ext cx="404813" cy="382587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Down Arrow 47"/>
          <p:cNvSpPr/>
          <p:nvPr/>
        </p:nvSpPr>
        <p:spPr bwMode="auto">
          <a:xfrm>
            <a:off x="3303925" y="1295400"/>
            <a:ext cx="244817" cy="609147"/>
          </a:xfrm>
          <a:prstGeom prst="down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96351"/>
              </p:ext>
            </p:extLst>
          </p:nvPr>
        </p:nvGraphicFramePr>
        <p:xfrm>
          <a:off x="3505200" y="914400"/>
          <a:ext cx="13795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3" name="Vergelijking" r:id="rId13" imgW="647640" imgH="393480" progId="Equation.3">
                  <p:embed/>
                </p:oleObj>
              </mc:Choice>
              <mc:Fallback>
                <p:oleObj name="Vergelijking" r:id="rId13" imgW="64764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14400"/>
                        <a:ext cx="137953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060038"/>
              </p:ext>
            </p:extLst>
          </p:nvPr>
        </p:nvGraphicFramePr>
        <p:xfrm>
          <a:off x="2345871" y="4955232"/>
          <a:ext cx="42576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4" name="Vergelijking" r:id="rId15" imgW="1993680" imgH="228600" progId="Equation.3">
                  <p:embed/>
                </p:oleObj>
              </mc:Choice>
              <mc:Fallback>
                <p:oleObj name="Vergelijking" r:id="rId15" imgW="199368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871" y="4955232"/>
                        <a:ext cx="425767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07591"/>
              </p:ext>
            </p:extLst>
          </p:nvPr>
        </p:nvGraphicFramePr>
        <p:xfrm>
          <a:off x="1460500" y="1111250"/>
          <a:ext cx="12080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" name="Vergelijking" r:id="rId17" imgW="279360" imgH="177480" progId="Equation.3">
                  <p:embed/>
                </p:oleObj>
              </mc:Choice>
              <mc:Fallback>
                <p:oleObj name="Vergelijking" r:id="rId17" imgW="27936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111250"/>
                        <a:ext cx="1208088" cy="774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own Arrow 24"/>
          <p:cNvSpPr/>
          <p:nvPr/>
        </p:nvSpPr>
        <p:spPr bwMode="auto">
          <a:xfrm>
            <a:off x="8149256" y="1762806"/>
            <a:ext cx="244817" cy="609147"/>
          </a:xfrm>
          <a:prstGeom prst="down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5452867" y="1458233"/>
            <a:ext cx="244817" cy="609147"/>
          </a:xfrm>
          <a:prstGeom prst="down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775662" y="1005502"/>
            <a:ext cx="244817" cy="609147"/>
          </a:xfrm>
          <a:prstGeom prst="down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74742" y="990600"/>
            <a:ext cx="33826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(</a:t>
            </a:r>
            <a:r>
              <a:rPr lang="nl-NL" sz="2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400" dirty="0" smtClean="0"/>
              <a:t>: surface area piston)</a:t>
            </a:r>
            <a:endParaRPr lang="nl-NL" sz="24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588329" y="2798462"/>
            <a:ext cx="0" cy="17333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41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42</a:t>
            </a:fld>
            <a:endParaRPr lang="en-US" altLang="nl-NL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282836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92" name="Vergelijking" r:id="rId5" imgW="152280" imgH="215640" progId="Equation.3">
                  <p:embed/>
                </p:oleObj>
              </mc:Choice>
              <mc:Fallback>
                <p:oleObj name="Vergelijking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851127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93" name="Vergelijking" r:id="rId7" imgW="177480" imgH="215640" progId="Equation.3">
                  <p:embed/>
                </p:oleObj>
              </mc:Choice>
              <mc:Fallback>
                <p:oleObj name="Vergelijking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law: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00" y="2798462"/>
            <a:ext cx="2701381" cy="97275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81" y="2804587"/>
            <a:ext cx="2685190" cy="97275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4327072" y="2971800"/>
            <a:ext cx="2133599" cy="0"/>
          </a:xfrm>
          <a:prstGeom prst="lin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2530921" y="2798462"/>
            <a:ext cx="2335185" cy="6125"/>
          </a:xfrm>
          <a:prstGeom prst="lin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Down Arrow 47"/>
          <p:cNvSpPr/>
          <p:nvPr/>
        </p:nvSpPr>
        <p:spPr bwMode="auto">
          <a:xfrm>
            <a:off x="3303925" y="1295400"/>
            <a:ext cx="244817" cy="609147"/>
          </a:xfrm>
          <a:prstGeom prst="down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71020"/>
              </p:ext>
            </p:extLst>
          </p:nvPr>
        </p:nvGraphicFramePr>
        <p:xfrm>
          <a:off x="3505200" y="914400"/>
          <a:ext cx="13795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94" name="Vergelijking" r:id="rId11" imgW="647640" imgH="393480" progId="Equation.3">
                  <p:embed/>
                </p:oleObj>
              </mc:Choice>
              <mc:Fallback>
                <p:oleObj name="Vergelijking" r:id="rId11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14400"/>
                        <a:ext cx="137953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398585"/>
              </p:ext>
            </p:extLst>
          </p:nvPr>
        </p:nvGraphicFramePr>
        <p:xfrm>
          <a:off x="2345871" y="4955232"/>
          <a:ext cx="42576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95" name="Vergelijking" r:id="rId13" imgW="1993680" imgH="228600" progId="Equation.3">
                  <p:embed/>
                </p:oleObj>
              </mc:Choice>
              <mc:Fallback>
                <p:oleObj name="Vergelijking" r:id="rId13" imgW="1993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871" y="4955232"/>
                        <a:ext cx="425767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317465"/>
            <a:ext cx="1912300" cy="13881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3608" y="5638800"/>
            <a:ext cx="48429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i="1" u="sng" dirty="0" smtClean="0">
                <a:latin typeface="Times New Roman" pitchFamily="18" charset="0"/>
                <a:cs typeface="Times New Roman" pitchFamily="18" charset="0"/>
              </a:rPr>
              <a:t>dW </a:t>
            </a:r>
            <a:r>
              <a:rPr lang="nl-NL" sz="2600" u="sng" dirty="0" smtClean="0"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nl-NL" sz="2400" u="sng" dirty="0" smtClean="0"/>
              <a:t> for compression (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dV 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&lt; 0)</a:t>
            </a:r>
          </a:p>
          <a:p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 is the work done on the system”</a:t>
            </a:r>
            <a:endParaRPr lang="nl-NL" sz="2400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07591"/>
              </p:ext>
            </p:extLst>
          </p:nvPr>
        </p:nvGraphicFramePr>
        <p:xfrm>
          <a:off x="1460370" y="1111320"/>
          <a:ext cx="1208659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96" name="Vergelijking" r:id="rId16" imgW="279360" imgH="177480" progId="Equation.3">
                  <p:embed/>
                </p:oleObj>
              </mc:Choice>
              <mc:Fallback>
                <p:oleObj name="Vergelijking" r:id="rId16" imgW="279360" imgH="1774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370" y="1111320"/>
                        <a:ext cx="1208659" cy="774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626290"/>
              </p:ext>
            </p:extLst>
          </p:nvPr>
        </p:nvGraphicFramePr>
        <p:xfrm>
          <a:off x="4363513" y="2993571"/>
          <a:ext cx="4048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97" name="Vergelijking" r:id="rId18" imgW="190440" imgH="177480" progId="Equation.3">
                  <p:embed/>
                </p:oleObj>
              </mc:Choice>
              <mc:Fallback>
                <p:oleObj name="Vergelijking" r:id="rId18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513" y="2993571"/>
                        <a:ext cx="404813" cy="382587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>
            <a:off x="4588329" y="2798462"/>
            <a:ext cx="0" cy="173338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Down Arrow 32"/>
          <p:cNvSpPr/>
          <p:nvPr/>
        </p:nvSpPr>
        <p:spPr bwMode="auto">
          <a:xfrm>
            <a:off x="8149256" y="1762806"/>
            <a:ext cx="244817" cy="609147"/>
          </a:xfrm>
          <a:prstGeom prst="down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5452867" y="1458233"/>
            <a:ext cx="244817" cy="609147"/>
          </a:xfrm>
          <a:prstGeom prst="down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775662" y="1005502"/>
            <a:ext cx="244817" cy="609147"/>
          </a:xfrm>
          <a:prstGeom prst="down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4742" y="990600"/>
            <a:ext cx="33826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(</a:t>
            </a:r>
            <a:r>
              <a:rPr lang="nl-NL" sz="2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400" dirty="0" smtClean="0"/>
              <a:t>: surface area piston)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119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43</a:t>
            </a:fld>
            <a:endParaRPr lang="en-US" altLang="nl-NL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25789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1" name="Vergelijking" r:id="rId5" imgW="152280" imgH="215640" progId="Equation.3">
                  <p:embed/>
                </p:oleObj>
              </mc:Choice>
              <mc:Fallback>
                <p:oleObj name="Vergelijking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559289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2" name="Vergelijking" r:id="rId7" imgW="177480" imgH="215640" progId="Equation.3">
                  <p:embed/>
                </p:oleObj>
              </mc:Choice>
              <mc:Fallback>
                <p:oleObj name="Vergelijking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law: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00" y="2798462"/>
            <a:ext cx="2701381" cy="97275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81" y="2804587"/>
            <a:ext cx="2685190" cy="97275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421046"/>
              </p:ext>
            </p:extLst>
          </p:nvPr>
        </p:nvGraphicFramePr>
        <p:xfrm>
          <a:off x="5129212" y="4981575"/>
          <a:ext cx="20335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3" name="Vergelijking" r:id="rId11" imgW="952200" imgH="203040" progId="Equation.3">
                  <p:embed/>
                </p:oleObj>
              </mc:Choice>
              <mc:Fallback>
                <p:oleObj name="Vergelijking" r:id="rId11" imgW="952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2" y="4981575"/>
                        <a:ext cx="2033588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27807" y="5638800"/>
            <a:ext cx="53142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i="1" u="sng" dirty="0" smtClean="0">
                <a:latin typeface="Times New Roman" pitchFamily="18" charset="0"/>
                <a:cs typeface="Times New Roman" pitchFamily="18" charset="0"/>
              </a:rPr>
              <a:t>dQ </a:t>
            </a:r>
            <a:r>
              <a:rPr lang="nl-NL" sz="2600" u="sng" dirty="0" smtClean="0"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nl-NL" sz="2400" u="sng" dirty="0" smtClean="0"/>
              <a:t> for heat entering the system</a:t>
            </a:r>
            <a:endParaRPr lang="nl-NL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nl-NL" sz="2600" i="1" u="sng" dirty="0" smtClean="0"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is related to the entropy </a:t>
            </a:r>
            <a:r>
              <a:rPr lang="nl-NL" sz="2600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and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nl-NL" sz="2400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53742"/>
              </p:ext>
            </p:extLst>
          </p:nvPr>
        </p:nvGraphicFramePr>
        <p:xfrm>
          <a:off x="1543050" y="1055688"/>
          <a:ext cx="10429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4" name="Vergelijking" r:id="rId13" imgW="241200" imgH="203040" progId="Equation.3">
                  <p:embed/>
                </p:oleObj>
              </mc:Choice>
              <mc:Fallback>
                <p:oleObj name="Vergelijking" r:id="rId13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055688"/>
                        <a:ext cx="1042988" cy="885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24458"/>
              </p:ext>
            </p:extLst>
          </p:nvPr>
        </p:nvGraphicFramePr>
        <p:xfrm>
          <a:off x="2373313" y="4986338"/>
          <a:ext cx="20605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5" name="Vergelijking" r:id="rId15" imgW="965160" imgH="203040" progId="Equation.3">
                  <p:embed/>
                </p:oleObj>
              </mc:Choice>
              <mc:Fallback>
                <p:oleObj name="Vergelijking" r:id="rId15" imgW="965160" imgH="20304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4986338"/>
                        <a:ext cx="2060575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4572000" y="5132612"/>
            <a:ext cx="457200" cy="13586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17464"/>
            <a:ext cx="1971369" cy="14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44</a:t>
            </a:fld>
            <a:endParaRPr lang="en-US" altLang="nl-NL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24528"/>
              </p:ext>
            </p:extLst>
          </p:nvPr>
        </p:nvGraphicFramePr>
        <p:xfrm>
          <a:off x="18288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4" name="Vergelijking" r:id="rId5" imgW="152280" imgH="215640" progId="Equation.3">
                  <p:embed/>
                </p:oleObj>
              </mc:Choice>
              <mc:Fallback>
                <p:oleObj name="Vergelijking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458915"/>
              </p:ext>
            </p:extLst>
          </p:nvPr>
        </p:nvGraphicFramePr>
        <p:xfrm>
          <a:off x="7055532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5" name="Vergelijking" r:id="rId7" imgW="177480" imgH="215640" progId="Equation.3">
                  <p:embed/>
                </p:oleObj>
              </mc:Choice>
              <mc:Fallback>
                <p:oleObj name="Vergelijking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532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law: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00" y="2798462"/>
            <a:ext cx="2701381" cy="97275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81" y="2804587"/>
            <a:ext cx="2685190" cy="97275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5" name="TextBox 24"/>
          <p:cNvSpPr txBox="1"/>
          <p:nvPr/>
        </p:nvSpPr>
        <p:spPr>
          <a:xfrm>
            <a:off x="2345871" y="5715000"/>
            <a:ext cx="3775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For a perfect gas of atoms</a:t>
            </a:r>
          </a:p>
          <a:p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(see page 4-5 Study Guide)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229819"/>
              </p:ext>
            </p:extLst>
          </p:nvPr>
        </p:nvGraphicFramePr>
        <p:xfrm>
          <a:off x="1516063" y="1111250"/>
          <a:ext cx="10985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6" name="Vergelijking" r:id="rId11" imgW="253800" imgH="177480" progId="Equation.3">
                  <p:embed/>
                </p:oleObj>
              </mc:Choice>
              <mc:Fallback>
                <p:oleObj name="Vergelijking" r:id="rId11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1111250"/>
                        <a:ext cx="1098550" cy="774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87322" y="1034142"/>
            <a:ext cx="57001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To find </a:t>
            </a:r>
            <a:r>
              <a:rPr lang="nl-NL" sz="26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nl-NL" sz="24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u="sng" dirty="0" smtClean="0"/>
              <a:t>for a general system we need</a:t>
            </a:r>
            <a:endParaRPr lang="nl-NL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600" i="1" u="sng" dirty="0" smtClean="0"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and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00" i="1" u="sng" dirty="0" smtClean="0"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and the first law</a:t>
            </a:r>
            <a:endParaRPr lang="nl-NL" sz="2400" u="sng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315747"/>
              </p:ext>
            </p:extLst>
          </p:nvPr>
        </p:nvGraphicFramePr>
        <p:xfrm>
          <a:off x="6190910" y="5556599"/>
          <a:ext cx="1519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7" name="Vergelijking" r:id="rId13" imgW="711000" imgH="393480" progId="Equation.3">
                  <p:embed/>
                </p:oleObj>
              </mc:Choice>
              <mc:Fallback>
                <p:oleObj name="Vergelijking" r:id="rId13" imgW="711000" imgH="3934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910" y="5556599"/>
                        <a:ext cx="1519238" cy="844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17464"/>
            <a:ext cx="1971369" cy="14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45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009091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4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28274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5" name="Vergelijking" r:id="rId7" imgW="241200" imgH="241200" progId="Equation.3">
                  <p:embed/>
                </p:oleObj>
              </mc:Choice>
              <mc:Fallback>
                <p:oleObj name="Vergelijking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427638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6" name="Vergelijking" r:id="rId9" imgW="241200" imgH="241200" progId="Equation.3">
                  <p:embed/>
                </p:oleObj>
              </mc:Choice>
              <mc:Fallback>
                <p:oleObj name="Vergelijking" r:id="rId9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242219" y="4719935"/>
            <a:ext cx="270138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/>
              <a:t>E</a:t>
            </a:r>
            <a:r>
              <a:rPr lang="nl-NL" sz="2400" dirty="0" smtClean="0"/>
              <a:t>quilibrium states </a:t>
            </a:r>
            <a:endParaRPr lang="nl-NL" sz="2400" dirty="0"/>
          </a:p>
        </p:txBody>
      </p:sp>
      <p:cxnSp>
        <p:nvCxnSpPr>
          <p:cNvPr id="27" name="Straight Arrow Connector 26"/>
          <p:cNvCxnSpPr>
            <a:stCxn id="24" idx="1"/>
          </p:cNvCxnSpPr>
          <p:nvPr/>
        </p:nvCxnSpPr>
        <p:spPr bwMode="auto">
          <a:xfrm flipH="1" flipV="1">
            <a:off x="2002111" y="4950766"/>
            <a:ext cx="1240108" cy="2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4" idx="3"/>
          </p:cNvCxnSpPr>
          <p:nvPr/>
        </p:nvCxnSpPr>
        <p:spPr bwMode="auto">
          <a:xfrm>
            <a:off x="5943600" y="4950768"/>
            <a:ext cx="1261019" cy="4464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45885"/>
              </p:ext>
            </p:extLst>
          </p:nvPr>
        </p:nvGraphicFramePr>
        <p:xfrm>
          <a:off x="15240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7" name="Vergelijking" r:id="rId11" imgW="152280" imgH="215640" progId="Equation.3">
                  <p:embed/>
                </p:oleObj>
              </mc:Choice>
              <mc:Fallback>
                <p:oleObj name="Vergelijking" r:id="rId1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831527"/>
              </p:ext>
            </p:extLst>
          </p:nvPr>
        </p:nvGraphicFramePr>
        <p:xfrm>
          <a:off x="7316788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8" name="Vergelijking" r:id="rId13" imgW="177480" imgH="215640" progId="Equation.3">
                  <p:embed/>
                </p:oleObj>
              </mc:Choice>
              <mc:Fallback>
                <p:oleObj name="Vergelijking" r:id="rId1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law: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7899"/>
              </p:ext>
            </p:extLst>
          </p:nvPr>
        </p:nvGraphicFramePr>
        <p:xfrm>
          <a:off x="509588" y="5410200"/>
          <a:ext cx="28702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9" name="Vergelijking" r:id="rId15" imgW="1460160" imgH="495000" progId="Equation.3">
                  <p:embed/>
                </p:oleObj>
              </mc:Choice>
              <mc:Fallback>
                <p:oleObj name="Vergelijking" r:id="rId15" imgW="14601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5410200"/>
                        <a:ext cx="2870200" cy="11271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192553"/>
              </p:ext>
            </p:extLst>
          </p:nvPr>
        </p:nvGraphicFramePr>
        <p:xfrm>
          <a:off x="3673929" y="5410200"/>
          <a:ext cx="224631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90" name="Vergelijking" r:id="rId17" imgW="1143000" imgH="495000" progId="Equation.3">
                  <p:embed/>
                </p:oleObj>
              </mc:Choice>
              <mc:Fallback>
                <p:oleObj name="Vergelijking" r:id="rId17" imgW="114300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929" y="5410200"/>
                        <a:ext cx="2246313" cy="11271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787960"/>
              </p:ext>
            </p:extLst>
          </p:nvPr>
        </p:nvGraphicFramePr>
        <p:xfrm>
          <a:off x="6234113" y="5410200"/>
          <a:ext cx="20478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91" name="Vergelijking" r:id="rId19" imgW="1041120" imgH="495000" progId="Equation.3">
                  <p:embed/>
                </p:oleObj>
              </mc:Choice>
              <mc:Fallback>
                <p:oleObj name="Vergelijking" r:id="rId19" imgW="1041120" imgH="495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5410200"/>
                        <a:ext cx="2047875" cy="11271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71566" y="1752600"/>
            <a:ext cx="2000869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Reversible or</a:t>
            </a:r>
          </a:p>
          <a:p>
            <a:r>
              <a:rPr lang="nl-NL" sz="2400" dirty="0" smtClean="0"/>
              <a:t>Irreversible</a:t>
            </a:r>
          </a:p>
          <a:p>
            <a:r>
              <a:rPr lang="nl-NL" sz="2400" dirty="0" smtClean="0"/>
              <a:t>compression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518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3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46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645624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2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4724400"/>
            <a:ext cx="90441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901123" y="4719934"/>
            <a:ext cx="938077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412757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3" name="Vergelijking" r:id="rId7" imgW="241200" imgH="241200" progId="Equation.3">
                  <p:embed/>
                </p:oleObj>
              </mc:Choice>
              <mc:Fallback>
                <p:oleObj name="Vergelijking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38710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4" name="Vergelijking" r:id="rId9" imgW="241200" imgH="241200" progId="Equation.3">
                  <p:embed/>
                </p:oleObj>
              </mc:Choice>
              <mc:Fallback>
                <p:oleObj name="Vergelijking" r:id="rId9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879488"/>
              </p:ext>
            </p:extLst>
          </p:nvPr>
        </p:nvGraphicFramePr>
        <p:xfrm>
          <a:off x="15240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5" name="Vergelijking" r:id="rId11" imgW="152280" imgH="215640" progId="Equation.3">
                  <p:embed/>
                </p:oleObj>
              </mc:Choice>
              <mc:Fallback>
                <p:oleObj name="Vergelijking" r:id="rId1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657191"/>
              </p:ext>
            </p:extLst>
          </p:nvPr>
        </p:nvGraphicFramePr>
        <p:xfrm>
          <a:off x="7316788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6" name="Vergelijking" r:id="rId13" imgW="177480" imgH="215640" progId="Equation.3">
                  <p:embed/>
                </p:oleObj>
              </mc:Choice>
              <mc:Fallback>
                <p:oleObj name="Vergelijking" r:id="rId1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Another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597" y="1990434"/>
            <a:ext cx="2000869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Reversible or</a:t>
            </a:r>
          </a:p>
          <a:p>
            <a:r>
              <a:rPr lang="nl-NL" sz="2400" dirty="0" smtClean="0"/>
              <a:t>irreversible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isothermal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expansion</a:t>
            </a:r>
          </a:p>
          <a:p>
            <a:r>
              <a:rPr lang="nl-NL" sz="2400" dirty="0" smtClean="0"/>
              <a:t>of a</a:t>
            </a:r>
          </a:p>
          <a:p>
            <a:r>
              <a:rPr lang="nl-NL" sz="2400" dirty="0" smtClean="0"/>
              <a:t>perfect gas</a:t>
            </a:r>
            <a:endParaRPr lang="nl-N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546035"/>
              </p:ext>
            </p:extLst>
          </p:nvPr>
        </p:nvGraphicFramePr>
        <p:xfrm>
          <a:off x="2627313" y="1833563"/>
          <a:ext cx="1465262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7" name="Vergelijking" r:id="rId15" imgW="685800" imgH="1180800" progId="Equation.3">
                  <p:embed/>
                </p:oleObj>
              </mc:Choice>
              <mc:Fallback>
                <p:oleObj name="Vergelijking" r:id="rId15" imgW="685800" imgH="1180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833563"/>
                        <a:ext cx="1465262" cy="2538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9576" y="5205602"/>
            <a:ext cx="4701928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Isothermal</a:t>
            </a:r>
            <a:r>
              <a:rPr lang="nl-NL" sz="2400" dirty="0" smtClean="0"/>
              <a:t>: constant temperature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11249"/>
              </p:ext>
            </p:extLst>
          </p:nvPr>
        </p:nvGraphicFramePr>
        <p:xfrm>
          <a:off x="6553200" y="5260521"/>
          <a:ext cx="9509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8" name="Vergelijking" r:id="rId17" imgW="444240" imgH="177480" progId="Equation.3">
                  <p:embed/>
                </p:oleObj>
              </mc:Choice>
              <mc:Fallback>
                <p:oleObj name="Vergelijking" r:id="rId17" imgW="44424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260521"/>
                        <a:ext cx="950912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1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3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47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366088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4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4724400"/>
            <a:ext cx="90441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901123" y="4719934"/>
            <a:ext cx="938077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665311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5" name="Vergelijking" r:id="rId7" imgW="241200" imgH="241200" progId="Equation.3">
                  <p:embed/>
                </p:oleObj>
              </mc:Choice>
              <mc:Fallback>
                <p:oleObj name="Vergelijking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303492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6" name="Vergelijking" r:id="rId9" imgW="241200" imgH="241200" progId="Equation.3">
                  <p:embed/>
                </p:oleObj>
              </mc:Choice>
              <mc:Fallback>
                <p:oleObj name="Vergelijking" r:id="rId9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32699"/>
              </p:ext>
            </p:extLst>
          </p:nvPr>
        </p:nvGraphicFramePr>
        <p:xfrm>
          <a:off x="15240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7" name="Vergelijking" r:id="rId11" imgW="152280" imgH="215640" progId="Equation.3">
                  <p:embed/>
                </p:oleObj>
              </mc:Choice>
              <mc:Fallback>
                <p:oleObj name="Vergelijking" r:id="rId1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180441"/>
              </p:ext>
            </p:extLst>
          </p:nvPr>
        </p:nvGraphicFramePr>
        <p:xfrm>
          <a:off x="7316788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8" name="Vergelijking" r:id="rId13" imgW="177480" imgH="215640" progId="Equation.3">
                  <p:embed/>
                </p:oleObj>
              </mc:Choice>
              <mc:Fallback>
                <p:oleObj name="Vergelijking" r:id="rId1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Another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597" y="1990434"/>
            <a:ext cx="2000869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Reversible or</a:t>
            </a:r>
          </a:p>
          <a:p>
            <a:r>
              <a:rPr lang="nl-NL" sz="2400" dirty="0" smtClean="0"/>
              <a:t>irreversible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isothermal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expansion</a:t>
            </a:r>
          </a:p>
          <a:p>
            <a:r>
              <a:rPr lang="nl-NL" sz="2400" dirty="0" smtClean="0"/>
              <a:t>of a</a:t>
            </a:r>
          </a:p>
          <a:p>
            <a:r>
              <a:rPr lang="nl-NL" sz="2400" dirty="0" smtClean="0"/>
              <a:t>perfect gas</a:t>
            </a:r>
            <a:endParaRPr lang="nl-N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072169"/>
              </p:ext>
            </p:extLst>
          </p:nvPr>
        </p:nvGraphicFramePr>
        <p:xfrm>
          <a:off x="2627313" y="1833563"/>
          <a:ext cx="1465262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9" name="Vergelijking" r:id="rId15" imgW="685800" imgH="1180800" progId="Equation.3">
                  <p:embed/>
                </p:oleObj>
              </mc:Choice>
              <mc:Fallback>
                <p:oleObj name="Vergelijking" r:id="rId15" imgW="68580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833563"/>
                        <a:ext cx="1465262" cy="2538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9576" y="5205602"/>
            <a:ext cx="4701928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Isothermal</a:t>
            </a:r>
            <a:r>
              <a:rPr lang="nl-NL" sz="2400" dirty="0" smtClean="0"/>
              <a:t>: constant temperature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71025"/>
              </p:ext>
            </p:extLst>
          </p:nvPr>
        </p:nvGraphicFramePr>
        <p:xfrm>
          <a:off x="6553200" y="5260521"/>
          <a:ext cx="9509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0" name="Vergelijking" r:id="rId17" imgW="444240" imgH="177480" progId="Equation.3">
                  <p:embed/>
                </p:oleObj>
              </mc:Choice>
              <mc:Fallback>
                <p:oleObj name="Vergelijking" r:id="rId17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260521"/>
                        <a:ext cx="950912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578585" y="5939135"/>
            <a:ext cx="4650633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Closed system</a:t>
            </a:r>
            <a:r>
              <a:rPr lang="nl-NL" sz="2400" dirty="0" smtClean="0"/>
              <a:t>: constant amount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63533"/>
              </p:ext>
            </p:extLst>
          </p:nvPr>
        </p:nvGraphicFramePr>
        <p:xfrm>
          <a:off x="6604000" y="5994400"/>
          <a:ext cx="8969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1" name="Vergelijking" r:id="rId19" imgW="419040" imgH="177480" progId="Equation.3">
                  <p:embed/>
                </p:oleObj>
              </mc:Choice>
              <mc:Fallback>
                <p:oleObj name="Vergelijking" r:id="rId19" imgW="419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5994400"/>
                        <a:ext cx="896938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2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3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48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98157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4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4724400"/>
            <a:ext cx="90441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901123" y="4719934"/>
            <a:ext cx="938077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849088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5" name="Vergelijking" r:id="rId7" imgW="241200" imgH="241200" progId="Equation.3">
                  <p:embed/>
                </p:oleObj>
              </mc:Choice>
              <mc:Fallback>
                <p:oleObj name="Vergelijking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533865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6" name="Vergelijking" r:id="rId9" imgW="241200" imgH="241200" progId="Equation.3">
                  <p:embed/>
                </p:oleObj>
              </mc:Choice>
              <mc:Fallback>
                <p:oleObj name="Vergelijking" r:id="rId9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14320"/>
              </p:ext>
            </p:extLst>
          </p:nvPr>
        </p:nvGraphicFramePr>
        <p:xfrm>
          <a:off x="15240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7" name="Vergelijking" r:id="rId11" imgW="152280" imgH="215640" progId="Equation.3">
                  <p:embed/>
                </p:oleObj>
              </mc:Choice>
              <mc:Fallback>
                <p:oleObj name="Vergelijking" r:id="rId1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04607"/>
              </p:ext>
            </p:extLst>
          </p:nvPr>
        </p:nvGraphicFramePr>
        <p:xfrm>
          <a:off x="7316788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8" name="Vergelijking" r:id="rId13" imgW="177480" imgH="215640" progId="Equation.3">
                  <p:embed/>
                </p:oleObj>
              </mc:Choice>
              <mc:Fallback>
                <p:oleObj name="Vergelijking" r:id="rId1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Another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597" y="1990434"/>
            <a:ext cx="2000869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Reversible or</a:t>
            </a:r>
          </a:p>
          <a:p>
            <a:r>
              <a:rPr lang="nl-NL" sz="2400" dirty="0" smtClean="0"/>
              <a:t>irreversible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isothermal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expansion</a:t>
            </a:r>
          </a:p>
          <a:p>
            <a:r>
              <a:rPr lang="nl-NL" sz="2400" dirty="0" smtClean="0"/>
              <a:t>of a</a:t>
            </a:r>
          </a:p>
          <a:p>
            <a:r>
              <a:rPr lang="nl-NL" sz="2400" dirty="0" smtClean="0"/>
              <a:t>perfect gas</a:t>
            </a:r>
            <a:endParaRPr lang="nl-N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34764"/>
              </p:ext>
            </p:extLst>
          </p:nvPr>
        </p:nvGraphicFramePr>
        <p:xfrm>
          <a:off x="2627313" y="1833563"/>
          <a:ext cx="1465262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9" name="Vergelijking" r:id="rId15" imgW="685800" imgH="1180800" progId="Equation.3">
                  <p:embed/>
                </p:oleObj>
              </mc:Choice>
              <mc:Fallback>
                <p:oleObj name="Vergelijking" r:id="rId15" imgW="68580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833563"/>
                        <a:ext cx="1465262" cy="2538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724400"/>
            <a:ext cx="3308668" cy="18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3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49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106346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8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4724400"/>
            <a:ext cx="90441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75814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9" name="Vergelijking" r:id="rId7" imgW="241200" imgH="241200" progId="Equation.3">
                  <p:embed/>
                </p:oleObj>
              </mc:Choice>
              <mc:Fallback>
                <p:oleObj name="Vergelijking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735370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0" name="Vergelijking" r:id="rId9" imgW="241200" imgH="241200" progId="Equation.3">
                  <p:embed/>
                </p:oleObj>
              </mc:Choice>
              <mc:Fallback>
                <p:oleObj name="Vergelijking" r:id="rId9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85615"/>
              </p:ext>
            </p:extLst>
          </p:nvPr>
        </p:nvGraphicFramePr>
        <p:xfrm>
          <a:off x="15240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1" name="Vergelijking" r:id="rId11" imgW="152280" imgH="215640" progId="Equation.3">
                  <p:embed/>
                </p:oleObj>
              </mc:Choice>
              <mc:Fallback>
                <p:oleObj name="Vergelijking" r:id="rId1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574571"/>
              </p:ext>
            </p:extLst>
          </p:nvPr>
        </p:nvGraphicFramePr>
        <p:xfrm>
          <a:off x="7316788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2" name="Vergelijking" r:id="rId13" imgW="177480" imgH="215640" progId="Equation.3">
                  <p:embed/>
                </p:oleObj>
              </mc:Choice>
              <mc:Fallback>
                <p:oleObj name="Vergelijking" r:id="rId1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420760"/>
              </p:ext>
            </p:extLst>
          </p:nvPr>
        </p:nvGraphicFramePr>
        <p:xfrm>
          <a:off x="2627313" y="1833563"/>
          <a:ext cx="1465262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3" name="Vergelijking" r:id="rId15" imgW="685800" imgH="1180800" progId="Equation.3">
                  <p:embed/>
                </p:oleObj>
              </mc:Choice>
              <mc:Fallback>
                <p:oleObj name="Vergelijking" r:id="rId15" imgW="68580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833563"/>
                        <a:ext cx="1465262" cy="2538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39" y="4724400"/>
            <a:ext cx="3293961" cy="1898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724400"/>
            <a:ext cx="3308668" cy="18938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01123" y="4719934"/>
            <a:ext cx="938077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</a:t>
            </a:r>
            <a:endParaRPr lang="nl-NL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597" y="1990434"/>
            <a:ext cx="2000869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Reversible or</a:t>
            </a:r>
          </a:p>
          <a:p>
            <a:r>
              <a:rPr lang="nl-NL" sz="2400" dirty="0" smtClean="0"/>
              <a:t>irreversible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isothermal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expansion</a:t>
            </a:r>
          </a:p>
          <a:p>
            <a:r>
              <a:rPr lang="nl-NL" sz="2400" dirty="0" smtClean="0"/>
              <a:t>of a</a:t>
            </a:r>
          </a:p>
          <a:p>
            <a:r>
              <a:rPr lang="nl-NL" sz="2400" dirty="0" smtClean="0"/>
              <a:t>perfect gas</a:t>
            </a:r>
            <a:endParaRPr lang="nl-NL" sz="2400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Another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</a:t>
            </a:fld>
            <a:endParaRPr lang="en-US" altLang="nl-NL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9500"/>
            <a:ext cx="4735976" cy="671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3" y="2667000"/>
            <a:ext cx="2886237" cy="9551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798462"/>
            <a:ext cx="2581908" cy="9353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50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895357"/>
              </p:ext>
            </p:extLst>
          </p:nvPr>
        </p:nvGraphicFramePr>
        <p:xfrm>
          <a:off x="3606800" y="123190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8" name="Vergelijking" r:id="rId5" imgW="914400" imgH="203040" progId="Equation.3">
                  <p:embed/>
                </p:oleObj>
              </mc:Choice>
              <mc:Fallback>
                <p:oleObj name="Vergelijking" r:id="rId5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231900"/>
                        <a:ext cx="1955800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4724400"/>
            <a:ext cx="90441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</a:t>
            </a:r>
            <a:endParaRPr lang="nl-NL" sz="24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8046"/>
              </p:ext>
            </p:extLst>
          </p:nvPr>
        </p:nvGraphicFramePr>
        <p:xfrm>
          <a:off x="1617663" y="1130300"/>
          <a:ext cx="515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9" name="Vergelijking" r:id="rId7" imgW="241200" imgH="241200" progId="Equation.3">
                  <p:embed/>
                </p:oleObj>
              </mc:Choice>
              <mc:Fallback>
                <p:oleObj name="Vergelijking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30300"/>
                        <a:ext cx="515937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879305"/>
              </p:ext>
            </p:extLst>
          </p:nvPr>
        </p:nvGraphicFramePr>
        <p:xfrm>
          <a:off x="7285038" y="1163638"/>
          <a:ext cx="517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0" name="Vergelijking" r:id="rId9" imgW="241200" imgH="241200" progId="Equation.3">
                  <p:embed/>
                </p:oleObj>
              </mc:Choice>
              <mc:Fallback>
                <p:oleObj name="Vergelijking" r:id="rId9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1163638"/>
                        <a:ext cx="517525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>
            <a:off x="1029562" y="1635430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788729" y="1667783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05652"/>
              </p:ext>
            </p:extLst>
          </p:nvPr>
        </p:nvGraphicFramePr>
        <p:xfrm>
          <a:off x="1524000" y="3310475"/>
          <a:ext cx="325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1" name="Vergelijking" r:id="rId11" imgW="152280" imgH="215640" progId="Equation.3">
                  <p:embed/>
                </p:oleObj>
              </mc:Choice>
              <mc:Fallback>
                <p:oleObj name="Vergelijking" r:id="rId1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10475"/>
                        <a:ext cx="325437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388254"/>
              </p:ext>
            </p:extLst>
          </p:nvPr>
        </p:nvGraphicFramePr>
        <p:xfrm>
          <a:off x="7316788" y="3146145"/>
          <a:ext cx="379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2" name="Vergelijking" r:id="rId13" imgW="177480" imgH="215640" progId="Equation.3">
                  <p:embed/>
                </p:oleObj>
              </mc:Choice>
              <mc:Fallback>
                <p:oleObj name="Vergelijking" r:id="rId1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146145"/>
                        <a:ext cx="3794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H="1">
            <a:off x="1219466" y="3774025"/>
            <a:ext cx="609334" cy="457200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434944" y="3618869"/>
            <a:ext cx="492578" cy="473529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96955"/>
              </p:ext>
            </p:extLst>
          </p:nvPr>
        </p:nvGraphicFramePr>
        <p:xfrm>
          <a:off x="2627313" y="1833563"/>
          <a:ext cx="1465262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3" name="Vergelijking" r:id="rId15" imgW="685800" imgH="1180800" progId="Equation.3">
                  <p:embed/>
                </p:oleObj>
              </mc:Choice>
              <mc:Fallback>
                <p:oleObj name="Vergelijking" r:id="rId15" imgW="68580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833563"/>
                        <a:ext cx="1465262" cy="2538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39" y="4724400"/>
            <a:ext cx="3293961" cy="1898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724400"/>
            <a:ext cx="3308668" cy="1893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8656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7901123" y="4719934"/>
            <a:ext cx="938077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</a:t>
            </a:r>
            <a:endParaRPr lang="nl-NL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800597" y="1990434"/>
            <a:ext cx="2000869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Reversible or</a:t>
            </a:r>
          </a:p>
          <a:p>
            <a:r>
              <a:rPr lang="nl-NL" sz="2400" dirty="0" smtClean="0"/>
              <a:t>irreversible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isothermal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expansion</a:t>
            </a:r>
          </a:p>
          <a:p>
            <a:r>
              <a:rPr lang="nl-NL" sz="2400" dirty="0" smtClean="0"/>
              <a:t>of a</a:t>
            </a:r>
          </a:p>
          <a:p>
            <a:r>
              <a:rPr lang="nl-NL" sz="2400" dirty="0" smtClean="0"/>
              <a:t>perfect gas</a:t>
            </a:r>
            <a:endParaRPr lang="nl-NL" sz="2400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Another example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Conditional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51</a:t>
            </a:fld>
            <a:endParaRPr lang="en-US" altLang="nl-N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10243" y="3276600"/>
            <a:ext cx="35160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 smtClean="0">
                <a:solidFill>
                  <a:srgbClr val="0070C0"/>
                </a:solidFill>
              </a:rPr>
              <a:t>Isothermal process</a:t>
            </a:r>
            <a:endParaRPr lang="en-US" altLang="nl-NL" sz="2800" u="sng" dirty="0">
              <a:solidFill>
                <a:srgbClr val="0070C0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04800" y="1066800"/>
            <a:ext cx="281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 smtClean="0">
                <a:solidFill>
                  <a:srgbClr val="0070C0"/>
                </a:solidFill>
              </a:rPr>
              <a:t>Closed system</a:t>
            </a:r>
            <a:endParaRPr lang="en-US" altLang="nl-NL" sz="2800" u="sng" dirty="0">
              <a:solidFill>
                <a:srgbClr val="0070C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25186" y="3975692"/>
            <a:ext cx="35160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 smtClean="0">
                <a:solidFill>
                  <a:srgbClr val="0070C0"/>
                </a:solidFill>
              </a:rPr>
              <a:t>Isobaric process</a:t>
            </a:r>
            <a:endParaRPr lang="en-US" altLang="nl-NL" sz="2800" u="sng" dirty="0">
              <a:solidFill>
                <a:srgbClr val="0070C0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17714" y="4764906"/>
            <a:ext cx="35160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 smtClean="0">
                <a:solidFill>
                  <a:srgbClr val="0070C0"/>
                </a:solidFill>
              </a:rPr>
              <a:t>Isochoric process</a:t>
            </a:r>
            <a:endParaRPr lang="en-US" altLang="nl-NL" sz="2800" u="sng" dirty="0">
              <a:solidFill>
                <a:srgbClr val="0070C0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83029" y="5545641"/>
            <a:ext cx="35160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 smtClean="0">
                <a:solidFill>
                  <a:srgbClr val="0070C0"/>
                </a:solidFill>
              </a:rPr>
              <a:t>Adiabatic process</a:t>
            </a:r>
            <a:endParaRPr lang="en-US" altLang="nl-NL" sz="2800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98323"/>
              </p:ext>
            </p:extLst>
          </p:nvPr>
        </p:nvGraphicFramePr>
        <p:xfrm>
          <a:off x="3642405" y="1219200"/>
          <a:ext cx="8969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4" name="Vergelijking" r:id="rId3" imgW="419040" imgH="177480" progId="Equation.3">
                  <p:embed/>
                </p:oleObj>
              </mc:Choice>
              <mc:Fallback>
                <p:oleObj name="Vergelijking" r:id="rId3" imgW="419040" imgH="177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405" y="1219200"/>
                        <a:ext cx="896938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974677"/>
              </p:ext>
            </p:extLst>
          </p:nvPr>
        </p:nvGraphicFramePr>
        <p:xfrm>
          <a:off x="3643766" y="2054225"/>
          <a:ext cx="16303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5" name="Vergelijking" r:id="rId5" imgW="761760" imgH="203040" progId="Equation.3">
                  <p:embed/>
                </p:oleObj>
              </mc:Choice>
              <mc:Fallback>
                <p:oleObj name="Vergelijking" r:id="rId5" imgW="7617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766" y="2054225"/>
                        <a:ext cx="1630363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95942" y="1961682"/>
            <a:ext cx="32112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 smtClean="0">
                <a:solidFill>
                  <a:srgbClr val="0070C0"/>
                </a:solidFill>
              </a:rPr>
              <a:t>Isolated system</a:t>
            </a:r>
            <a:endParaRPr lang="en-US" altLang="nl-NL" sz="2800" u="sng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66407"/>
              </p:ext>
            </p:extLst>
          </p:nvPr>
        </p:nvGraphicFramePr>
        <p:xfrm>
          <a:off x="3995057" y="3352800"/>
          <a:ext cx="9509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6" name="Vergelijking" r:id="rId7" imgW="444114" imgH="177646" progId="Equation.3">
                  <p:embed/>
                </p:oleObj>
              </mc:Choice>
              <mc:Fallback>
                <p:oleObj name="Vergelijking" r:id="rId7" imgW="444114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057" y="3352800"/>
                        <a:ext cx="950913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674907"/>
              </p:ext>
            </p:extLst>
          </p:nvPr>
        </p:nvGraphicFramePr>
        <p:xfrm>
          <a:off x="4005942" y="4051300"/>
          <a:ext cx="9223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7" name="Vergelijking" r:id="rId9" imgW="431640" imgH="177480" progId="Equation.3">
                  <p:embed/>
                </p:oleObj>
              </mc:Choice>
              <mc:Fallback>
                <p:oleObj name="Vergelijking" r:id="rId9" imgW="431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942" y="4051300"/>
                        <a:ext cx="922337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87971"/>
              </p:ext>
            </p:extLst>
          </p:nvPr>
        </p:nvGraphicFramePr>
        <p:xfrm>
          <a:off x="4005942" y="4840967"/>
          <a:ext cx="9763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8" name="Vergelijking" r:id="rId11" imgW="457200" imgH="177480" progId="Equation.3">
                  <p:embed/>
                </p:oleObj>
              </mc:Choice>
              <mc:Fallback>
                <p:oleObj name="Vergelijking" r:id="rId11" imgW="45720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942" y="4840967"/>
                        <a:ext cx="976312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179544"/>
              </p:ext>
            </p:extLst>
          </p:nvPr>
        </p:nvGraphicFramePr>
        <p:xfrm>
          <a:off x="4005942" y="5594350"/>
          <a:ext cx="9763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9" name="Vergelijking" r:id="rId13" imgW="457200" imgH="203040" progId="Equation.3">
                  <p:embed/>
                </p:oleObj>
              </mc:Choice>
              <mc:Fallback>
                <p:oleObj name="Vergelijking" r:id="rId13" imgW="4572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942" y="5594350"/>
                        <a:ext cx="976312" cy="434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487434" y="1066800"/>
            <a:ext cx="3411637" cy="2476500"/>
            <a:chOff x="5486400" y="1066800"/>
            <a:chExt cx="3411637" cy="24765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066800"/>
              <a:ext cx="3411637" cy="24765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17822" y="2361496"/>
              <a:ext cx="1013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i="1" dirty="0" smtClean="0">
                  <a:latin typeface="Times New Roman" pitchFamily="18" charset="0"/>
                  <a:cs typeface="Times New Roman" pitchFamily="18" charset="0"/>
                </a:rPr>
                <a:t>P,V,T,n</a:t>
              </a:r>
              <a:endParaRPr lang="nl-N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52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780" y="990600"/>
            <a:ext cx="507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First law</a:t>
            </a:r>
            <a:r>
              <a:rPr lang="nl-NL" sz="2400" dirty="0" smtClean="0"/>
              <a:t>: </a:t>
            </a:r>
            <a:r>
              <a:rPr lang="nl-NL" sz="2400" b="1" dirty="0" smtClean="0">
                <a:solidFill>
                  <a:srgbClr val="FF0000"/>
                </a:solidFill>
              </a:rPr>
              <a:t>conservation of energy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63715"/>
              </p:ext>
            </p:extLst>
          </p:nvPr>
        </p:nvGraphicFramePr>
        <p:xfrm>
          <a:off x="762000" y="1600200"/>
          <a:ext cx="21923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8" name="Vergelijking" r:id="rId3" imgW="965160" imgH="203040" progId="Equation.3">
                  <p:embed/>
                </p:oleObj>
              </mc:Choice>
              <mc:Fallback>
                <p:oleObj name="Vergelijking" r:id="rId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2192338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69" y="914400"/>
            <a:ext cx="2973531" cy="21592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8600" y="2133600"/>
            <a:ext cx="4953000" cy="2357124"/>
            <a:chOff x="228600" y="3886200"/>
            <a:chExt cx="4953000" cy="23571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0" y="3886200"/>
              <a:ext cx="3562350" cy="2357124"/>
            </a:xfrm>
            <a:prstGeom prst="rect">
              <a:avLst/>
            </a:prstGeom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5379655"/>
                </p:ext>
              </p:extLst>
            </p:nvPr>
          </p:nvGraphicFramePr>
          <p:xfrm>
            <a:off x="228600" y="5595258"/>
            <a:ext cx="1529443" cy="419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49" name="Vergelijking" r:id="rId7" imgW="787320" imgH="215640" progId="Equation.3">
                    <p:embed/>
                  </p:oleObj>
                </mc:Choice>
                <mc:Fallback>
                  <p:oleObj name="Vergelijking" r:id="rId7" imgW="787320" imgH="215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5595258"/>
                          <a:ext cx="1529443" cy="419342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6796139"/>
                </p:ext>
              </p:extLst>
            </p:nvPr>
          </p:nvGraphicFramePr>
          <p:xfrm>
            <a:off x="3364820" y="4419600"/>
            <a:ext cx="1664380" cy="415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50" name="Vergelijking" r:id="rId9" imgW="863280" imgH="215640" progId="Equation.3">
                    <p:embed/>
                  </p:oleObj>
                </mc:Choice>
                <mc:Fallback>
                  <p:oleObj name="Vergelijking" r:id="rId9" imgW="863280" imgH="2156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4820" y="4419600"/>
                          <a:ext cx="1664380" cy="4157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1583682"/>
                </p:ext>
              </p:extLst>
            </p:nvPr>
          </p:nvGraphicFramePr>
          <p:xfrm>
            <a:off x="2628574" y="4267200"/>
            <a:ext cx="376237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51" name="Vergelijking" r:id="rId11" imgW="164880" imgH="164880" progId="Equation.3">
                    <p:embed/>
                  </p:oleObj>
                </mc:Choice>
                <mc:Fallback>
                  <p:oleObj name="Vergelijking" r:id="rId11" imgW="164880" imgH="1648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8574" y="4267200"/>
                          <a:ext cx="376237" cy="374650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0685308"/>
                </p:ext>
              </p:extLst>
            </p:nvPr>
          </p:nvGraphicFramePr>
          <p:xfrm>
            <a:off x="3857611" y="5536292"/>
            <a:ext cx="34766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52" name="Vergelijking" r:id="rId13" imgW="152280" imgH="164880" progId="Equation.3">
                    <p:embed/>
                  </p:oleObj>
                </mc:Choice>
                <mc:Fallback>
                  <p:oleObj name="Vergelijking" r:id="rId13" imgW="152280" imgH="1648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611" y="5536292"/>
                          <a:ext cx="347662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97737"/>
              </p:ext>
            </p:extLst>
          </p:nvPr>
        </p:nvGraphicFramePr>
        <p:xfrm>
          <a:off x="1324443" y="4876800"/>
          <a:ext cx="22225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3" name="Vergelijking" r:id="rId15" imgW="977760" imgH="495000" progId="Equation.3">
                  <p:embed/>
                </p:oleObj>
              </mc:Choice>
              <mc:Fallback>
                <p:oleObj name="Vergelijking" r:id="rId15" imgW="977760" imgH="495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443" y="4876800"/>
                        <a:ext cx="2222500" cy="1125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 bwMode="auto">
          <a:xfrm>
            <a:off x="228600" y="5170676"/>
            <a:ext cx="838200" cy="4462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53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780" y="990600"/>
            <a:ext cx="507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First law</a:t>
            </a:r>
            <a:r>
              <a:rPr lang="nl-NL" sz="2400" dirty="0" smtClean="0"/>
              <a:t>: </a:t>
            </a:r>
            <a:r>
              <a:rPr lang="nl-NL" sz="2400" b="1" dirty="0" smtClean="0">
                <a:solidFill>
                  <a:srgbClr val="FF0000"/>
                </a:solidFill>
              </a:rPr>
              <a:t>conservation of energy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468479"/>
              </p:ext>
            </p:extLst>
          </p:nvPr>
        </p:nvGraphicFramePr>
        <p:xfrm>
          <a:off x="762000" y="1600200"/>
          <a:ext cx="21923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6" name="Vergelijking" r:id="rId3" imgW="965160" imgH="203040" progId="Equation.3">
                  <p:embed/>
                </p:oleObj>
              </mc:Choice>
              <mc:Fallback>
                <p:oleObj name="Vergelijking" r:id="rId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2192338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69" y="914400"/>
            <a:ext cx="2973531" cy="21592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757729"/>
              </p:ext>
            </p:extLst>
          </p:nvPr>
        </p:nvGraphicFramePr>
        <p:xfrm>
          <a:off x="5700712" y="5862637"/>
          <a:ext cx="24526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7" name="Vergelijking" r:id="rId6" imgW="1079280" imgH="203040" progId="Equation.3">
                  <p:embed/>
                </p:oleObj>
              </mc:Choice>
              <mc:Fallback>
                <p:oleObj name="Vergelijking" r:id="rId6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712" y="5862637"/>
                        <a:ext cx="2452688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97929" y="4055685"/>
            <a:ext cx="3443571" cy="169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According to first law:</a:t>
            </a:r>
          </a:p>
          <a:p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u="sng" dirty="0" smtClean="0"/>
              <a:t> is a </a:t>
            </a:r>
            <a:r>
              <a:rPr lang="nl-NL" sz="2400" u="sng" dirty="0" smtClean="0">
                <a:solidFill>
                  <a:srgbClr val="0070C0"/>
                </a:solidFill>
              </a:rPr>
              <a:t>state function</a:t>
            </a:r>
            <a:r>
              <a:rPr lang="nl-NL" sz="2400" u="sng" dirty="0" smtClean="0"/>
              <a:t>:</a:t>
            </a:r>
          </a:p>
          <a:p>
            <a:r>
              <a:rPr lang="nl-NL" sz="2400" u="sng" dirty="0"/>
              <a:t>a</a:t>
            </a:r>
            <a:r>
              <a:rPr lang="nl-NL" sz="2400" u="sng" dirty="0" smtClean="0"/>
              <a:t> unique function</a:t>
            </a:r>
          </a:p>
          <a:p>
            <a:r>
              <a:rPr lang="nl-NL" sz="2400" u="sng" dirty="0" smtClean="0"/>
              <a:t>of the state variables</a:t>
            </a:r>
            <a:endParaRPr lang="nl-NL" sz="24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8600" y="2133600"/>
            <a:ext cx="4953000" cy="2357124"/>
            <a:chOff x="228600" y="3886200"/>
            <a:chExt cx="4953000" cy="23571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0" y="3886200"/>
              <a:ext cx="3562350" cy="2357124"/>
            </a:xfrm>
            <a:prstGeom prst="rect">
              <a:avLst/>
            </a:prstGeom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9128271"/>
                </p:ext>
              </p:extLst>
            </p:nvPr>
          </p:nvGraphicFramePr>
          <p:xfrm>
            <a:off x="228600" y="5595258"/>
            <a:ext cx="1529443" cy="419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8" name="Vergelijking" r:id="rId9" imgW="787320" imgH="215640" progId="Equation.3">
                    <p:embed/>
                  </p:oleObj>
                </mc:Choice>
                <mc:Fallback>
                  <p:oleObj name="Vergelijking" r:id="rId9" imgW="787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5595258"/>
                          <a:ext cx="1529443" cy="419342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574494"/>
                </p:ext>
              </p:extLst>
            </p:nvPr>
          </p:nvGraphicFramePr>
          <p:xfrm>
            <a:off x="3364820" y="4419600"/>
            <a:ext cx="1664380" cy="415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9" name="Vergelijking" r:id="rId11" imgW="863280" imgH="215640" progId="Equation.3">
                    <p:embed/>
                  </p:oleObj>
                </mc:Choice>
                <mc:Fallback>
                  <p:oleObj name="Vergelijking" r:id="rId11" imgW="863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4820" y="4419600"/>
                          <a:ext cx="1664380" cy="4157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6964754"/>
                </p:ext>
              </p:extLst>
            </p:nvPr>
          </p:nvGraphicFramePr>
          <p:xfrm>
            <a:off x="2628574" y="4267200"/>
            <a:ext cx="376237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60" name="Vergelijking" r:id="rId13" imgW="164880" imgH="164880" progId="Equation.3">
                    <p:embed/>
                  </p:oleObj>
                </mc:Choice>
                <mc:Fallback>
                  <p:oleObj name="Vergelijking" r:id="rId13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8574" y="4267200"/>
                          <a:ext cx="376237" cy="374650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5291095"/>
                </p:ext>
              </p:extLst>
            </p:nvPr>
          </p:nvGraphicFramePr>
          <p:xfrm>
            <a:off x="3857611" y="5536292"/>
            <a:ext cx="34766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61" name="Vergelijking" r:id="rId15" imgW="152280" imgH="164880" progId="Equation.3">
                    <p:embed/>
                  </p:oleObj>
                </mc:Choice>
                <mc:Fallback>
                  <p:oleObj name="Vergelijking" r:id="rId1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611" y="5536292"/>
                          <a:ext cx="347662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261920"/>
              </p:ext>
            </p:extLst>
          </p:nvPr>
        </p:nvGraphicFramePr>
        <p:xfrm>
          <a:off x="1324443" y="4876800"/>
          <a:ext cx="22225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2" name="Vergelijking" r:id="rId17" imgW="977760" imgH="495000" progId="Equation.3">
                  <p:embed/>
                </p:oleObj>
              </mc:Choice>
              <mc:Fallback>
                <p:oleObj name="Vergelijking" r:id="rId17" imgW="977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443" y="4876800"/>
                        <a:ext cx="2222500" cy="1125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 bwMode="auto">
          <a:xfrm>
            <a:off x="228600" y="5170676"/>
            <a:ext cx="838200" cy="4462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8768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however: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40193" y="2216055"/>
            <a:ext cx="4953000" cy="2357124"/>
            <a:chOff x="228600" y="3886200"/>
            <a:chExt cx="4953000" cy="23571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0" y="3886200"/>
              <a:ext cx="3562350" cy="2357124"/>
            </a:xfrm>
            <a:prstGeom prst="rect">
              <a:avLst/>
            </a:prstGeom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1134246"/>
                </p:ext>
              </p:extLst>
            </p:nvPr>
          </p:nvGraphicFramePr>
          <p:xfrm>
            <a:off x="228600" y="5595258"/>
            <a:ext cx="1529443" cy="419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95" name="Vergelijking" r:id="rId4" imgW="787320" imgH="215640" progId="Equation.3">
                    <p:embed/>
                  </p:oleObj>
                </mc:Choice>
                <mc:Fallback>
                  <p:oleObj name="Vergelijking" r:id="rId4" imgW="787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5595258"/>
                          <a:ext cx="1529443" cy="419342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2449922"/>
                </p:ext>
              </p:extLst>
            </p:nvPr>
          </p:nvGraphicFramePr>
          <p:xfrm>
            <a:off x="3364820" y="4419600"/>
            <a:ext cx="1664380" cy="415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96" name="Vergelijking" r:id="rId6" imgW="863280" imgH="215640" progId="Equation.3">
                    <p:embed/>
                  </p:oleObj>
                </mc:Choice>
                <mc:Fallback>
                  <p:oleObj name="Vergelijking" r:id="rId6" imgW="863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4820" y="4419600"/>
                          <a:ext cx="1664380" cy="4157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5261310"/>
                </p:ext>
              </p:extLst>
            </p:nvPr>
          </p:nvGraphicFramePr>
          <p:xfrm>
            <a:off x="2628574" y="4267200"/>
            <a:ext cx="376237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97" name="Vergelijking" r:id="rId8" imgW="164880" imgH="164880" progId="Equation.3">
                    <p:embed/>
                  </p:oleObj>
                </mc:Choice>
                <mc:Fallback>
                  <p:oleObj name="Vergelijking" r:id="rId8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8574" y="4267200"/>
                          <a:ext cx="376237" cy="374650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5779681"/>
                </p:ext>
              </p:extLst>
            </p:nvPr>
          </p:nvGraphicFramePr>
          <p:xfrm>
            <a:off x="3857611" y="5536292"/>
            <a:ext cx="34766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98" name="Vergelijking" r:id="rId10" imgW="152280" imgH="164880" progId="Equation.3">
                    <p:embed/>
                  </p:oleObj>
                </mc:Choice>
                <mc:Fallback>
                  <p:oleObj name="Vergelijking" r:id="rId10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611" y="5536292"/>
                          <a:ext cx="347662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54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780" y="990600"/>
            <a:ext cx="507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First law</a:t>
            </a:r>
            <a:r>
              <a:rPr lang="nl-NL" sz="2400" dirty="0" smtClean="0"/>
              <a:t>: </a:t>
            </a:r>
            <a:r>
              <a:rPr lang="nl-NL" sz="2400" b="1" dirty="0" smtClean="0">
                <a:solidFill>
                  <a:srgbClr val="FF0000"/>
                </a:solidFill>
              </a:rPr>
              <a:t>conservation of energy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065638"/>
              </p:ext>
            </p:extLst>
          </p:nvPr>
        </p:nvGraphicFramePr>
        <p:xfrm>
          <a:off x="5524500" y="990600"/>
          <a:ext cx="21923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99" name="Vergelijking" r:id="rId12" imgW="965160" imgH="203040" progId="Equation.3">
                  <p:embed/>
                </p:oleObj>
              </mc:Choice>
              <mc:Fallback>
                <p:oleObj name="Vergelijking" r:id="rId12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990600"/>
                        <a:ext cx="2192338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26555"/>
              </p:ext>
            </p:extLst>
          </p:nvPr>
        </p:nvGraphicFramePr>
        <p:xfrm>
          <a:off x="4572000" y="1671637"/>
          <a:ext cx="24526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0" name="Vergelijking" r:id="rId14" imgW="1079280" imgH="203040" progId="Equation.3">
                  <p:embed/>
                </p:oleObj>
              </mc:Choice>
              <mc:Fallback>
                <p:oleObj name="Vergelijking" r:id="rId14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1637"/>
                        <a:ext cx="2452688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58201" y="1452265"/>
            <a:ext cx="32688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u="sng" dirty="0" smtClean="0"/>
              <a:t> is a unique function </a:t>
            </a:r>
          </a:p>
          <a:p>
            <a:r>
              <a:rPr lang="nl-NL" sz="2400" u="sng" dirty="0" smtClean="0"/>
              <a:t>of the state variables</a:t>
            </a:r>
            <a:endParaRPr lang="nl-NL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832210"/>
              </p:ext>
            </p:extLst>
          </p:nvPr>
        </p:nvGraphicFramePr>
        <p:xfrm>
          <a:off x="152400" y="4648200"/>
          <a:ext cx="55102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1" name="Vergelijking" r:id="rId16" imgW="2425680" imgH="215640" progId="Equation.3">
                  <p:embed/>
                </p:oleObj>
              </mc:Choice>
              <mc:Fallback>
                <p:oleObj name="Vergelijking" r:id="rId16" imgW="2425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48200"/>
                        <a:ext cx="5510212" cy="490537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161066"/>
              </p:ext>
            </p:extLst>
          </p:nvPr>
        </p:nvGraphicFramePr>
        <p:xfrm>
          <a:off x="176213" y="5257800"/>
          <a:ext cx="54816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2" name="Vergelijking" r:id="rId18" imgW="2412720" imgH="215640" progId="Equation.3">
                  <p:embed/>
                </p:oleObj>
              </mc:Choice>
              <mc:Fallback>
                <p:oleObj name="Vergelijking" r:id="rId18" imgW="2412720" imgH="215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5257800"/>
                        <a:ext cx="5481637" cy="490538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 bwMode="auto">
          <a:xfrm>
            <a:off x="5629955" y="4724400"/>
            <a:ext cx="228600" cy="990600"/>
          </a:xfrm>
          <a:prstGeom prst="rightBrac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55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780" y="990600"/>
            <a:ext cx="507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First law</a:t>
            </a:r>
            <a:r>
              <a:rPr lang="nl-NL" sz="2400" dirty="0" smtClean="0"/>
              <a:t>: </a:t>
            </a:r>
            <a:r>
              <a:rPr lang="nl-NL" sz="2400" b="1" dirty="0" smtClean="0">
                <a:solidFill>
                  <a:srgbClr val="FF0000"/>
                </a:solidFill>
              </a:rPr>
              <a:t>conservation of energy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71623"/>
              </p:ext>
            </p:extLst>
          </p:nvPr>
        </p:nvGraphicFramePr>
        <p:xfrm>
          <a:off x="5524500" y="990600"/>
          <a:ext cx="21923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8" name="Vergelijking" r:id="rId3" imgW="965160" imgH="203040" progId="Equation.3">
                  <p:embed/>
                </p:oleObj>
              </mc:Choice>
              <mc:Fallback>
                <p:oleObj name="Vergelijking" r:id="rId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990600"/>
                        <a:ext cx="2192338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524684"/>
              </p:ext>
            </p:extLst>
          </p:nvPr>
        </p:nvGraphicFramePr>
        <p:xfrm>
          <a:off x="4572000" y="1671637"/>
          <a:ext cx="24526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9" name="Vergelijking" r:id="rId5" imgW="1079280" imgH="203040" progId="Equation.3">
                  <p:embed/>
                </p:oleObj>
              </mc:Choice>
              <mc:Fallback>
                <p:oleObj name="Vergelijking" r:id="rId5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1637"/>
                        <a:ext cx="2452688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58201" y="1452265"/>
            <a:ext cx="32688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u="sng" dirty="0" smtClean="0"/>
              <a:t> is a unique function </a:t>
            </a:r>
          </a:p>
          <a:p>
            <a:r>
              <a:rPr lang="nl-NL" sz="2400" u="sng" dirty="0" smtClean="0"/>
              <a:t>of the state variables</a:t>
            </a:r>
            <a:endParaRPr lang="nl-NL" sz="24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0193" y="2216055"/>
            <a:ext cx="4953000" cy="2357124"/>
            <a:chOff x="228600" y="3886200"/>
            <a:chExt cx="4953000" cy="23571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0" y="3886200"/>
              <a:ext cx="3562350" cy="2357124"/>
            </a:xfrm>
            <a:prstGeom prst="rect">
              <a:avLst/>
            </a:prstGeom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945132"/>
                </p:ext>
              </p:extLst>
            </p:nvPr>
          </p:nvGraphicFramePr>
          <p:xfrm>
            <a:off x="228600" y="5595258"/>
            <a:ext cx="1529443" cy="419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30" name="Vergelijking" r:id="rId8" imgW="787320" imgH="215640" progId="Equation.3">
                    <p:embed/>
                  </p:oleObj>
                </mc:Choice>
                <mc:Fallback>
                  <p:oleObj name="Vergelijking" r:id="rId8" imgW="787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5595258"/>
                          <a:ext cx="1529443" cy="419342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0701338"/>
                </p:ext>
              </p:extLst>
            </p:nvPr>
          </p:nvGraphicFramePr>
          <p:xfrm>
            <a:off x="3364820" y="4419600"/>
            <a:ext cx="1664380" cy="415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31" name="Vergelijking" r:id="rId10" imgW="863280" imgH="215640" progId="Equation.3">
                    <p:embed/>
                  </p:oleObj>
                </mc:Choice>
                <mc:Fallback>
                  <p:oleObj name="Vergelijking" r:id="rId10" imgW="863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4820" y="4419600"/>
                          <a:ext cx="1664380" cy="4157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5053847"/>
                </p:ext>
              </p:extLst>
            </p:nvPr>
          </p:nvGraphicFramePr>
          <p:xfrm>
            <a:off x="2628574" y="4267200"/>
            <a:ext cx="376237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32" name="Vergelijking" r:id="rId12" imgW="164880" imgH="164880" progId="Equation.3">
                    <p:embed/>
                  </p:oleObj>
                </mc:Choice>
                <mc:Fallback>
                  <p:oleObj name="Vergelijking" r:id="rId12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8574" y="4267200"/>
                          <a:ext cx="376237" cy="374650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2898062"/>
                </p:ext>
              </p:extLst>
            </p:nvPr>
          </p:nvGraphicFramePr>
          <p:xfrm>
            <a:off x="3857611" y="5536292"/>
            <a:ext cx="34766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33" name="Vergelijking" r:id="rId14" imgW="152280" imgH="164880" progId="Equation.3">
                    <p:embed/>
                  </p:oleObj>
                </mc:Choice>
                <mc:Fallback>
                  <p:oleObj name="Vergelijking" r:id="rId14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611" y="5536292"/>
                          <a:ext cx="347662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ight Arrow 18"/>
          <p:cNvSpPr/>
          <p:nvPr/>
        </p:nvSpPr>
        <p:spPr bwMode="auto">
          <a:xfrm>
            <a:off x="6019800" y="502920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158460"/>
              </p:ext>
            </p:extLst>
          </p:nvPr>
        </p:nvGraphicFramePr>
        <p:xfrm>
          <a:off x="152400" y="4648200"/>
          <a:ext cx="55102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4" name="Vergelijking" r:id="rId16" imgW="2425680" imgH="215640" progId="Equation.3">
                  <p:embed/>
                </p:oleObj>
              </mc:Choice>
              <mc:Fallback>
                <p:oleObj name="Vergelijking" r:id="rId16" imgW="2425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48200"/>
                        <a:ext cx="5510212" cy="490537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0387"/>
              </p:ext>
            </p:extLst>
          </p:nvPr>
        </p:nvGraphicFramePr>
        <p:xfrm>
          <a:off x="176213" y="5257800"/>
          <a:ext cx="54816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5" name="Vergelijking" r:id="rId18" imgW="2412720" imgH="215640" progId="Equation.3">
                  <p:embed/>
                </p:oleObj>
              </mc:Choice>
              <mc:Fallback>
                <p:oleObj name="Vergelijking" r:id="rId18" imgW="241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5257800"/>
                        <a:ext cx="5481637" cy="490538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23292"/>
              </p:ext>
            </p:extLst>
          </p:nvPr>
        </p:nvGraphicFramePr>
        <p:xfrm>
          <a:off x="6926263" y="4979533"/>
          <a:ext cx="17605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6" name="Vergelijking" r:id="rId20" imgW="774360" imgH="215640" progId="Equation.3">
                  <p:embed/>
                </p:oleObj>
              </mc:Choice>
              <mc:Fallback>
                <p:oleObj name="Vergelijking" r:id="rId20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4979533"/>
                        <a:ext cx="1760537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 bwMode="auto">
          <a:xfrm>
            <a:off x="5629955" y="4724400"/>
            <a:ext cx="228600" cy="990600"/>
          </a:xfrm>
          <a:prstGeom prst="rightBrac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954" y="5867400"/>
            <a:ext cx="843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u="sng" dirty="0" smtClean="0"/>
              <a:t> is independent of path, whether reversible or irreversible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40193" y="2216054"/>
            <a:ext cx="4972976" cy="2355945"/>
            <a:chOff x="340193" y="2216054"/>
            <a:chExt cx="4972976" cy="23559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2216054"/>
              <a:ext cx="3560569" cy="2355945"/>
            </a:xfrm>
            <a:prstGeom prst="rect">
              <a:avLst/>
            </a:prstGeom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3222816"/>
                </p:ext>
              </p:extLst>
            </p:nvPr>
          </p:nvGraphicFramePr>
          <p:xfrm>
            <a:off x="340193" y="3925113"/>
            <a:ext cx="1529443" cy="419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530" name="Vergelijking" r:id="rId4" imgW="787320" imgH="215640" progId="Equation.3">
                    <p:embed/>
                  </p:oleObj>
                </mc:Choice>
                <mc:Fallback>
                  <p:oleObj name="Vergelijking" r:id="rId4" imgW="787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193" y="3925113"/>
                          <a:ext cx="1529443" cy="419342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3983387"/>
                </p:ext>
              </p:extLst>
            </p:nvPr>
          </p:nvGraphicFramePr>
          <p:xfrm>
            <a:off x="3476413" y="2749455"/>
            <a:ext cx="1664380" cy="415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531" name="Vergelijking" r:id="rId6" imgW="863280" imgH="215640" progId="Equation.3">
                    <p:embed/>
                  </p:oleObj>
                </mc:Choice>
                <mc:Fallback>
                  <p:oleObj name="Vergelijking" r:id="rId6" imgW="863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6413" y="2749455"/>
                          <a:ext cx="1664380" cy="4157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831284"/>
                </p:ext>
              </p:extLst>
            </p:nvPr>
          </p:nvGraphicFramePr>
          <p:xfrm>
            <a:off x="3968750" y="3851275"/>
            <a:ext cx="347663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532" name="Vergelijking" r:id="rId8" imgW="152280" imgH="177480" progId="Equation.3">
                    <p:embed/>
                  </p:oleObj>
                </mc:Choice>
                <mc:Fallback>
                  <p:oleObj name="Vergelijking" r:id="rId8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8750" y="3851275"/>
                          <a:ext cx="347663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4402966"/>
                </p:ext>
              </p:extLst>
            </p:nvPr>
          </p:nvGraphicFramePr>
          <p:xfrm>
            <a:off x="2740167" y="2597055"/>
            <a:ext cx="376237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533" name="Vergelijking" r:id="rId10" imgW="164880" imgH="164880" progId="Equation.3">
                    <p:embed/>
                  </p:oleObj>
                </mc:Choice>
                <mc:Fallback>
                  <p:oleObj name="Vergelijking" r:id="rId10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167" y="2597055"/>
                          <a:ext cx="376237" cy="374650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56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780" y="990600"/>
            <a:ext cx="507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First law</a:t>
            </a:r>
            <a:r>
              <a:rPr lang="nl-NL" sz="2400" dirty="0" smtClean="0"/>
              <a:t>: </a:t>
            </a:r>
            <a:r>
              <a:rPr lang="nl-NL" sz="2400" b="1" dirty="0" smtClean="0">
                <a:solidFill>
                  <a:srgbClr val="FF0000"/>
                </a:solidFill>
              </a:rPr>
              <a:t>conservation of energy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13720"/>
              </p:ext>
            </p:extLst>
          </p:nvPr>
        </p:nvGraphicFramePr>
        <p:xfrm>
          <a:off x="5524500" y="990600"/>
          <a:ext cx="21923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4" name="Vergelijking" r:id="rId12" imgW="965160" imgH="203040" progId="Equation.3">
                  <p:embed/>
                </p:oleObj>
              </mc:Choice>
              <mc:Fallback>
                <p:oleObj name="Vergelijking" r:id="rId12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990600"/>
                        <a:ext cx="2192338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898674"/>
              </p:ext>
            </p:extLst>
          </p:nvPr>
        </p:nvGraphicFramePr>
        <p:xfrm>
          <a:off x="4572000" y="1671637"/>
          <a:ext cx="24526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5" name="Vergelijking" r:id="rId14" imgW="1079280" imgH="203040" progId="Equation.3">
                  <p:embed/>
                </p:oleObj>
              </mc:Choice>
              <mc:Fallback>
                <p:oleObj name="Vergelijking" r:id="rId14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1637"/>
                        <a:ext cx="2452688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58201" y="1452265"/>
            <a:ext cx="32688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u="sng" dirty="0" smtClean="0"/>
              <a:t> is a unique function </a:t>
            </a:r>
          </a:p>
          <a:p>
            <a:r>
              <a:rPr lang="nl-NL" sz="2400" u="sng" dirty="0" smtClean="0"/>
              <a:t>of the state variables</a:t>
            </a:r>
            <a:endParaRPr lang="nl-NL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81676"/>
              </p:ext>
            </p:extLst>
          </p:nvPr>
        </p:nvGraphicFramePr>
        <p:xfrm>
          <a:off x="152400" y="4648200"/>
          <a:ext cx="55102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6" name="Vergelijking" r:id="rId16" imgW="2425680" imgH="215640" progId="Equation.3">
                  <p:embed/>
                </p:oleObj>
              </mc:Choice>
              <mc:Fallback>
                <p:oleObj name="Vergelijking" r:id="rId16" imgW="2425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48200"/>
                        <a:ext cx="5510212" cy="490537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39183"/>
              </p:ext>
            </p:extLst>
          </p:nvPr>
        </p:nvGraphicFramePr>
        <p:xfrm>
          <a:off x="176213" y="5243513"/>
          <a:ext cx="54816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7" name="Vergelijking" r:id="rId18" imgW="2412720" imgH="228600" progId="Equation.3">
                  <p:embed/>
                </p:oleObj>
              </mc:Choice>
              <mc:Fallback>
                <p:oleObj name="Vergelijking" r:id="rId18" imgW="241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5243513"/>
                        <a:ext cx="5481637" cy="519112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 bwMode="auto">
          <a:xfrm>
            <a:off x="5629955" y="4724400"/>
            <a:ext cx="228600" cy="990600"/>
          </a:xfrm>
          <a:prstGeom prst="rightBrac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2701528"/>
            <a:ext cx="28664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Note the different </a:t>
            </a:r>
          </a:p>
          <a:p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directions for </a:t>
            </a:r>
          </a:p>
          <a:p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paths B and C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57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Thermodynamics: First law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780" y="990600"/>
            <a:ext cx="507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First law</a:t>
            </a:r>
            <a:r>
              <a:rPr lang="nl-NL" sz="2400" dirty="0" smtClean="0"/>
              <a:t>: </a:t>
            </a:r>
            <a:r>
              <a:rPr lang="nl-NL" sz="2400" b="1" dirty="0" smtClean="0">
                <a:solidFill>
                  <a:srgbClr val="FF0000"/>
                </a:solidFill>
              </a:rPr>
              <a:t>conservation of energy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258255"/>
              </p:ext>
            </p:extLst>
          </p:nvPr>
        </p:nvGraphicFramePr>
        <p:xfrm>
          <a:off x="5524500" y="990600"/>
          <a:ext cx="21923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8" name="Vergelijking" r:id="rId3" imgW="965160" imgH="203040" progId="Equation.3">
                  <p:embed/>
                </p:oleObj>
              </mc:Choice>
              <mc:Fallback>
                <p:oleObj name="Vergelijking" r:id="rId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990600"/>
                        <a:ext cx="2192338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450831"/>
              </p:ext>
            </p:extLst>
          </p:nvPr>
        </p:nvGraphicFramePr>
        <p:xfrm>
          <a:off x="4572000" y="1671637"/>
          <a:ext cx="24526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9" name="Vergelijking" r:id="rId5" imgW="1079280" imgH="203040" progId="Equation.3">
                  <p:embed/>
                </p:oleObj>
              </mc:Choice>
              <mc:Fallback>
                <p:oleObj name="Vergelijking" r:id="rId5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1637"/>
                        <a:ext cx="2452688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58201" y="1452265"/>
            <a:ext cx="32688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u="sng" dirty="0" smtClean="0"/>
              <a:t> is a unique function </a:t>
            </a:r>
          </a:p>
          <a:p>
            <a:r>
              <a:rPr lang="nl-NL" sz="2400" u="sng" dirty="0" smtClean="0"/>
              <a:t>of the state variables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943600" y="502920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576844"/>
              </p:ext>
            </p:extLst>
          </p:nvPr>
        </p:nvGraphicFramePr>
        <p:xfrm>
          <a:off x="152400" y="4648200"/>
          <a:ext cx="55102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0" name="Vergelijking" r:id="rId7" imgW="2425680" imgH="215640" progId="Equation.3">
                  <p:embed/>
                </p:oleObj>
              </mc:Choice>
              <mc:Fallback>
                <p:oleObj name="Vergelijking" r:id="rId7" imgW="2425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48200"/>
                        <a:ext cx="5510212" cy="490537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175899"/>
              </p:ext>
            </p:extLst>
          </p:nvPr>
        </p:nvGraphicFramePr>
        <p:xfrm>
          <a:off x="176213" y="5243513"/>
          <a:ext cx="54816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1" name="Vergelijking" r:id="rId9" imgW="2412720" imgH="228600" progId="Equation.3">
                  <p:embed/>
                </p:oleObj>
              </mc:Choice>
              <mc:Fallback>
                <p:oleObj name="Vergelijking" r:id="rId9" imgW="241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5243513"/>
                        <a:ext cx="5481637" cy="519112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113317"/>
              </p:ext>
            </p:extLst>
          </p:nvPr>
        </p:nvGraphicFramePr>
        <p:xfrm>
          <a:off x="6721475" y="4981575"/>
          <a:ext cx="22510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2" name="Vergelijking" r:id="rId11" imgW="990360" imgH="228600" progId="Equation.3">
                  <p:embed/>
                </p:oleObj>
              </mc:Choice>
              <mc:Fallback>
                <p:oleObj name="Vergelijking" r:id="rId11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4981575"/>
                        <a:ext cx="2251075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 bwMode="auto">
          <a:xfrm>
            <a:off x="5629955" y="4724400"/>
            <a:ext cx="228600" cy="990600"/>
          </a:xfrm>
          <a:prstGeom prst="rightBrac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366" y="5867400"/>
            <a:ext cx="757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nl-NL" sz="2400" u="sng" dirty="0" smtClean="0"/>
              <a:t> for any loop, whether reversible or irreversible</a:t>
            </a:r>
            <a:endParaRPr lang="nl-NL" sz="24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0193" y="2216054"/>
            <a:ext cx="4972976" cy="2355945"/>
            <a:chOff x="340193" y="2216054"/>
            <a:chExt cx="4972976" cy="2355945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8332222"/>
                </p:ext>
              </p:extLst>
            </p:nvPr>
          </p:nvGraphicFramePr>
          <p:xfrm>
            <a:off x="3968750" y="3851275"/>
            <a:ext cx="347663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93" name="Vergelijking" r:id="rId13" imgW="152280" imgH="177480" progId="Equation.3">
                    <p:embed/>
                  </p:oleObj>
                </mc:Choice>
                <mc:Fallback>
                  <p:oleObj name="Vergelijking" r:id="rId13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8750" y="3851275"/>
                          <a:ext cx="347663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2216054"/>
              <a:ext cx="3560569" cy="2355945"/>
            </a:xfrm>
            <a:prstGeom prst="rect">
              <a:avLst/>
            </a:prstGeom>
          </p:spPr>
        </p:pic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4175987"/>
                </p:ext>
              </p:extLst>
            </p:nvPr>
          </p:nvGraphicFramePr>
          <p:xfrm>
            <a:off x="340193" y="3925113"/>
            <a:ext cx="1529443" cy="419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94" name="Vergelijking" r:id="rId16" imgW="787320" imgH="215640" progId="Equation.3">
                    <p:embed/>
                  </p:oleObj>
                </mc:Choice>
                <mc:Fallback>
                  <p:oleObj name="Vergelijking" r:id="rId16" imgW="787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193" y="3925113"/>
                          <a:ext cx="1529443" cy="419342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8604073"/>
                </p:ext>
              </p:extLst>
            </p:nvPr>
          </p:nvGraphicFramePr>
          <p:xfrm>
            <a:off x="3476413" y="2749455"/>
            <a:ext cx="1664380" cy="415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95" name="Vergelijking" r:id="rId18" imgW="863280" imgH="215640" progId="Equation.3">
                    <p:embed/>
                  </p:oleObj>
                </mc:Choice>
                <mc:Fallback>
                  <p:oleObj name="Vergelijking" r:id="rId18" imgW="863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6413" y="2749455"/>
                          <a:ext cx="1664380" cy="4157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8369013"/>
                </p:ext>
              </p:extLst>
            </p:nvPr>
          </p:nvGraphicFramePr>
          <p:xfrm>
            <a:off x="2740167" y="2597055"/>
            <a:ext cx="376237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96" name="Vergelijking" r:id="rId20" imgW="164880" imgH="164880" progId="Equation.3">
                    <p:embed/>
                  </p:oleObj>
                </mc:Choice>
                <mc:Fallback>
                  <p:oleObj name="Vergelijking" r:id="rId20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167" y="2597055"/>
                          <a:ext cx="376237" cy="374650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1585"/>
              </p:ext>
            </p:extLst>
          </p:nvPr>
        </p:nvGraphicFramePr>
        <p:xfrm>
          <a:off x="4121150" y="4003675"/>
          <a:ext cx="3476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7" name="Vergelijking" r:id="rId22" imgW="152280" imgH="177480" progId="Equation.3">
                  <p:embed/>
                </p:oleObj>
              </mc:Choice>
              <mc:Fallback>
                <p:oleObj name="Vergelijking" r:id="rId22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4003675"/>
                        <a:ext cx="3476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486400" y="2701528"/>
            <a:ext cx="28664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Note the different </a:t>
            </a:r>
          </a:p>
          <a:p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directions for </a:t>
            </a:r>
          </a:p>
          <a:p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paths B and C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58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based on two laws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150" y="1024392"/>
            <a:ext cx="5647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These are </a:t>
            </a:r>
            <a:r>
              <a:rPr lang="nl-NL" sz="2800" u="sng" dirty="0" smtClean="0"/>
              <a:t>phenomenological</a:t>
            </a:r>
            <a:r>
              <a:rPr lang="nl-NL" sz="2800" dirty="0" smtClean="0"/>
              <a:t> laws</a:t>
            </a:r>
            <a:endParaRPr lang="nl-N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8224" y="1781730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First law: conservation of energy</a:t>
            </a:r>
            <a:endParaRPr lang="nl-N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421231"/>
              </p:ext>
            </p:extLst>
          </p:nvPr>
        </p:nvGraphicFramePr>
        <p:xfrm>
          <a:off x="708025" y="2379662"/>
          <a:ext cx="2797175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7" name="Vergelijking" r:id="rId3" imgW="1231560" imgH="965160" progId="Equation.3">
                  <p:embed/>
                </p:oleObj>
              </mc:Choice>
              <mc:Fallback>
                <p:oleObj name="Vergelijking" r:id="rId3" imgW="12315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379662"/>
                        <a:ext cx="2797175" cy="21923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029199"/>
            <a:ext cx="609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Second law: for any spontaneous process</a:t>
            </a:r>
            <a:endParaRPr lang="nl-NL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583098"/>
              </p:ext>
            </p:extLst>
          </p:nvPr>
        </p:nvGraphicFramePr>
        <p:xfrm>
          <a:off x="685800" y="5638800"/>
          <a:ext cx="29416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" name="Vergelijking" r:id="rId5" imgW="1295280" imgH="228600" progId="Equation.3">
                  <p:embed/>
                </p:oleObj>
              </mc:Choice>
              <mc:Fallback>
                <p:oleObj name="Vergelijking" r:id="rId5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38800"/>
                        <a:ext cx="2941638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50135" y="2564719"/>
            <a:ext cx="4876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dirty="0" smtClean="0"/>
              <a:t>: </a:t>
            </a:r>
            <a:r>
              <a:rPr lang="nl-NL" sz="2400" dirty="0" smtClean="0">
                <a:solidFill>
                  <a:srgbClr val="0070C0"/>
                </a:solidFill>
              </a:rPr>
              <a:t>internal energy </a:t>
            </a:r>
            <a:r>
              <a:rPr lang="nl-NL" sz="2400" dirty="0" smtClean="0"/>
              <a:t>of the system</a:t>
            </a:r>
          </a:p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nl-NL" sz="2400" dirty="0" smtClean="0"/>
              <a:t>: the </a:t>
            </a:r>
            <a:r>
              <a:rPr lang="nl-NL" sz="2400" dirty="0" smtClean="0">
                <a:solidFill>
                  <a:srgbClr val="0070C0"/>
                </a:solidFill>
              </a:rPr>
              <a:t>heat</a:t>
            </a:r>
            <a:r>
              <a:rPr lang="nl-NL" sz="2400" dirty="0" smtClean="0"/>
              <a:t> in the process</a:t>
            </a:r>
          </a:p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nl-NL" sz="2400" dirty="0" smtClean="0"/>
              <a:t>: the </a:t>
            </a:r>
            <a:r>
              <a:rPr lang="nl-NL" sz="2400" dirty="0" smtClean="0">
                <a:solidFill>
                  <a:srgbClr val="0070C0"/>
                </a:solidFill>
              </a:rPr>
              <a:t>work</a:t>
            </a:r>
            <a:r>
              <a:rPr lang="nl-NL" sz="2400" dirty="0" smtClean="0"/>
              <a:t> in the process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2535" y="5490863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dirty="0" smtClean="0"/>
              <a:t>: </a:t>
            </a:r>
            <a:r>
              <a:rPr lang="nl-NL" sz="2400" dirty="0" smtClean="0">
                <a:solidFill>
                  <a:srgbClr val="0070C0"/>
                </a:solidFill>
              </a:rPr>
              <a:t>entropy</a:t>
            </a:r>
            <a:r>
              <a:rPr lang="nl-NL" sz="2400" dirty="0" smtClean="0"/>
              <a:t> of the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0777" y="3839130"/>
            <a:ext cx="484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(</a:t>
            </a:r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Q  </a:t>
            </a:r>
            <a:r>
              <a:rPr lang="nl-NL" sz="2400" dirty="0" smtClean="0"/>
              <a:t>and </a:t>
            </a:r>
            <a:r>
              <a:rPr lang="nl-NL" sz="2400" b="1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nl-NL" sz="2400" dirty="0" smtClean="0"/>
              <a:t>are not state functions)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212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59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134938"/>
            <a:ext cx="8782050" cy="1316037"/>
          </a:xfrm>
        </p:spPr>
        <p:txBody>
          <a:bodyPr/>
          <a:lstStyle/>
          <a:p>
            <a:pPr algn="ctr"/>
            <a:r>
              <a:rPr lang="nl-NL" sz="3600" u="sng" dirty="0" smtClean="0">
                <a:solidFill>
                  <a:srgbClr val="C00000"/>
                </a:solidFill>
              </a:rPr>
              <a:t>Thermodynamics governs all processes</a:t>
            </a:r>
            <a:endParaRPr lang="en-US" sz="3600" b="1" u="sng" dirty="0" smtClean="0">
              <a:solidFill>
                <a:srgbClr val="C00000"/>
              </a:solidFill>
            </a:endParaRPr>
          </a:p>
        </p:txBody>
      </p:sp>
      <p:pic>
        <p:nvPicPr>
          <p:cNvPr id="30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371600"/>
            <a:ext cx="20875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243137"/>
            <a:ext cx="1970088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371600"/>
            <a:ext cx="2230437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 descr="boltzman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1717675"/>
            <a:ext cx="2154238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69938" y="3124200"/>
            <a:ext cx="130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u="sng"/>
              <a:t>Carnot 1824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477634" y="4584700"/>
            <a:ext cx="1468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u="sng" dirty="0"/>
              <a:t>Clausius 1856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538913" y="4676775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u="sng"/>
              <a:t>Boltzmann 1896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613275" y="4346575"/>
            <a:ext cx="1222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u="sng"/>
              <a:t>Gibbs 1870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719171"/>
              </p:ext>
            </p:extLst>
          </p:nvPr>
        </p:nvGraphicFramePr>
        <p:xfrm>
          <a:off x="6604229" y="5181600"/>
          <a:ext cx="15287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6" name="Vergelijking" r:id="rId7" imgW="672840" imgH="177480" progId="Equation.3">
                  <p:embed/>
                </p:oleObj>
              </mc:Choice>
              <mc:Fallback>
                <p:oleObj name="Vergelijking" r:id="rId7" imgW="67284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229" y="5181600"/>
                        <a:ext cx="1528762" cy="403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01790"/>
              </p:ext>
            </p:extLst>
          </p:nvPr>
        </p:nvGraphicFramePr>
        <p:xfrm>
          <a:off x="4371975" y="4845050"/>
          <a:ext cx="1701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7" name="Vergelijking" r:id="rId9" imgW="749160" imgH="177480" progId="Equation.3">
                  <p:embed/>
                </p:oleObj>
              </mc:Choice>
              <mc:Fallback>
                <p:oleObj name="Vergelijking" r:id="rId9" imgW="74916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4845050"/>
                        <a:ext cx="1701800" cy="403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95419"/>
              </p:ext>
            </p:extLst>
          </p:nvPr>
        </p:nvGraphicFramePr>
        <p:xfrm>
          <a:off x="2386013" y="4992687"/>
          <a:ext cx="1643062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8" name="Vergelijking" r:id="rId11" imgW="723600" imgH="419040" progId="Equation.3">
                  <p:embed/>
                </p:oleObj>
              </mc:Choice>
              <mc:Fallback>
                <p:oleObj name="Vergelijking" r:id="rId11" imgW="7236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4992687"/>
                        <a:ext cx="1643062" cy="9509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3" y="3589398"/>
            <a:ext cx="1803082" cy="1884302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1000" y="5486400"/>
            <a:ext cx="205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 smtClean="0"/>
              <a:t>efficiency</a:t>
            </a:r>
            <a:endParaRPr lang="en-US" altLang="nl-NL" sz="2800" b="1" u="sng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166823" y="6019800"/>
            <a:ext cx="205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 smtClean="0"/>
              <a:t>entropy</a:t>
            </a:r>
            <a:endParaRPr lang="en-US" altLang="nl-NL" sz="2800" b="1" u="sng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78729" y="5410200"/>
            <a:ext cx="25280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/>
              <a:t>f</a:t>
            </a:r>
            <a:r>
              <a:rPr lang="en-US" altLang="nl-NL" sz="2800" b="1" u="sng" dirty="0" smtClean="0"/>
              <a:t>ree energy</a:t>
            </a:r>
            <a:endParaRPr lang="en-US" altLang="nl-NL" sz="2800" b="1" u="sng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867400" y="5638800"/>
            <a:ext cx="3048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 smtClean="0"/>
              <a:t>statistical</a:t>
            </a:r>
          </a:p>
          <a:p>
            <a:r>
              <a:rPr lang="en-US" altLang="nl-NL" sz="2800" b="1" u="sng" dirty="0" smtClean="0"/>
              <a:t>thermodynamics</a:t>
            </a:r>
            <a:endParaRPr lang="en-US" altLang="nl-NL" sz="2800" b="1" u="sng" dirty="0"/>
          </a:p>
        </p:txBody>
      </p:sp>
    </p:spTree>
    <p:extLst>
      <p:ext uri="{BB962C8B-B14F-4D97-AF65-F5344CB8AC3E}">
        <p14:creationId xmlns:p14="http://schemas.microsoft.com/office/powerpoint/2010/main" val="36309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60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(for a glossery see App. </a:t>
            </a:r>
            <a:r>
              <a:rPr lang="en-US" altLang="nl-NL" u="sng" smtClean="0">
                <a:solidFill>
                  <a:srgbClr val="C00000"/>
                </a:solidFill>
              </a:rPr>
              <a:t>B of </a:t>
            </a:r>
            <a:r>
              <a:rPr lang="en-US" altLang="nl-NL" u="sng" dirty="0" smtClean="0">
                <a:solidFill>
                  <a:srgbClr val="C00000"/>
                </a:solidFill>
              </a:rPr>
              <a:t>SG)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433" y="990600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First law</a:t>
            </a:r>
            <a:r>
              <a:rPr lang="nl-NL" sz="2400" dirty="0" smtClean="0"/>
              <a:t>: conservation of energy</a:t>
            </a:r>
            <a:endParaRPr lang="nl-NL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085161"/>
              </p:ext>
            </p:extLst>
          </p:nvPr>
        </p:nvGraphicFramePr>
        <p:xfrm>
          <a:off x="860425" y="1519238"/>
          <a:ext cx="2644775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7" name="Vergelijking" r:id="rId3" imgW="1231560" imgH="1041120" progId="Equation.3">
                  <p:embed/>
                </p:oleObj>
              </mc:Choice>
              <mc:Fallback>
                <p:oleObj name="Vergelijking" r:id="rId3" imgW="12315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519238"/>
                        <a:ext cx="2644775" cy="22367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9667" y="4872335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Perfect gas</a:t>
            </a:r>
            <a:endParaRPr lang="nl-NL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3465"/>
              </p:ext>
            </p:extLst>
          </p:nvPr>
        </p:nvGraphicFramePr>
        <p:xfrm>
          <a:off x="3390582" y="4954021"/>
          <a:ext cx="1714818" cy="445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8" name="Vergelijking" r:id="rId5" imgW="685800" imgH="177480" progId="Equation.3">
                  <p:embed/>
                </p:oleObj>
              </mc:Choice>
              <mc:Fallback>
                <p:oleObj name="Vergelijking" r:id="rId5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582" y="4954021"/>
                        <a:ext cx="1714818" cy="44529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12046" y="4948535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Equation of state</a:t>
            </a:r>
            <a:endParaRPr lang="nl-NL" sz="24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715000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Perfect atomic gas</a:t>
            </a:r>
            <a:endParaRPr lang="nl-NL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07886"/>
              </p:ext>
            </p:extLst>
          </p:nvPr>
        </p:nvGraphicFramePr>
        <p:xfrm>
          <a:off x="3378192" y="5552599"/>
          <a:ext cx="2794008" cy="92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9" name="Vergelijking" r:id="rId7" imgW="1193760" imgH="393480" progId="Equation.3">
                  <p:embed/>
                </p:oleObj>
              </mc:Choice>
              <mc:Fallback>
                <p:oleObj name="Vergelijking" r:id="rId7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192" y="5552599"/>
                        <a:ext cx="2794008" cy="92440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7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39083"/>
            <a:ext cx="2957202" cy="215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3566" y="4034135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Mechanical work</a:t>
            </a:r>
            <a:endParaRPr lang="nl-N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63650"/>
              </p:ext>
            </p:extLst>
          </p:nvPr>
        </p:nvGraphicFramePr>
        <p:xfrm>
          <a:off x="3380921" y="3992562"/>
          <a:ext cx="35369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0" name="Vergelijking" r:id="rId10" imgW="1511280" imgH="279360" progId="Equation.3">
                  <p:embed/>
                </p:oleObj>
              </mc:Choice>
              <mc:Fallback>
                <p:oleObj name="Vergelijking" r:id="rId10" imgW="1511280" imgH="2793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921" y="3992562"/>
                        <a:ext cx="3536950" cy="655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28624" y="3146948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Reversible process</a:t>
            </a:r>
            <a:endParaRPr lang="nl-NL" sz="2400" u="sng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622471" y="3505200"/>
            <a:ext cx="0" cy="759767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69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61</a:t>
            </a:fld>
            <a:endParaRPr lang="en-US" altLang="nl-NL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9500"/>
            <a:ext cx="4735976" cy="671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108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Internal energy </a:t>
            </a:r>
            <a:r>
              <a:rPr lang="en-US" altLang="nl-NL" i="1" u="sng"/>
              <a:t>U</a:t>
            </a:r>
            <a:r>
              <a:rPr lang="en-US" altLang="nl-NL" u="sng"/>
              <a:t> of a </a:t>
            </a:r>
            <a:r>
              <a:rPr lang="en-US" altLang="nl-NL" i="1" u="sng"/>
              <a:t>perfect </a:t>
            </a:r>
            <a:r>
              <a:rPr lang="en-US" altLang="nl-NL" u="sng"/>
              <a:t>gas of </a:t>
            </a:r>
            <a:r>
              <a:rPr lang="en-US" altLang="nl-NL" i="1" u="sng"/>
              <a:t>N atoms</a:t>
            </a:r>
            <a:r>
              <a:rPr lang="en-US" altLang="nl-NL" u="sng"/>
              <a:t> </a:t>
            </a:r>
          </a:p>
        </p:txBody>
      </p:sp>
      <p:pic>
        <p:nvPicPr>
          <p:cNvPr id="34819" name="Picture 3" descr="fig_coll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20850"/>
            <a:ext cx="33718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66851"/>
              </p:ext>
            </p:extLst>
          </p:nvPr>
        </p:nvGraphicFramePr>
        <p:xfrm>
          <a:off x="6496050" y="2614612"/>
          <a:ext cx="2565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" name="Equation" r:id="rId4" imgW="1130040" imgH="203040" progId="Equation.3">
                  <p:embed/>
                </p:oleObj>
              </mc:Choice>
              <mc:Fallback>
                <p:oleObj name="Equation" r:id="rId4" imgW="113004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614612"/>
                        <a:ext cx="2565400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1" name="Picture 5" descr="fig_collision_p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20850"/>
            <a:ext cx="46386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17407"/>
              </p:ext>
            </p:extLst>
          </p:nvPr>
        </p:nvGraphicFramePr>
        <p:xfrm>
          <a:off x="6496050" y="1584325"/>
          <a:ext cx="18430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6" name="Equation" r:id="rId7" imgW="812520" imgH="393480" progId="Equation.3">
                  <p:embed/>
                </p:oleObj>
              </mc:Choice>
              <mc:Fallback>
                <p:oleObj name="Equation" r:id="rId7" imgW="8125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1584325"/>
                        <a:ext cx="1843088" cy="895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772050"/>
              </p:ext>
            </p:extLst>
          </p:nvPr>
        </p:nvGraphicFramePr>
        <p:xfrm>
          <a:off x="6519863" y="3252787"/>
          <a:ext cx="25384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7" name="Equation" r:id="rId9" imgW="1117440" imgH="177480" progId="Equation.3">
                  <p:embed/>
                </p:oleObj>
              </mc:Choice>
              <mc:Fallback>
                <p:oleObj name="Equation" r:id="rId9" imgW="111744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252787"/>
                        <a:ext cx="2538412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605463" y="990600"/>
            <a:ext cx="9477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8000"/>
              <a:t>{</a:t>
            </a:r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629759"/>
              </p:ext>
            </p:extLst>
          </p:nvPr>
        </p:nvGraphicFramePr>
        <p:xfrm>
          <a:off x="2057400" y="5911850"/>
          <a:ext cx="18145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8" name="Equation" r:id="rId11" imgW="799920" imgH="203040" progId="Equation.3">
                  <p:embed/>
                </p:oleObj>
              </mc:Choice>
              <mc:Fallback>
                <p:oleObj name="Equation" r:id="rId11" imgW="79992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911850"/>
                        <a:ext cx="1814513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891034"/>
              </p:ext>
            </p:extLst>
          </p:nvPr>
        </p:nvGraphicFramePr>
        <p:xfrm>
          <a:off x="2057400" y="5149850"/>
          <a:ext cx="28225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9" name="Equation" r:id="rId13" imgW="1244520" imgH="203040" progId="Equation.3">
                  <p:embed/>
                </p:oleObj>
              </mc:Choice>
              <mc:Fallback>
                <p:oleObj name="Equation" r:id="rId13" imgW="124452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49850"/>
                        <a:ext cx="2822575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029200" y="4616450"/>
            <a:ext cx="7096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2400"/>
              <a:t>}</a:t>
            </a:r>
          </a:p>
        </p:txBody>
      </p:sp>
      <p:graphicFrame>
        <p:nvGraphicFramePr>
          <p:cNvPr id="348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78356"/>
              </p:ext>
            </p:extLst>
          </p:nvPr>
        </p:nvGraphicFramePr>
        <p:xfrm>
          <a:off x="5886450" y="5530850"/>
          <a:ext cx="2565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20" name="Equation" r:id="rId15" imgW="1130040" imgH="203040" progId="Equation.3">
                  <p:embed/>
                </p:oleObj>
              </mc:Choice>
              <mc:Fallback>
                <p:oleObj name="Equation" r:id="rId15" imgW="113004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5530850"/>
                        <a:ext cx="2565400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461482"/>
              </p:ext>
            </p:extLst>
          </p:nvPr>
        </p:nvGraphicFramePr>
        <p:xfrm>
          <a:off x="2128838" y="3749675"/>
          <a:ext cx="16700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21" name="Equation" r:id="rId17" imgW="736560" imgH="228600" progId="Equation.3">
                  <p:embed/>
                </p:oleObj>
              </mc:Choice>
              <mc:Fallback>
                <p:oleObj name="Equation" r:id="rId17" imgW="73656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3749675"/>
                        <a:ext cx="1670050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07037"/>
              </p:ext>
            </p:extLst>
          </p:nvPr>
        </p:nvGraphicFramePr>
        <p:xfrm>
          <a:off x="5943600" y="4002088"/>
          <a:ext cx="22780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22" name="Equation" r:id="rId19" imgW="1002960" imgH="203040" progId="Equation.3">
                  <p:embed/>
                </p:oleObj>
              </mc:Choice>
              <mc:Fallback>
                <p:oleObj name="Equation" r:id="rId19" imgW="100296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002088"/>
                        <a:ext cx="2278063" cy="460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151416"/>
              </p:ext>
            </p:extLst>
          </p:nvPr>
        </p:nvGraphicFramePr>
        <p:xfrm>
          <a:off x="5943600" y="4611688"/>
          <a:ext cx="18430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23" name="Equation" r:id="rId21" imgW="812520" imgH="203040" progId="Equation.3">
                  <p:embed/>
                </p:oleObj>
              </mc:Choice>
              <mc:Fallback>
                <p:oleObj name="Equation" r:id="rId21" imgW="81252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611688"/>
                        <a:ext cx="1843088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63</a:t>
            </a:fld>
            <a:endParaRPr lang="en-US" altLang="nl-NL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04800" y="8382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dirty="0" smtClean="0"/>
              <a:t>(Power point version of pages 4-5 of the Study) </a:t>
            </a:r>
            <a:endParaRPr lang="en-US" alt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Internal energy </a:t>
            </a:r>
            <a:r>
              <a:rPr lang="en-US" altLang="nl-NL" i="1" u="sng"/>
              <a:t>U</a:t>
            </a:r>
            <a:r>
              <a:rPr lang="en-US" altLang="nl-NL" u="sng"/>
              <a:t> of a </a:t>
            </a:r>
            <a:r>
              <a:rPr lang="en-US" altLang="nl-NL" i="1" u="sng"/>
              <a:t>perfect</a:t>
            </a:r>
            <a:r>
              <a:rPr lang="en-US" altLang="nl-NL" u="sng"/>
              <a:t> gas of </a:t>
            </a:r>
            <a:r>
              <a:rPr lang="en-US" altLang="nl-NL" i="1" u="sng"/>
              <a:t>N atoms</a:t>
            </a:r>
            <a:r>
              <a:rPr lang="en-US" altLang="nl-NL" u="sng"/>
              <a:t> 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819400" y="3505200"/>
          <a:ext cx="22780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2" name="Equation" r:id="rId3" imgW="1002960" imgH="253800" progId="Equation.3">
                  <p:embed/>
                </p:oleObj>
              </mc:Choice>
              <mc:Fallback>
                <p:oleObj name="Equation" r:id="rId3" imgW="10029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05200"/>
                        <a:ext cx="2278063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819400" y="4267200"/>
          <a:ext cx="16732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3" name="Equation" r:id="rId5" imgW="736560" imgH="253800" progId="Equation.3">
                  <p:embed/>
                </p:oleObj>
              </mc:Choice>
              <mc:Fallback>
                <p:oleObj name="Equation" r:id="rId5" imgW="7365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67200"/>
                        <a:ext cx="1673225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6096000" y="3690938"/>
          <a:ext cx="25939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4" name="Equation" r:id="rId7" imgW="1143000" imgH="393480" progId="Equation.3">
                  <p:embed/>
                </p:oleObj>
              </mc:Choice>
              <mc:Fallback>
                <p:oleObj name="Equation" r:id="rId7" imgW="11430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690938"/>
                        <a:ext cx="2593975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04800" y="3581400"/>
            <a:ext cx="2209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mean velocities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181600" y="2994025"/>
            <a:ext cx="7096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2400"/>
              <a:t>}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57200" y="5257800"/>
            <a:ext cx="2209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Newton</a:t>
            </a: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2830513" y="5257800"/>
          <a:ext cx="450056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5" name="Equation" r:id="rId9" imgW="1981080" imgH="393480" progId="Equation.3">
                  <p:embed/>
                </p:oleObj>
              </mc:Choice>
              <mc:Fallback>
                <p:oleObj name="Equation" r:id="rId9" imgW="19810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5257800"/>
                        <a:ext cx="4500562" cy="8937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51" name="Picture 11" descr="fig_collision_pr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46386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6324600" y="1752600"/>
          <a:ext cx="18145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6" name="Equation" r:id="rId12" imgW="799920" imgH="203040" progId="Equation.3">
                  <p:embed/>
                </p:oleObj>
              </mc:Choice>
              <mc:Fallback>
                <p:oleObj name="Equation" r:id="rId12" imgW="79992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52600"/>
                        <a:ext cx="1814513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4343400" y="1752600"/>
          <a:ext cx="3460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7" name="Equation" r:id="rId14" imgW="152280" imgH="164880" progId="Equation.3">
                  <p:embed/>
                </p:oleObj>
              </mc:Choice>
              <mc:Fallback>
                <p:oleObj name="Equation" r:id="rId14" imgW="152280" imgH="1648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52600"/>
                        <a:ext cx="3460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64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7" grpId="0"/>
      <p:bldP spid="35848" grpId="0"/>
      <p:bldP spid="3584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Internal energy </a:t>
            </a:r>
            <a:r>
              <a:rPr lang="en-US" altLang="nl-NL" i="1" u="sng"/>
              <a:t>U</a:t>
            </a:r>
            <a:r>
              <a:rPr lang="en-US" altLang="nl-NL" u="sng"/>
              <a:t> of a </a:t>
            </a:r>
            <a:r>
              <a:rPr lang="en-US" altLang="nl-NL" i="1" u="sng"/>
              <a:t>perfect</a:t>
            </a:r>
            <a:r>
              <a:rPr lang="en-US" altLang="nl-NL" u="sng"/>
              <a:t> gas of </a:t>
            </a:r>
            <a:r>
              <a:rPr lang="en-US" altLang="nl-NL" i="1" u="sng"/>
              <a:t>N atoms</a:t>
            </a:r>
            <a:r>
              <a:rPr lang="en-US" altLang="nl-NL" u="sng"/>
              <a:t> 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162309"/>
              </p:ext>
            </p:extLst>
          </p:nvPr>
        </p:nvGraphicFramePr>
        <p:xfrm>
          <a:off x="6324600" y="1254125"/>
          <a:ext cx="18145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7" name="Equation" r:id="rId3" imgW="799920" imgH="203040" progId="Equation.3">
                  <p:embed/>
                </p:oleObj>
              </mc:Choice>
              <mc:Fallback>
                <p:oleObj name="Equation" r:id="rId3" imgW="7999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254125"/>
                        <a:ext cx="1814513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524000" y="3524250"/>
          <a:ext cx="31686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8" name="Equation" r:id="rId5" imgW="1396800" imgH="393480" progId="Equation.3">
                  <p:embed/>
                </p:oleObj>
              </mc:Choice>
              <mc:Fallback>
                <p:oleObj name="Equation" r:id="rId5" imgW="13968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24250"/>
                        <a:ext cx="3168650" cy="895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1524000" y="4667250"/>
          <a:ext cx="51276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9" name="Equation" r:id="rId7" imgW="2260440" imgH="393480" progId="Equation.3">
                  <p:embed/>
                </p:oleObj>
              </mc:Choice>
              <mc:Fallback>
                <p:oleObj name="Equation" r:id="rId7" imgW="22604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67250"/>
                        <a:ext cx="5127625" cy="895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28600" y="3676650"/>
            <a:ext cx="129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/>
              <a:t>in d</a:t>
            </a:r>
            <a:r>
              <a:rPr lang="en-US" altLang="nl-NL" i="1"/>
              <a:t>t</a:t>
            </a:r>
            <a:endParaRPr lang="en-US" altLang="nl-NL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876800" y="3600450"/>
            <a:ext cx="426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dirty="0"/>
              <a:t>atoms have an impact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04800" y="4819650"/>
            <a:ext cx="129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/>
              <a:t>with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858000" y="4495800"/>
            <a:ext cx="228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/>
              <a:t>momentum</a:t>
            </a:r>
          </a:p>
          <a:p>
            <a:r>
              <a:rPr lang="en-US" altLang="nl-NL"/>
              <a:t>transfer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81000" y="5886450"/>
            <a:ext cx="129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/>
              <a:t>so</a:t>
            </a:r>
          </a:p>
        </p:txBody>
      </p:sp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1524000" y="5810250"/>
          <a:ext cx="21891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0" name="Equation" r:id="rId9" imgW="965160" imgH="393480" progId="Equation.3">
                  <p:embed/>
                </p:oleObj>
              </mc:Choice>
              <mc:Fallback>
                <p:oleObj name="Equation" r:id="rId9" imgW="9651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810250"/>
                        <a:ext cx="2189163" cy="895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191000" y="5919788"/>
            <a:ext cx="464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/>
          </a:p>
        </p:txBody>
      </p:sp>
      <p:pic>
        <p:nvPicPr>
          <p:cNvPr id="36877" name="Picture 13" descr="fig_collision_pres_d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85825"/>
            <a:ext cx="46386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65</a:t>
            </a:fld>
            <a:endParaRPr lang="en-US" alt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627877"/>
              </p:ext>
            </p:extLst>
          </p:nvPr>
        </p:nvGraphicFramePr>
        <p:xfrm>
          <a:off x="6477000" y="1925638"/>
          <a:ext cx="155733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1" name="Equation" r:id="rId12" imgW="685800" imgH="393480" progId="Equation.3">
                  <p:embed/>
                </p:oleObj>
              </mc:Choice>
              <mc:Fallback>
                <p:oleObj name="Equation" r:id="rId12" imgW="6858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25638"/>
                        <a:ext cx="1557337" cy="893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70390"/>
              </p:ext>
            </p:extLst>
          </p:nvPr>
        </p:nvGraphicFramePr>
        <p:xfrm>
          <a:off x="4855029" y="2976562"/>
          <a:ext cx="346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2" name="Equation" r:id="rId14" imgW="152280" imgH="164880" progId="Equation.3">
                  <p:embed/>
                </p:oleObj>
              </mc:Choice>
              <mc:Fallback>
                <p:oleObj name="Equation" r:id="rId14" imgW="15228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029" y="2976562"/>
                        <a:ext cx="346075" cy="376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334000" y="2950028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000" dirty="0" smtClean="0"/>
              <a:t>Number density (# atoms/V)</a:t>
            </a:r>
            <a:endParaRPr lang="en-US" alt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2" grpId="0"/>
      <p:bldP spid="36873" grpId="0"/>
      <p:bldP spid="36874" grpId="0"/>
      <p:bldP spid="3687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Internal energy </a:t>
            </a:r>
            <a:r>
              <a:rPr lang="en-US" altLang="nl-NL" i="1" u="sng"/>
              <a:t>U</a:t>
            </a:r>
            <a:r>
              <a:rPr lang="en-US" altLang="nl-NL" u="sng"/>
              <a:t> of a </a:t>
            </a:r>
            <a:r>
              <a:rPr lang="en-US" altLang="nl-NL" i="1" u="sng"/>
              <a:t>perfect</a:t>
            </a:r>
            <a:r>
              <a:rPr lang="en-US" altLang="nl-NL" u="sng"/>
              <a:t> gas of </a:t>
            </a:r>
            <a:r>
              <a:rPr lang="en-US" altLang="nl-NL" i="1" u="sng"/>
              <a:t>N atoms</a:t>
            </a:r>
            <a:r>
              <a:rPr lang="en-US" altLang="nl-NL" u="sng"/>
              <a:t> </a:t>
            </a:r>
          </a:p>
        </p:txBody>
      </p:sp>
      <p:pic>
        <p:nvPicPr>
          <p:cNvPr id="37891" name="Picture 3" descr="fig_collision_p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46386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324600" y="1752600"/>
          <a:ext cx="18145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1" name="Equation" r:id="rId4" imgW="799920" imgH="203040" progId="Equation.3">
                  <p:embed/>
                </p:oleObj>
              </mc:Choice>
              <mc:Fallback>
                <p:oleObj name="Equation" r:id="rId4" imgW="7999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52600"/>
                        <a:ext cx="1814513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048000" y="3490913"/>
          <a:ext cx="21891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2" name="Equation" r:id="rId6" imgW="965160" imgH="393480" progId="Equation.3">
                  <p:embed/>
                </p:oleObj>
              </mc:Choice>
              <mc:Fallback>
                <p:oleObj name="Equation" r:id="rId6" imgW="9651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90913"/>
                        <a:ext cx="2189163" cy="895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28600" y="3567113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/>
              <a:t>momentum</a:t>
            </a: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060700" y="4578350"/>
          <a:ext cx="15589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3" name="Equation" r:id="rId8" imgW="685800" imgH="393480" progId="Equation.3">
                  <p:embed/>
                </p:oleObj>
              </mc:Choice>
              <mc:Fallback>
                <p:oleObj name="Equation" r:id="rId8" imgW="6858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578350"/>
                        <a:ext cx="1558925" cy="8937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1000" y="4730750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/>
              <a:t>pressure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334000" y="2895600"/>
            <a:ext cx="11176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2000"/>
              <a:t>}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6629400" y="4419600"/>
          <a:ext cx="1905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4" name="Equation" r:id="rId10" imgW="838080" imgH="393480" progId="Equation.3">
                  <p:embed/>
                </p:oleObj>
              </mc:Choice>
              <mc:Fallback>
                <p:oleObj name="Equation" r:id="rId10" imgW="8380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419600"/>
                        <a:ext cx="1905000" cy="8937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3062288" y="5653088"/>
          <a:ext cx="12969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5" name="Equation" r:id="rId12" imgW="571320" imgH="393480" progId="Equation.3">
                  <p:embed/>
                </p:oleObj>
              </mc:Choice>
              <mc:Fallback>
                <p:oleObj name="Equation" r:id="rId12" imgW="57132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653088"/>
                        <a:ext cx="1296987" cy="892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90513" y="5762625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/>
              <a:t>velocity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66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90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Internal energy </a:t>
            </a:r>
            <a:r>
              <a:rPr lang="en-US" altLang="nl-NL" i="1" u="sng"/>
              <a:t>U</a:t>
            </a:r>
            <a:r>
              <a:rPr lang="en-US" altLang="nl-NL" u="sng"/>
              <a:t> of a </a:t>
            </a:r>
            <a:r>
              <a:rPr lang="en-US" altLang="nl-NL" i="1" u="sng"/>
              <a:t>perfect</a:t>
            </a:r>
            <a:r>
              <a:rPr lang="en-US" altLang="nl-NL" u="sng"/>
              <a:t> gas of </a:t>
            </a:r>
            <a:r>
              <a:rPr lang="en-US" altLang="nl-NL" i="1" u="sng"/>
              <a:t>N atoms</a:t>
            </a:r>
            <a:r>
              <a:rPr lang="en-US" altLang="nl-NL" u="sng"/>
              <a:t> </a:t>
            </a:r>
          </a:p>
        </p:txBody>
      </p:sp>
      <p:pic>
        <p:nvPicPr>
          <p:cNvPr id="38915" name="Picture 3" descr="fig_collision_p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46386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6324600" y="1752600"/>
          <a:ext cx="18145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8" name="Equation" r:id="rId4" imgW="799920" imgH="203040" progId="Equation.3">
                  <p:embed/>
                </p:oleObj>
              </mc:Choice>
              <mc:Fallback>
                <p:oleObj name="Equation" r:id="rId4" imgW="7999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52600"/>
                        <a:ext cx="1814513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04800" y="4010025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/>
              <a:t>pressure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6200" y="53340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/>
              <a:t>internal energy</a:t>
            </a: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6361113" y="4572000"/>
          <a:ext cx="27066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" name="Equation" r:id="rId6" imgW="1193760" imgH="393480" progId="Equation.3">
                  <p:embed/>
                </p:oleObj>
              </mc:Choice>
              <mc:Fallback>
                <p:oleObj name="Equation" r:id="rId6" imgW="11937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4572000"/>
                        <a:ext cx="2706687" cy="895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257800" y="3048000"/>
            <a:ext cx="11176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2000"/>
              <a:t>}</a:t>
            </a:r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3124200" y="3906838"/>
          <a:ext cx="19050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0" name="Equation" r:id="rId8" imgW="838080" imgH="393480" progId="Equation.3">
                  <p:embed/>
                </p:oleObj>
              </mc:Choice>
              <mc:Fallback>
                <p:oleObj name="Equation" r:id="rId8" imgW="8380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06838"/>
                        <a:ext cx="1905000" cy="8937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3124200" y="5257800"/>
          <a:ext cx="18430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1" name="Equation" r:id="rId10" imgW="812520" imgH="393480" progId="Equation.3">
                  <p:embed/>
                </p:oleObj>
              </mc:Choice>
              <mc:Fallback>
                <p:oleObj name="Equation" r:id="rId10" imgW="81252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257800"/>
                        <a:ext cx="1843088" cy="895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67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2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Internal energy </a:t>
            </a:r>
            <a:r>
              <a:rPr lang="en-US" altLang="nl-NL" i="1" u="sng"/>
              <a:t>U</a:t>
            </a:r>
            <a:r>
              <a:rPr lang="en-US" altLang="nl-NL" u="sng"/>
              <a:t> of a </a:t>
            </a:r>
            <a:r>
              <a:rPr lang="en-US" altLang="nl-NL" i="1" u="sng"/>
              <a:t>perfect</a:t>
            </a:r>
            <a:r>
              <a:rPr lang="en-US" altLang="nl-NL" u="sng"/>
              <a:t> gas </a:t>
            </a:r>
            <a:r>
              <a:rPr lang="en-US" altLang="nl-NL" b="1" i="1" u="sng"/>
              <a:t>atoms</a:t>
            </a:r>
            <a:endParaRPr lang="en-US" altLang="nl-NL" b="1" u="sng"/>
          </a:p>
          <a:p>
            <a:endParaRPr lang="en-US" altLang="nl-NL" u="sng"/>
          </a:p>
        </p:txBody>
      </p:sp>
      <p:pic>
        <p:nvPicPr>
          <p:cNvPr id="39939" name="Picture 3" descr="fig_collision_p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46386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019800" y="1538288"/>
          <a:ext cx="27066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4"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538288"/>
                        <a:ext cx="2706688" cy="895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6200" y="3429000"/>
            <a:ext cx="891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b="1" u="sng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6200" y="40386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for</a:t>
            </a:r>
            <a:r>
              <a:rPr lang="en-US" altLang="nl-NL" b="1" i="1" u="sng"/>
              <a:t> molecules</a:t>
            </a:r>
            <a:r>
              <a:rPr lang="en-US" altLang="nl-NL" b="1" u="sng"/>
              <a:t> </a:t>
            </a:r>
          </a:p>
          <a:p>
            <a:r>
              <a:rPr lang="en-US" altLang="nl-NL" u="sng"/>
              <a:t>also rotational and vibrational contributions:</a:t>
            </a:r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1952625" y="5703888"/>
          <a:ext cx="2735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5" name="Equation" r:id="rId6" imgW="1206360" imgH="203040" progId="Equation.3">
                  <p:embed/>
                </p:oleObj>
              </mc:Choice>
              <mc:Fallback>
                <p:oleObj name="Equation" r:id="rId6" imgW="12063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5703888"/>
                        <a:ext cx="2735263" cy="460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668963" y="5470525"/>
          <a:ext cx="9223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6" name="Equation" r:id="rId8" imgW="406080" imgH="393480" progId="Equation.3">
                  <p:embed/>
                </p:oleObj>
              </mc:Choice>
              <mc:Fallback>
                <p:oleObj name="Equation" r:id="rId8" imgW="4060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5470525"/>
                        <a:ext cx="922337" cy="8937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6464300" y="25146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(atoms)</a:t>
            </a:r>
            <a:endParaRPr lang="en-US" altLang="nl-NL" b="1" u="sn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68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69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18436" name="Picture 4" descr="Avogad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14400"/>
            <a:ext cx="33845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5800" y="5715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/>
              <a:t>Amadeo Avogadro di Quaregna e Cerreto</a:t>
            </a:r>
          </a:p>
          <a:p>
            <a:r>
              <a:rPr lang="en-US" altLang="nl-NL" u="sng" dirty="0"/>
              <a:t>(1776-1856)</a:t>
            </a: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184743"/>
              </p:ext>
            </p:extLst>
          </p:nvPr>
        </p:nvGraphicFramePr>
        <p:xfrm>
          <a:off x="4953000" y="1524000"/>
          <a:ext cx="37195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6" name="Vergelijking" r:id="rId4" imgW="1638000" imgH="228600" progId="Equation.3">
                  <p:embed/>
                </p:oleObj>
              </mc:Choice>
              <mc:Fallback>
                <p:oleObj name="Vergelijking" r:id="rId4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3719513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deals with large numbers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139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/>
          <p:nvPr/>
        </p:nvSpPr>
        <p:spPr>
          <a:xfrm>
            <a:off x="152403" y="228600"/>
            <a:ext cx="8839203" cy="685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sng" strike="noStrike" kern="1200" cap="none" spc="0" baseline="0">
                <a:solidFill>
                  <a:srgbClr val="C00000"/>
                </a:solidFill>
                <a:uFillTx/>
                <a:latin typeface="Arial" pitchFamily="34"/>
              </a:rPr>
              <a:t>Thermodynamics problem: My Auncle and I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4" y="1720717"/>
            <a:ext cx="8608801" cy="19963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5"/>
          <p:cNvSpPr txBox="1"/>
          <p:nvPr/>
        </p:nvSpPr>
        <p:spPr>
          <a:xfrm>
            <a:off x="467578" y="1052739"/>
            <a:ext cx="340496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My auncle has a problem: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51524" y="3933053"/>
            <a:ext cx="791511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problem is what will be the pressure on the right side </a:t>
            </a:r>
            <a:r>
              <a:rPr lang="nl-NL" sz="2400" b="0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?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73342"/>
              </p:ext>
            </p:extLst>
          </p:nvPr>
        </p:nvGraphicFramePr>
        <p:xfrm>
          <a:off x="3635896" y="1823864"/>
          <a:ext cx="1465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Equation" r:id="rId4" imgW="15644388" imgH="4055952" progId="Equation.3">
                  <p:embed/>
                </p:oleObj>
              </mc:Choice>
              <mc:Fallback>
                <p:oleObj name="Equation" r:id="rId4" imgW="15644388" imgH="40559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823864"/>
                        <a:ext cx="1465263" cy="381000"/>
                      </a:xfrm>
                      <a:prstGeom prst="rect">
                        <a:avLst/>
                      </a:prstGeom>
                      <a:noFill/>
                      <a:ln w="25402">
                        <a:solidFill>
                          <a:srgbClr val="FF0000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8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/>
          <p:nvPr/>
        </p:nvSpPr>
        <p:spPr>
          <a:xfrm>
            <a:off x="152403" y="228600"/>
            <a:ext cx="8839203" cy="685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sng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</a:rPr>
              <a:t>Thermodynamics problem: My </a:t>
            </a:r>
            <a:r>
              <a:rPr lang="en-US" sz="3200" b="0" i="0" u="sng" strike="noStrike" kern="1200" cap="none" spc="0" baseline="0" dirty="0" err="1">
                <a:solidFill>
                  <a:srgbClr val="C00000"/>
                </a:solidFill>
                <a:uFillTx/>
                <a:latin typeface="Arial" pitchFamily="34"/>
              </a:rPr>
              <a:t>Auncle</a:t>
            </a:r>
            <a:r>
              <a:rPr lang="en-US" sz="3200" b="0" i="0" u="sng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</a:rPr>
              <a:t> and I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4" y="1720717"/>
            <a:ext cx="8608801" cy="19963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5"/>
          <p:cNvSpPr txBox="1"/>
          <p:nvPr/>
        </p:nvSpPr>
        <p:spPr>
          <a:xfrm>
            <a:off x="467578" y="1052739"/>
            <a:ext cx="340496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My auncle has a problem: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51524" y="3933053"/>
            <a:ext cx="791511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problem is what will be the pressure on the right side </a:t>
            </a:r>
            <a:r>
              <a:rPr lang="nl-NL" sz="2400" b="0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?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467578" y="5703643"/>
            <a:ext cx="2437333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Possible answers: 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224476" y="5229197"/>
            <a:ext cx="33739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Possible answer 1: </a:t>
            </a:r>
            <a:r>
              <a:rPr lang="nl-NL" sz="2400" b="0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&lt; </a:t>
            </a:r>
            <a:r>
              <a:rPr lang="nl-NL" sz="2400" b="0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3236838" y="6207697"/>
            <a:ext cx="33739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Possible answer </a:t>
            </a:r>
            <a:r>
              <a:rPr lang="nl-NL" sz="2400" b="0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3: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&gt;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</a:t>
            </a:r>
            <a:endParaRPr lang="nl-NL" sz="2400" b="0" i="0" u="sng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242791" y="5713866"/>
            <a:ext cx="33739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Possible answer </a:t>
            </a:r>
            <a:r>
              <a:rPr lang="nl-NL" sz="2400" b="0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2: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</a:t>
            </a:r>
            <a:endParaRPr lang="nl-NL" sz="2400" b="0" i="0" u="sng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0" name="Left Brace 1"/>
          <p:cNvSpPr/>
          <p:nvPr/>
        </p:nvSpPr>
        <p:spPr>
          <a:xfrm>
            <a:off x="2987820" y="5323472"/>
            <a:ext cx="236655" cy="1310956"/>
          </a:xfrm>
          <a:custGeom>
            <a:avLst>
              <a:gd name="f11" fmla="val 8333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33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938030"/>
              </p:ext>
            </p:extLst>
          </p:nvPr>
        </p:nvGraphicFramePr>
        <p:xfrm>
          <a:off x="3635375" y="1844675"/>
          <a:ext cx="1465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Equation" r:id="rId4" imgW="15644388" imgH="4055952" progId="Equation.3">
                  <p:embed/>
                </p:oleObj>
              </mc:Choice>
              <mc:Fallback>
                <p:oleObj name="Equation" r:id="rId4" imgW="15644388" imgH="40559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844675"/>
                        <a:ext cx="1465263" cy="381000"/>
                      </a:xfrm>
                      <a:prstGeom prst="rect">
                        <a:avLst/>
                      </a:prstGeom>
                      <a:noFill/>
                      <a:ln w="25402">
                        <a:solidFill>
                          <a:srgbClr val="FF0000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8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/>
          <p:nvPr/>
        </p:nvSpPr>
        <p:spPr>
          <a:xfrm>
            <a:off x="152403" y="228600"/>
            <a:ext cx="8839203" cy="685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sng" strike="noStrike" kern="1200" cap="none" spc="0" baseline="0">
                <a:solidFill>
                  <a:srgbClr val="C00000"/>
                </a:solidFill>
                <a:uFillTx/>
                <a:latin typeface="Arial" pitchFamily="34"/>
              </a:rPr>
              <a:t>Thermodynamics problem: My Auncle and I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4" y="1720717"/>
            <a:ext cx="8608801" cy="19963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5"/>
          <p:cNvSpPr txBox="1"/>
          <p:nvPr/>
        </p:nvSpPr>
        <p:spPr>
          <a:xfrm>
            <a:off x="467578" y="1052739"/>
            <a:ext cx="340496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My auncle has a problem: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51524" y="3933053"/>
            <a:ext cx="791511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problem is what will be the pressure on the right side </a:t>
            </a:r>
            <a:r>
              <a:rPr lang="nl-NL" sz="2400" b="0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?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467578" y="5703643"/>
            <a:ext cx="2437333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Possible answers: 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224476" y="5229197"/>
            <a:ext cx="33739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Possible answer 1: </a:t>
            </a:r>
            <a:r>
              <a:rPr lang="nl-NL" sz="2400" b="0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&lt; </a:t>
            </a:r>
            <a:r>
              <a:rPr lang="nl-NL" sz="2400" b="0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3236838" y="6207697"/>
            <a:ext cx="33739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Possible answer </a:t>
            </a:r>
            <a:r>
              <a:rPr lang="nl-NL" sz="2400" b="0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3: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&gt;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</a:t>
            </a:r>
            <a:endParaRPr lang="nl-NL" sz="2400" b="0" i="0" u="sng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242791" y="5713866"/>
            <a:ext cx="33739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Possible answer </a:t>
            </a:r>
            <a:r>
              <a:rPr lang="nl-NL" sz="2400" b="0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2: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</a:t>
            </a:r>
            <a:endParaRPr lang="nl-NL" sz="2400" b="0" i="0" u="sng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0" name="Left Brace 1"/>
          <p:cNvSpPr/>
          <p:nvPr/>
        </p:nvSpPr>
        <p:spPr>
          <a:xfrm>
            <a:off x="2987820" y="5323472"/>
            <a:ext cx="236655" cy="1310956"/>
          </a:xfrm>
          <a:custGeom>
            <a:avLst>
              <a:gd name="f11" fmla="val 8333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33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3523" y="4437112"/>
            <a:ext cx="7704861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My auncle says: the temperature is 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higher, but </a:t>
            </a:r>
            <a:r>
              <a:rPr lang="nl-NL" sz="2400" b="1" i="1" u="sng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V </a:t>
            </a:r>
            <a:r>
              <a:rPr lang="nl-NL" sz="2400" u="sng" dirty="0">
                <a:solidFill>
                  <a:srgbClr val="FF0000"/>
                </a:solidFill>
                <a:cs typeface="Times New Roman" pitchFamily="18"/>
              </a:rPr>
              <a:t>is </a:t>
            </a:r>
            <a:r>
              <a:rPr lang="nl-NL" sz="2400" u="sng" dirty="0" smtClean="0">
                <a:solidFill>
                  <a:srgbClr val="FF0000"/>
                </a:solidFill>
                <a:cs typeface="Times New Roman" pitchFamily="18"/>
              </a:rPr>
              <a:t>constant,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nl-NL" sz="2400" b="0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so </a:t>
            </a:r>
            <a:r>
              <a:rPr lang="nl-NL" sz="24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1" i="1" u="sng" strike="noStrike" kern="1200" cap="none" spc="0" baseline="-2500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1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&gt; </a:t>
            </a:r>
            <a:r>
              <a:rPr lang="nl-NL" sz="2400" b="1" i="1" u="sng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1" i="1" u="sng" strike="noStrike" kern="1200" cap="none" spc="0" baseline="-25000" dirty="0" smtClean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l</a:t>
            </a:r>
            <a:r>
              <a:rPr lang="nl-NL" sz="2400" b="1" u="sng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nl-NL" sz="2400" u="sng" dirty="0" smtClean="0">
                <a:sym typeface="Wingdings" pitchFamily="2" charset="2"/>
              </a:rPr>
              <a:t> answer 3</a:t>
            </a:r>
            <a:endParaRPr lang="nl-NL" sz="2400" u="sng" strike="noStrike" kern="1200" cap="none" spc="0" baseline="0" dirty="0">
              <a:uFillTx/>
              <a:cs typeface="Times New Roman" pitchFamily="18"/>
            </a:endParaRPr>
          </a:p>
        </p:txBody>
      </p:sp>
      <p:graphicFrame>
        <p:nvGraphicFramePr>
          <p:cNvPr id="12" name="Object 2"/>
          <p:cNvGraphicFramePr/>
          <p:nvPr>
            <p:extLst>
              <p:ext uri="{D42A27DB-BD31-4B8C-83A1-F6EECF244321}">
                <p14:modId xmlns:p14="http://schemas.microsoft.com/office/powerpoint/2010/main" val="2473003656"/>
              </p:ext>
            </p:extLst>
          </p:nvPr>
        </p:nvGraphicFramePr>
        <p:xfrm>
          <a:off x="3635896" y="1844824"/>
          <a:ext cx="1465261" cy="381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Equation" r:id="rId4" imgW="15644388" imgH="4055952" progId="Equation.3">
                  <p:embed/>
                </p:oleObj>
              </mc:Choice>
              <mc:Fallback>
                <p:oleObj name="Equation" r:id="rId4" imgW="15644388" imgH="4055952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896" y="1844824"/>
                        <a:ext cx="1465261" cy="381003"/>
                      </a:xfrm>
                      <a:prstGeom prst="rect">
                        <a:avLst/>
                      </a:prstGeom>
                      <a:noFill/>
                      <a:ln w="25402">
                        <a:solidFill>
                          <a:srgbClr val="FF00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5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/>
          <p:nvPr/>
        </p:nvSpPr>
        <p:spPr>
          <a:xfrm>
            <a:off x="152403" y="228600"/>
            <a:ext cx="8839203" cy="685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sng" strike="noStrike" kern="1200" cap="none" spc="0" baseline="0">
                <a:solidFill>
                  <a:srgbClr val="C00000"/>
                </a:solidFill>
                <a:uFillTx/>
                <a:latin typeface="Arial" pitchFamily="34"/>
              </a:rPr>
              <a:t>Thermodynamics problem: My Auncle and I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4" y="1720717"/>
            <a:ext cx="8608801" cy="19963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5"/>
          <p:cNvSpPr txBox="1"/>
          <p:nvPr/>
        </p:nvSpPr>
        <p:spPr>
          <a:xfrm>
            <a:off x="467578" y="1052739"/>
            <a:ext cx="340496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My auncle has a problem: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51524" y="3933053"/>
            <a:ext cx="791511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problem is what will be the pressure on the right side </a:t>
            </a:r>
            <a:r>
              <a:rPr lang="nl-NL" sz="2400" b="0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?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467578" y="5703643"/>
            <a:ext cx="2437333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Possible answers: 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224476" y="5229197"/>
            <a:ext cx="33739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Possible answer 1: </a:t>
            </a:r>
            <a:r>
              <a:rPr lang="nl-NL" sz="2400" b="0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&lt; </a:t>
            </a:r>
            <a:r>
              <a:rPr lang="nl-NL" sz="2400" b="0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3236838" y="6207697"/>
            <a:ext cx="33739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Possible answer </a:t>
            </a:r>
            <a:r>
              <a:rPr lang="nl-NL" sz="2400" b="0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3: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&gt;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</a:t>
            </a:r>
            <a:endParaRPr lang="nl-NL" sz="2400" b="0" i="0" u="sng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242791" y="5713866"/>
            <a:ext cx="33739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Possible answer </a:t>
            </a:r>
            <a:r>
              <a:rPr lang="nl-NL" sz="2400" b="0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2: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nl-NL" sz="2400" b="0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</a:t>
            </a:r>
            <a:endParaRPr lang="nl-NL" sz="2400" b="0" i="0" u="sng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0" name="Left Brace 1"/>
          <p:cNvSpPr/>
          <p:nvPr/>
        </p:nvSpPr>
        <p:spPr>
          <a:xfrm>
            <a:off x="2987820" y="5323472"/>
            <a:ext cx="236655" cy="1310956"/>
          </a:xfrm>
          <a:custGeom>
            <a:avLst>
              <a:gd name="f11" fmla="val 8333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33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3523" y="4437112"/>
            <a:ext cx="8820477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I (the student) 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say(s): </a:t>
            </a:r>
            <a:r>
              <a:rPr lang="nl-NL" sz="2400" b="0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yes, but 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for higher </a:t>
            </a:r>
            <a:r>
              <a:rPr lang="nl-NL" sz="2400" b="1" i="1" u="sng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T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the gas expands and will have</a:t>
            </a:r>
            <a:r>
              <a:rPr lang="nl-NL" sz="2400" b="0" i="0" u="sng" strike="noStrike" kern="1200" cap="none" spc="0" dirty="0" smtClean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nl-NL" sz="2400" u="sng" dirty="0" smtClean="0">
                <a:solidFill>
                  <a:srgbClr val="FF0000"/>
                </a:solidFill>
              </a:rPr>
              <a:t>locally a smaller density, so 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a much larger </a:t>
            </a:r>
            <a:r>
              <a:rPr lang="nl-NL" sz="2400" b="1" i="1" u="sng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V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, so </a:t>
            </a:r>
            <a:r>
              <a:rPr lang="nl-NL" sz="2400" b="0" i="1" u="sng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 smtClean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&lt; </a:t>
            </a:r>
            <a:r>
              <a:rPr lang="nl-NL" sz="2400" b="0" i="1" u="sng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 dirty="0" smtClean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l</a:t>
            </a:r>
            <a:r>
              <a:rPr lang="nl-NL" sz="2400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nl-NL" sz="2400" u="sng" dirty="0">
                <a:sym typeface="Wingdings" pitchFamily="2" charset="2"/>
              </a:rPr>
              <a:t> </a:t>
            </a:r>
            <a:r>
              <a:rPr lang="nl-NL" sz="2400" u="sng" dirty="0" smtClean="0">
                <a:sym typeface="Wingdings" pitchFamily="2" charset="2"/>
              </a:rPr>
              <a:t>1</a:t>
            </a:r>
            <a:endParaRPr lang="nl-NL" sz="2400" b="0" i="0" u="sng" strike="noStrike" kern="1200" cap="none" spc="0" baseline="0" dirty="0"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b="0" i="0" u="sng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498890"/>
              </p:ext>
            </p:extLst>
          </p:nvPr>
        </p:nvGraphicFramePr>
        <p:xfrm>
          <a:off x="3635375" y="1844675"/>
          <a:ext cx="1465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Equation" r:id="rId4" imgW="15644388" imgH="4055952" progId="Equation.3">
                  <p:embed/>
                </p:oleObj>
              </mc:Choice>
              <mc:Fallback>
                <p:oleObj name="Equation" r:id="rId4" imgW="15644388" imgH="40559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844675"/>
                        <a:ext cx="1465263" cy="381000"/>
                      </a:xfrm>
                      <a:prstGeom prst="rect">
                        <a:avLst/>
                      </a:prstGeom>
                      <a:noFill/>
                      <a:ln w="25402">
                        <a:solidFill>
                          <a:srgbClr val="FF0000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5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/>
          <p:nvPr/>
        </p:nvSpPr>
        <p:spPr>
          <a:xfrm>
            <a:off x="152403" y="228600"/>
            <a:ext cx="8839203" cy="685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sng" strike="noStrike" kern="1200" cap="none" spc="0" baseline="0">
                <a:solidFill>
                  <a:srgbClr val="C00000"/>
                </a:solidFill>
                <a:uFillTx/>
                <a:latin typeface="Arial" pitchFamily="34"/>
              </a:rPr>
              <a:t>Thermodynamics problem: My Auncle and I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4" y="1720717"/>
            <a:ext cx="8608801" cy="19963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5"/>
          <p:cNvSpPr txBox="1"/>
          <p:nvPr/>
        </p:nvSpPr>
        <p:spPr>
          <a:xfrm>
            <a:off x="467578" y="1052739"/>
            <a:ext cx="340496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My auncle has a problem: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51524" y="3933053"/>
            <a:ext cx="791511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problem is what will be the pressure on the right side </a:t>
            </a:r>
            <a:r>
              <a:rPr lang="nl-NL" sz="2400" b="0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0" i="1" u="sng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?</a:t>
            </a:r>
            <a:endParaRPr lang="nl-NL" sz="2400" b="0" i="0" u="sng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3523" y="4437112"/>
            <a:ext cx="7704861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--My </a:t>
            </a:r>
            <a:r>
              <a:rPr lang="nl-NL" sz="2400" b="0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auncle says: the temperature is 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higher, but </a:t>
            </a:r>
            <a:r>
              <a:rPr lang="nl-NL" sz="2400" b="1" i="1" u="sng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V </a:t>
            </a:r>
            <a:r>
              <a:rPr lang="nl-NL" sz="2400" u="sng" dirty="0">
                <a:solidFill>
                  <a:srgbClr val="FF0000"/>
                </a:solidFill>
                <a:cs typeface="Times New Roman" pitchFamily="18"/>
              </a:rPr>
              <a:t>is </a:t>
            </a:r>
            <a:r>
              <a:rPr lang="nl-NL" sz="2400" u="sng" dirty="0" smtClean="0">
                <a:solidFill>
                  <a:srgbClr val="FF0000"/>
                </a:solidFill>
                <a:cs typeface="Times New Roman" pitchFamily="18"/>
              </a:rPr>
              <a:t>constant,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nl-NL" sz="2400" b="0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so </a:t>
            </a:r>
            <a:r>
              <a:rPr lang="nl-NL" sz="2400" b="1" i="1" u="sng" strike="noStrike" kern="1200" cap="none" spc="0" baseline="0" dirty="0"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1" i="1" u="sng" strike="noStrike" kern="1200" cap="none" spc="0" baseline="-25000" dirty="0"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1" i="0" u="sng" strike="noStrike" kern="1200" cap="none" spc="0" baseline="0" dirty="0">
                <a:uFillTx/>
                <a:latin typeface="Calibri"/>
              </a:rPr>
              <a:t> &gt; </a:t>
            </a:r>
            <a:r>
              <a:rPr lang="nl-NL" sz="2400" b="1" i="1" u="sng" strike="noStrike" kern="1200" cap="none" spc="0" baseline="0" dirty="0" smtClean="0"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1" i="1" u="sng" strike="noStrike" kern="1200" cap="none" spc="0" baseline="-25000" dirty="0" smtClean="0">
                <a:uFillTx/>
                <a:latin typeface="Times New Roman" pitchFamily="18"/>
                <a:cs typeface="Times New Roman" pitchFamily="18"/>
              </a:rPr>
              <a:t>l</a:t>
            </a:r>
            <a:r>
              <a:rPr lang="nl-NL" sz="2400" b="1" u="sng" dirty="0" smtClean="0">
                <a:latin typeface="Times New Roman" pitchFamily="18"/>
                <a:cs typeface="Times New Roman" pitchFamily="18"/>
              </a:rPr>
              <a:t> </a:t>
            </a:r>
            <a:r>
              <a:rPr lang="nl-NL" sz="2400" u="sng" dirty="0" smtClean="0">
                <a:sym typeface="Wingdings" pitchFamily="2" charset="2"/>
              </a:rPr>
              <a:t> answer 3</a:t>
            </a:r>
            <a:endParaRPr lang="nl-NL" sz="2400" u="sng" strike="noStrike" kern="1200" cap="none" spc="0" baseline="0" dirty="0">
              <a:uFillTx/>
              <a:cs typeface="Times New Roman" pitchFamily="18"/>
            </a:endParaRPr>
          </a:p>
        </p:txBody>
      </p:sp>
      <p:graphicFrame>
        <p:nvGraphicFramePr>
          <p:cNvPr id="12" name="Object 2"/>
          <p:cNvGraphicFramePr/>
          <p:nvPr>
            <p:extLst>
              <p:ext uri="{D42A27DB-BD31-4B8C-83A1-F6EECF244321}">
                <p14:modId xmlns:p14="http://schemas.microsoft.com/office/powerpoint/2010/main" val="3606916842"/>
              </p:ext>
            </p:extLst>
          </p:nvPr>
        </p:nvGraphicFramePr>
        <p:xfrm>
          <a:off x="3635896" y="1844824"/>
          <a:ext cx="1465261" cy="381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Equation" r:id="rId4" imgW="15644388" imgH="4055952" progId="Equation.3">
                  <p:embed/>
                </p:oleObj>
              </mc:Choice>
              <mc:Fallback>
                <p:oleObj name="Equation" r:id="rId4" imgW="15644388" imgH="4055952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896" y="1844824"/>
                        <a:ext cx="1465261" cy="381003"/>
                      </a:xfrm>
                      <a:prstGeom prst="rect">
                        <a:avLst/>
                      </a:prstGeom>
                      <a:noFill/>
                      <a:ln w="25402">
                        <a:solidFill>
                          <a:srgbClr val="FF00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1"/>
          <p:cNvSpPr txBox="1"/>
          <p:nvPr/>
        </p:nvSpPr>
        <p:spPr>
          <a:xfrm>
            <a:off x="323523" y="5253007"/>
            <a:ext cx="8668083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--I </a:t>
            </a:r>
            <a:r>
              <a:rPr lang="nl-NL" sz="2400" b="0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(the student) 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say(s): </a:t>
            </a:r>
            <a:r>
              <a:rPr lang="nl-NL" sz="2400" b="0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yes, but 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for higher </a:t>
            </a:r>
            <a:r>
              <a:rPr lang="nl-NL" sz="2400" b="1" i="1" u="sng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T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the gas expands and will have</a:t>
            </a:r>
            <a:r>
              <a:rPr lang="nl-NL" sz="2400" b="0" i="0" u="sng" strike="noStrike" kern="1200" cap="none" spc="0" dirty="0" smtClean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nl-NL" sz="2400" u="sng" dirty="0" smtClean="0">
                <a:solidFill>
                  <a:srgbClr val="FF0000"/>
                </a:solidFill>
              </a:rPr>
              <a:t>locally a smaller density, so 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a much larger </a:t>
            </a:r>
            <a:r>
              <a:rPr lang="nl-NL" sz="2400" b="1" i="1" u="sng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V</a:t>
            </a: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, so </a:t>
            </a:r>
            <a:r>
              <a:rPr lang="nl-NL" sz="2400" b="1" i="1" u="sng" strike="noStrike" kern="1200" cap="none" spc="0" baseline="0" dirty="0" smtClean="0"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1" i="1" u="sng" strike="noStrike" kern="1200" cap="none" spc="0" baseline="-25000" dirty="0" smtClean="0">
                <a:uFillTx/>
                <a:latin typeface="Times New Roman" pitchFamily="18"/>
                <a:cs typeface="Times New Roman" pitchFamily="18"/>
              </a:rPr>
              <a:t>r</a:t>
            </a:r>
            <a:r>
              <a:rPr lang="nl-NL" sz="2400" b="1" i="0" u="sng" strike="noStrike" kern="1200" cap="none" spc="0" baseline="0" dirty="0" smtClean="0">
                <a:uFillTx/>
                <a:latin typeface="Calibri"/>
              </a:rPr>
              <a:t> &lt; </a:t>
            </a:r>
            <a:r>
              <a:rPr lang="nl-NL" sz="2400" b="1" i="1" u="sng" strike="noStrike" kern="1200" cap="none" spc="0" baseline="0" dirty="0" smtClean="0"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nl-NL" sz="2400" b="1" i="1" u="sng" strike="noStrike" kern="1200" cap="none" spc="0" baseline="-25000" dirty="0" smtClean="0">
                <a:uFillTx/>
                <a:latin typeface="Times New Roman" pitchFamily="18"/>
                <a:cs typeface="Times New Roman" pitchFamily="18"/>
              </a:rPr>
              <a:t>l</a:t>
            </a:r>
            <a:r>
              <a:rPr lang="nl-NL" sz="2400" b="1" u="sng" dirty="0">
                <a:sym typeface="Wingdings" pitchFamily="2" charset="2"/>
              </a:rPr>
              <a:t> </a:t>
            </a:r>
            <a:r>
              <a:rPr lang="nl-NL" sz="2400" u="sng" dirty="0">
                <a:sym typeface="Wingdings" pitchFamily="2" charset="2"/>
              </a:rPr>
              <a:t> </a:t>
            </a:r>
            <a:r>
              <a:rPr lang="nl-NL" sz="2400" u="sng" dirty="0" smtClean="0">
                <a:sym typeface="Wingdings" pitchFamily="2" charset="2"/>
              </a:rPr>
              <a:t>1</a:t>
            </a:r>
            <a:endParaRPr lang="nl-NL" sz="2400" b="0" i="0" u="sng" strike="noStrike" kern="1200" cap="none" spc="0" baseline="0" dirty="0"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34286" y="6071780"/>
            <a:ext cx="7704861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sng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--Or does your reasoning give </a:t>
            </a:r>
            <a:r>
              <a:rPr lang="nl-NL" sz="2400" b="1" i="1" u="sng" dirty="0">
                <a:latin typeface="Times New Roman" pitchFamily="18"/>
                <a:cs typeface="Times New Roman" pitchFamily="18"/>
              </a:rPr>
              <a:t>P</a:t>
            </a:r>
            <a:r>
              <a:rPr lang="nl-NL" sz="2400" b="1" i="1" u="sng" baseline="-25000" dirty="0">
                <a:latin typeface="Times New Roman" pitchFamily="18"/>
                <a:cs typeface="Times New Roman" pitchFamily="18"/>
              </a:rPr>
              <a:t>r</a:t>
            </a:r>
            <a:r>
              <a:rPr lang="nl-NL" sz="2400" b="1" u="sng" dirty="0"/>
              <a:t> </a:t>
            </a:r>
            <a:r>
              <a:rPr lang="nl-NL" sz="2400" b="1" u="sng" dirty="0" smtClean="0"/>
              <a:t>= </a:t>
            </a:r>
            <a:r>
              <a:rPr lang="nl-NL" sz="2400" b="1" i="1" u="sng" dirty="0">
                <a:latin typeface="Times New Roman" pitchFamily="18"/>
                <a:cs typeface="Times New Roman" pitchFamily="18"/>
              </a:rPr>
              <a:t>P</a:t>
            </a:r>
            <a:r>
              <a:rPr lang="nl-NL" sz="2400" b="1" i="1" u="sng" baseline="-25000" dirty="0">
                <a:latin typeface="Times New Roman" pitchFamily="18"/>
                <a:cs typeface="Times New Roman" pitchFamily="18"/>
              </a:rPr>
              <a:t>l</a:t>
            </a:r>
            <a:r>
              <a:rPr lang="nl-NL" sz="2400" b="1" u="sng" dirty="0">
                <a:sym typeface="Wingdings" pitchFamily="2" charset="2"/>
              </a:rPr>
              <a:t> </a:t>
            </a:r>
            <a:r>
              <a:rPr lang="nl-NL" sz="2400" u="sng" dirty="0" smtClean="0">
                <a:sym typeface="Wingdings" pitchFamily="2" charset="2"/>
              </a:rPr>
              <a:t> answer 2</a:t>
            </a:r>
            <a:endParaRPr lang="nl-NL" sz="2400" u="sng" strike="noStrike" kern="1200" cap="none" spc="0" baseline="0" dirty="0">
              <a:uFillTx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512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75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Thermodynamics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3048000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971800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76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</a:t>
            </a:r>
            <a:r>
              <a:rPr lang="en-US" altLang="nl-NL" u="sng" dirty="0" smtClean="0">
                <a:solidFill>
                  <a:srgbClr val="C00000"/>
                </a:solidFill>
              </a:rPr>
              <a:t>is about processes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07352"/>
              </p:ext>
            </p:extLst>
          </p:nvPr>
        </p:nvGraphicFramePr>
        <p:xfrm>
          <a:off x="2545670" y="1219200"/>
          <a:ext cx="38576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8" name="Vergelijking" r:id="rId5" imgW="1803240" imgH="215640" progId="Equation.3">
                  <p:embed/>
                </p:oleObj>
              </mc:Choice>
              <mc:Fallback>
                <p:oleObj name="Vergelijking" r:id="rId5" imgW="1803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70" y="1219200"/>
                        <a:ext cx="3857626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05294" y="1752600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Some new definitions:</a:t>
            </a:r>
            <a:endParaRPr lang="nl-NL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74118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Initial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4719934"/>
            <a:ext cx="168988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Final state </a:t>
            </a:r>
            <a:endParaRPr lang="nl-NL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14211" y="2140803"/>
            <a:ext cx="5028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0070C0"/>
                </a:solidFill>
              </a:rPr>
              <a:t>Partial pressure </a:t>
            </a:r>
            <a:r>
              <a:rPr lang="nl-NL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smtClean="0"/>
              <a:t>in a mixture of</a:t>
            </a:r>
          </a:p>
          <a:p>
            <a:r>
              <a:rPr lang="nl-NL" sz="2400" i="1" dirty="0"/>
              <a:t>p</a:t>
            </a:r>
            <a:r>
              <a:rPr lang="nl-NL" sz="2400" i="1" dirty="0" smtClean="0"/>
              <a:t>erfect or non-perfect </a:t>
            </a:r>
            <a:r>
              <a:rPr lang="nl-NL" sz="2400" dirty="0" smtClean="0"/>
              <a:t>gases: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796255"/>
              </p:ext>
            </p:extLst>
          </p:nvPr>
        </p:nvGraphicFramePr>
        <p:xfrm>
          <a:off x="3886200" y="3090862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9" name="Vergelijking" r:id="rId7" imgW="520560" imgH="228600" progId="Equation.3">
                  <p:embed/>
                </p:oleObj>
              </mc:Choice>
              <mc:Fallback>
                <p:oleObj name="Vergelijking" r:id="rId7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2"/>
                        <a:ext cx="111601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46529" y="3588897"/>
            <a:ext cx="4891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0070C0"/>
                </a:solidFill>
              </a:rPr>
              <a:t>Mole fraction </a:t>
            </a:r>
            <a:r>
              <a:rPr lang="nl-NL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l-NL" sz="28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smtClean="0"/>
              <a:t>of component </a:t>
            </a:r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400" dirty="0" smtClean="0"/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576598"/>
              </p:ext>
            </p:extLst>
          </p:nvPr>
        </p:nvGraphicFramePr>
        <p:xfrm>
          <a:off x="3480708" y="4210050"/>
          <a:ext cx="2038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0" name="Vergelijking" r:id="rId9" imgW="952200" imgH="558720" progId="Equation.3">
                  <p:embed/>
                </p:oleObj>
              </mc:Choice>
              <mc:Fallback>
                <p:oleObj name="Vergelijking" r:id="rId9" imgW="952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708" y="4210050"/>
                        <a:ext cx="2038350" cy="1200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45129"/>
              </p:ext>
            </p:extLst>
          </p:nvPr>
        </p:nvGraphicFramePr>
        <p:xfrm>
          <a:off x="685800" y="5592763"/>
          <a:ext cx="345122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1" name="Vergelijking" r:id="rId11" imgW="1612800" imgH="482400" progId="Equation.3">
                  <p:embed/>
                </p:oleObj>
              </mc:Choice>
              <mc:Fallback>
                <p:oleObj name="Vergelijking" r:id="rId11" imgW="1612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592763"/>
                        <a:ext cx="3451225" cy="1036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090808"/>
              </p:ext>
            </p:extLst>
          </p:nvPr>
        </p:nvGraphicFramePr>
        <p:xfrm>
          <a:off x="4933950" y="5592762"/>
          <a:ext cx="29908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2" name="Vergelijking" r:id="rId13" imgW="1396800" imgH="482400" progId="Equation.3">
                  <p:embed/>
                </p:oleObj>
              </mc:Choice>
              <mc:Fallback>
                <p:oleObj name="Vergelijking" r:id="rId13" imgW="139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5592762"/>
                        <a:ext cx="2990850" cy="1036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H="1" flipV="1">
            <a:off x="1219200" y="3850507"/>
            <a:ext cx="1686094" cy="1712093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5638800" y="3850507"/>
            <a:ext cx="2362200" cy="1712093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03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pic>
        <p:nvPicPr>
          <p:cNvPr id="40963" name="Picture 3" descr="Avogad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914400"/>
            <a:ext cx="2197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5800" y="5715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1" u="sng" dirty="0"/>
              <a:t>Ludwig Boltzmann (1844-1906)</a:t>
            </a: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665788" y="4724400"/>
          <a:ext cx="121126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3" name="Equation" r:id="rId4" imgW="533160" imgH="393480" progId="Equation.3">
                  <p:embed/>
                </p:oleObj>
              </mc:Choice>
              <mc:Fallback>
                <p:oleObj name="Equation" r:id="rId4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4724400"/>
                        <a:ext cx="1211262" cy="8937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5629275" y="4168775"/>
          <a:ext cx="12684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4" name="Equation" r:id="rId6" imgW="558720" imgH="177480" progId="Equation.3">
                  <p:embed/>
                </p:oleObj>
              </mc:Choice>
              <mc:Fallback>
                <p:oleObj name="Equation" r:id="rId6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4168775"/>
                        <a:ext cx="1268413" cy="403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7248525" y="4959350"/>
          <a:ext cx="9810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5" name="Equation" r:id="rId8" imgW="431640" imgH="203040" progId="Equation.3">
                  <p:embed/>
                </p:oleObj>
              </mc:Choice>
              <mc:Fallback>
                <p:oleObj name="Equation" r:id="rId8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4959350"/>
                        <a:ext cx="9810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5105400" y="2971800"/>
          <a:ext cx="34305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6" name="Equation" r:id="rId10" imgW="1511280" imgH="203040" progId="Equation.3">
                  <p:embed/>
                </p:oleObj>
              </mc:Choice>
              <mc:Fallback>
                <p:oleObj name="Equation" r:id="rId10" imgW="1511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71800"/>
                        <a:ext cx="3430588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914400" y="1676400"/>
            <a:ext cx="3352800" cy="3571875"/>
            <a:chOff x="1968" y="534"/>
            <a:chExt cx="1248" cy="1482"/>
          </a:xfrm>
        </p:grpSpPr>
        <p:pic>
          <p:nvPicPr>
            <p:cNvPr id="40971" name="Picture 11" descr="Boltzmann_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534"/>
              <a:ext cx="1224" cy="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2688" y="1920"/>
              <a:ext cx="52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nl-NL" altLang="nl-NL"/>
            </a:p>
          </p:txBody>
        </p:sp>
      </p:grp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deals with large numbers</a:t>
            </a:r>
          </a:p>
        </p:txBody>
      </p:sp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4953000" y="1524000"/>
          <a:ext cx="37195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7" name="Equation" r:id="rId13" imgW="1638000" imgH="228600" progId="Equation.3">
                  <p:embed/>
                </p:oleObj>
              </mc:Choice>
              <mc:Fallback>
                <p:oleObj name="Equation" r:id="rId13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3719513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6" name="Object 16"/>
          <p:cNvGraphicFramePr>
            <a:graphicFrameLocks noChangeAspect="1"/>
          </p:cNvGraphicFramePr>
          <p:nvPr/>
        </p:nvGraphicFramePr>
        <p:xfrm>
          <a:off x="5124450" y="3581400"/>
          <a:ext cx="33734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8" name="Equation" r:id="rId15" imgW="1485720" imgH="203040" progId="Equation.3">
                  <p:embed/>
                </p:oleObj>
              </mc:Choice>
              <mc:Fallback>
                <p:oleObj name="Equation" r:id="rId15" imgW="1485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3581400"/>
                        <a:ext cx="3373438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7" name="Object 17"/>
          <p:cNvGraphicFramePr>
            <a:graphicFrameLocks noChangeAspect="1"/>
          </p:cNvGraphicFramePr>
          <p:nvPr/>
        </p:nvGraphicFramePr>
        <p:xfrm>
          <a:off x="6157913" y="2166938"/>
          <a:ext cx="12969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9" name="Equation" r:id="rId17" imgW="571320" imgH="215640" progId="Equation.3">
                  <p:embed/>
                </p:oleObj>
              </mc:Choice>
              <mc:Fallback>
                <p:oleObj name="Equation" r:id="rId17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2166938"/>
                        <a:ext cx="1296987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313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85113" y="6246813"/>
            <a:ext cx="935037" cy="476250"/>
          </a:xfrm>
        </p:spPr>
        <p:txBody>
          <a:bodyPr/>
          <a:lstStyle/>
          <a:p>
            <a:pPr>
              <a:defRPr/>
            </a:pPr>
            <a:fld id="{8DE8750B-2A8F-4911-B2CD-272391FA689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2727325" y="307975"/>
            <a:ext cx="4049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rgbClr val="0066FF"/>
                </a:solidFill>
                <a:latin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nl-NL" sz="3200" u="sng" dirty="0">
                <a:solidFill>
                  <a:srgbClr val="BE311A"/>
                </a:solidFill>
              </a:rPr>
              <a:t>Thermodynamics</a:t>
            </a:r>
            <a:endParaRPr lang="nl-NL" sz="2800" dirty="0">
              <a:solidFill>
                <a:srgbClr val="BE311A"/>
              </a:solidFill>
            </a:endParaRPr>
          </a:p>
        </p:txBody>
      </p:sp>
      <p:sp>
        <p:nvSpPr>
          <p:cNvPr id="4100" name="Tekstvak 1"/>
          <p:cNvSpPr txBox="1">
            <a:spLocks noChangeArrowheads="1"/>
          </p:cNvSpPr>
          <p:nvPr/>
        </p:nvSpPr>
        <p:spPr bwMode="auto">
          <a:xfrm>
            <a:off x="1012825" y="1257300"/>
            <a:ext cx="7353300" cy="1323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whether a process will run or not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Tells us in which direction it will run</a:t>
            </a:r>
          </a:p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4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12367</TotalTime>
  <Words>1819</Words>
  <Application>Microsoft Office PowerPoint</Application>
  <PresentationFormat>On-screen Show (4:3)</PresentationFormat>
  <Paragraphs>488</Paragraphs>
  <Slides>76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Default Design</vt:lpstr>
      <vt:lpstr>Vergelijking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Thermodynamics governs all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IMM Radboud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 Meekes</dc:creator>
  <cp:lastModifiedBy>HM</cp:lastModifiedBy>
  <cp:revision>201</cp:revision>
  <dcterms:created xsi:type="dcterms:W3CDTF">2012-11-20T14:27:45Z</dcterms:created>
  <dcterms:modified xsi:type="dcterms:W3CDTF">2021-11-11T13:29:07Z</dcterms:modified>
</cp:coreProperties>
</file>