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4" r:id="rId14"/>
    <p:sldId id="275" r:id="rId15"/>
    <p:sldId id="276" r:id="rId16"/>
    <p:sldId id="277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8" r:id="rId25"/>
    <p:sldId id="289" r:id="rId26"/>
    <p:sldId id="286" r:id="rId27"/>
    <p:sldId id="290" r:id="rId28"/>
    <p:sldId id="291" r:id="rId29"/>
    <p:sldId id="301" r:id="rId30"/>
    <p:sldId id="292" r:id="rId31"/>
    <p:sldId id="293" r:id="rId32"/>
    <p:sldId id="302" r:id="rId33"/>
    <p:sldId id="304" r:id="rId34"/>
    <p:sldId id="305" r:id="rId35"/>
    <p:sldId id="345" r:id="rId36"/>
    <p:sldId id="296" r:id="rId37"/>
    <p:sldId id="316" r:id="rId38"/>
    <p:sldId id="315" r:id="rId39"/>
    <p:sldId id="317" r:id="rId40"/>
    <p:sldId id="297" r:id="rId41"/>
    <p:sldId id="298" r:id="rId42"/>
    <p:sldId id="309" r:id="rId43"/>
    <p:sldId id="310" r:id="rId44"/>
    <p:sldId id="311" r:id="rId45"/>
    <p:sldId id="312" r:id="rId46"/>
    <p:sldId id="308" r:id="rId47"/>
    <p:sldId id="299" r:id="rId48"/>
    <p:sldId id="313" r:id="rId49"/>
    <p:sldId id="300" r:id="rId50"/>
    <p:sldId id="334" r:id="rId51"/>
    <p:sldId id="314" r:id="rId52"/>
    <p:sldId id="318" r:id="rId53"/>
    <p:sldId id="319" r:id="rId54"/>
    <p:sldId id="320" r:id="rId55"/>
    <p:sldId id="322" r:id="rId56"/>
    <p:sldId id="323" r:id="rId57"/>
    <p:sldId id="324" r:id="rId58"/>
    <p:sldId id="263" r:id="rId59"/>
    <p:sldId id="326" r:id="rId60"/>
    <p:sldId id="327" r:id="rId61"/>
    <p:sldId id="325" r:id="rId62"/>
    <p:sldId id="328" r:id="rId63"/>
    <p:sldId id="338" r:id="rId64"/>
    <p:sldId id="337" r:id="rId65"/>
    <p:sldId id="336" r:id="rId66"/>
    <p:sldId id="329" r:id="rId67"/>
    <p:sldId id="330" r:id="rId68"/>
    <p:sldId id="342" r:id="rId69"/>
    <p:sldId id="332" r:id="rId70"/>
    <p:sldId id="339" r:id="rId71"/>
    <p:sldId id="340" r:id="rId72"/>
    <p:sldId id="344" r:id="rId73"/>
    <p:sldId id="341" r:id="rId7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8" autoAdjust="0"/>
    <p:restoredTop sz="94660"/>
  </p:normalViewPr>
  <p:slideViewPr>
    <p:cSldViewPr>
      <p:cViewPr varScale="1">
        <p:scale>
          <a:sx n="77" d="100"/>
          <a:sy n="77" d="100"/>
        </p:scale>
        <p:origin x="-4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viewProps" Target="view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2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22.wmf"/><Relationship Id="rId4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40.wmf"/><Relationship Id="rId1" Type="http://schemas.openxmlformats.org/officeDocument/2006/relationships/image" Target="../media/image22.wmf"/><Relationship Id="rId5" Type="http://schemas.openxmlformats.org/officeDocument/2006/relationships/image" Target="../media/image41.wmf"/><Relationship Id="rId4" Type="http://schemas.openxmlformats.org/officeDocument/2006/relationships/image" Target="../media/image3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22.wmf"/><Relationship Id="rId4" Type="http://schemas.openxmlformats.org/officeDocument/2006/relationships/image" Target="../media/image4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22.wmf"/><Relationship Id="rId4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0.wmf"/><Relationship Id="rId4" Type="http://schemas.openxmlformats.org/officeDocument/2006/relationships/image" Target="../media/image4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2.wmf"/><Relationship Id="rId1" Type="http://schemas.openxmlformats.org/officeDocument/2006/relationships/image" Target="../media/image51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19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19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19.wmf"/><Relationship Id="rId4" Type="http://schemas.openxmlformats.org/officeDocument/2006/relationships/image" Target="../media/image56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5.wmf"/><Relationship Id="rId2" Type="http://schemas.openxmlformats.org/officeDocument/2006/relationships/image" Target="../media/image57.wmf"/><Relationship Id="rId1" Type="http://schemas.openxmlformats.org/officeDocument/2006/relationships/image" Target="../media/image61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58.wmf"/><Relationship Id="rId7" Type="http://schemas.openxmlformats.org/officeDocument/2006/relationships/image" Target="../media/image64.wmf"/><Relationship Id="rId2" Type="http://schemas.openxmlformats.org/officeDocument/2006/relationships/image" Target="../media/image57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8.wmf"/><Relationship Id="rId7" Type="http://schemas.openxmlformats.org/officeDocument/2006/relationships/image" Target="../media/image70.wmf"/><Relationship Id="rId2" Type="http://schemas.openxmlformats.org/officeDocument/2006/relationships/image" Target="../media/image57.wmf"/><Relationship Id="rId1" Type="http://schemas.openxmlformats.org/officeDocument/2006/relationships/image" Target="../media/image61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65.wmf"/></Relationships>
</file>

<file path=ppt/drawings/_rels/vmlDrawing2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58.wmf"/><Relationship Id="rId7" Type="http://schemas.openxmlformats.org/officeDocument/2006/relationships/image" Target="../media/image11.wmf"/><Relationship Id="rId12" Type="http://schemas.openxmlformats.org/officeDocument/2006/relationships/image" Target="../media/image65.wmf"/><Relationship Id="rId2" Type="http://schemas.openxmlformats.org/officeDocument/2006/relationships/image" Target="../media/image57.wmf"/><Relationship Id="rId1" Type="http://schemas.openxmlformats.org/officeDocument/2006/relationships/image" Target="../media/image61.wmf"/><Relationship Id="rId6" Type="http://schemas.openxmlformats.org/officeDocument/2006/relationships/image" Target="../media/image10.wmf"/><Relationship Id="rId11" Type="http://schemas.openxmlformats.org/officeDocument/2006/relationships/image" Target="../media/image64.wmf"/><Relationship Id="rId5" Type="http://schemas.openxmlformats.org/officeDocument/2006/relationships/image" Target="../media/image9.wmf"/><Relationship Id="rId10" Type="http://schemas.openxmlformats.org/officeDocument/2006/relationships/image" Target="../media/image68.wmf"/><Relationship Id="rId4" Type="http://schemas.openxmlformats.org/officeDocument/2006/relationships/image" Target="../media/image8.wmf"/><Relationship Id="rId9" Type="http://schemas.openxmlformats.org/officeDocument/2006/relationships/image" Target="../media/image7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5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4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8.wmf"/><Relationship Id="rId7" Type="http://schemas.openxmlformats.org/officeDocument/2006/relationships/image" Target="../media/image68.wmf"/><Relationship Id="rId2" Type="http://schemas.openxmlformats.org/officeDocument/2006/relationships/image" Target="../media/image57.wmf"/><Relationship Id="rId1" Type="http://schemas.openxmlformats.org/officeDocument/2006/relationships/image" Target="../media/image61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72.wmf"/><Relationship Id="rId9" Type="http://schemas.openxmlformats.org/officeDocument/2006/relationships/image" Target="../media/image65.w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8.wmf"/><Relationship Id="rId7" Type="http://schemas.openxmlformats.org/officeDocument/2006/relationships/image" Target="../media/image68.wmf"/><Relationship Id="rId2" Type="http://schemas.openxmlformats.org/officeDocument/2006/relationships/image" Target="../media/image57.wmf"/><Relationship Id="rId1" Type="http://schemas.openxmlformats.org/officeDocument/2006/relationships/image" Target="../media/image61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73.wmf"/><Relationship Id="rId9" Type="http://schemas.openxmlformats.org/officeDocument/2006/relationships/image" Target="../media/image65.wmf"/></Relationships>
</file>

<file path=ppt/drawings/_rels/vmlDrawing3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63.wmf"/></Relationships>
</file>

<file path=ppt/drawings/_rels/vmlDrawing3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70.wmf"/><Relationship Id="rId5" Type="http://schemas.openxmlformats.org/officeDocument/2006/relationships/image" Target="../media/image74.wmf"/><Relationship Id="rId4" Type="http://schemas.openxmlformats.org/officeDocument/2006/relationships/image" Target="../media/image76.wmf"/></Relationships>
</file>

<file path=ppt/drawings/_rels/vmlDrawing3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70.wmf"/><Relationship Id="rId5" Type="http://schemas.openxmlformats.org/officeDocument/2006/relationships/image" Target="../media/image74.wmf"/><Relationship Id="rId4" Type="http://schemas.openxmlformats.org/officeDocument/2006/relationships/image" Target="../media/image76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3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81.wmf"/><Relationship Id="rId7" Type="http://schemas.openxmlformats.org/officeDocument/2006/relationships/image" Target="../media/image11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8.wmf"/><Relationship Id="rId7" Type="http://schemas.openxmlformats.org/officeDocument/2006/relationships/image" Target="../media/image82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85.wmf"/></Relationships>
</file>

<file path=ppt/drawings/_rels/vmlDrawing3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8.wmf"/><Relationship Id="rId7" Type="http://schemas.openxmlformats.org/officeDocument/2006/relationships/image" Target="../media/image82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10" Type="http://schemas.openxmlformats.org/officeDocument/2006/relationships/image" Target="../media/image85.wmf"/><Relationship Id="rId4" Type="http://schemas.openxmlformats.org/officeDocument/2006/relationships/image" Target="../media/image9.wmf"/><Relationship Id="rId9" Type="http://schemas.openxmlformats.org/officeDocument/2006/relationships/image" Target="../media/image86.w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61.wmf"/><Relationship Id="rId1" Type="http://schemas.openxmlformats.org/officeDocument/2006/relationships/image" Target="../media/image19.wmf"/><Relationship Id="rId4" Type="http://schemas.openxmlformats.org/officeDocument/2006/relationships/image" Target="../media/image5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19.wmf"/><Relationship Id="rId1" Type="http://schemas.openxmlformats.org/officeDocument/2006/relationships/image" Target="../media/image87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4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61.wmf"/></Relationships>
</file>

<file path=ppt/drawings/_rels/vmlDrawing4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61.wmf"/></Relationships>
</file>

<file path=ppt/drawings/_rels/vmlDrawing4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7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61.wmf"/></Relationships>
</file>

<file path=ppt/drawings/_rels/vmlDrawing4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58.wmf"/><Relationship Id="rId2" Type="http://schemas.openxmlformats.org/officeDocument/2006/relationships/image" Target="../media/image92.wmf"/><Relationship Id="rId1" Type="http://schemas.openxmlformats.org/officeDocument/2006/relationships/image" Target="../media/image87.wmf"/><Relationship Id="rId6" Type="http://schemas.openxmlformats.org/officeDocument/2006/relationships/image" Target="../media/image57.wmf"/><Relationship Id="rId5" Type="http://schemas.openxmlformats.org/officeDocument/2006/relationships/image" Target="../media/image93.wmf"/><Relationship Id="rId4" Type="http://schemas.openxmlformats.org/officeDocument/2006/relationships/image" Target="../media/image61.wmf"/></Relationships>
</file>

<file path=ppt/drawings/_rels/vmlDrawing4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19.wmf"/><Relationship Id="rId1" Type="http://schemas.openxmlformats.org/officeDocument/2006/relationships/image" Target="../media/image94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87.wmf"/></Relationships>
</file>

<file path=ppt/drawings/_rels/vmlDrawing4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1.wmf"/><Relationship Id="rId5" Type="http://schemas.openxmlformats.org/officeDocument/2006/relationships/image" Target="../media/image19.wmf"/><Relationship Id="rId4" Type="http://schemas.openxmlformats.org/officeDocument/2006/relationships/image" Target="../media/image96.wmf"/></Relationships>
</file>

<file path=ppt/drawings/_rels/vmlDrawing4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1.wmf"/><Relationship Id="rId5" Type="http://schemas.openxmlformats.org/officeDocument/2006/relationships/image" Target="../media/image19.wmf"/><Relationship Id="rId4" Type="http://schemas.openxmlformats.org/officeDocument/2006/relationships/image" Target="../media/image96.wmf"/></Relationships>
</file>

<file path=ppt/drawings/_rels/vmlDrawing4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101.wmf"/><Relationship Id="rId7" Type="http://schemas.openxmlformats.org/officeDocument/2006/relationships/image" Target="../media/image57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61.wmf"/><Relationship Id="rId5" Type="http://schemas.openxmlformats.org/officeDocument/2006/relationships/image" Target="../media/image19.wmf"/><Relationship Id="rId4" Type="http://schemas.openxmlformats.org/officeDocument/2006/relationships/image" Target="../media/image102.wmf"/></Relationships>
</file>

<file path=ppt/drawings/_rels/vmlDrawing4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103.wmf"/><Relationship Id="rId7" Type="http://schemas.openxmlformats.org/officeDocument/2006/relationships/image" Target="../media/image57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61.wmf"/><Relationship Id="rId5" Type="http://schemas.openxmlformats.org/officeDocument/2006/relationships/image" Target="../media/image19.wmf"/><Relationship Id="rId4" Type="http://schemas.openxmlformats.org/officeDocument/2006/relationships/image" Target="../media/image10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103.wmf"/><Relationship Id="rId7" Type="http://schemas.openxmlformats.org/officeDocument/2006/relationships/image" Target="../media/image57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61.wmf"/><Relationship Id="rId5" Type="http://schemas.openxmlformats.org/officeDocument/2006/relationships/image" Target="../media/image19.wmf"/><Relationship Id="rId4" Type="http://schemas.openxmlformats.org/officeDocument/2006/relationships/image" Target="../media/image104.wmf"/></Relationships>
</file>

<file path=ppt/drawings/_rels/vmlDrawing5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5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6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5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7" Type="http://schemas.openxmlformats.org/officeDocument/2006/relationships/image" Target="../media/image108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7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5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12.wmf"/><Relationship Id="rId2" Type="http://schemas.openxmlformats.org/officeDocument/2006/relationships/image" Target="../media/image8.wmf"/><Relationship Id="rId1" Type="http://schemas.openxmlformats.org/officeDocument/2006/relationships/image" Target="../media/image107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5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3" Type="http://schemas.openxmlformats.org/officeDocument/2006/relationships/image" Target="../media/image9.wmf"/><Relationship Id="rId7" Type="http://schemas.openxmlformats.org/officeDocument/2006/relationships/image" Target="../media/image114.wmf"/><Relationship Id="rId2" Type="http://schemas.openxmlformats.org/officeDocument/2006/relationships/image" Target="../media/image8.wmf"/><Relationship Id="rId1" Type="http://schemas.openxmlformats.org/officeDocument/2006/relationships/image" Target="../media/image107.wmf"/><Relationship Id="rId6" Type="http://schemas.openxmlformats.org/officeDocument/2006/relationships/image" Target="../media/image113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Relationship Id="rId9" Type="http://schemas.openxmlformats.org/officeDocument/2006/relationships/image" Target="../media/image116.wmf"/></Relationships>
</file>

<file path=ppt/drawings/_rels/vmlDrawing5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image" Target="../media/image9.wmf"/><Relationship Id="rId7" Type="http://schemas.openxmlformats.org/officeDocument/2006/relationships/image" Target="../media/image116.wmf"/><Relationship Id="rId2" Type="http://schemas.openxmlformats.org/officeDocument/2006/relationships/image" Target="../media/image8.wmf"/><Relationship Id="rId1" Type="http://schemas.openxmlformats.org/officeDocument/2006/relationships/image" Target="../media/image107.wmf"/><Relationship Id="rId6" Type="http://schemas.openxmlformats.org/officeDocument/2006/relationships/image" Target="../media/image115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5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9.wmf"/><Relationship Id="rId1" Type="http://schemas.openxmlformats.org/officeDocument/2006/relationships/image" Target="../media/image118.wmf"/></Relationships>
</file>

<file path=ppt/drawings/_rels/vmlDrawing5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/Relationships>
</file>

<file path=ppt/drawings/_rels/vmlDrawing5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4" Type="http://schemas.openxmlformats.org/officeDocument/2006/relationships/image" Target="../media/image1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121.wmf"/></Relationships>
</file>

<file path=ppt/drawings/_rels/vmlDrawing6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4" Type="http://schemas.openxmlformats.org/officeDocument/2006/relationships/image" Target="../media/image125.wmf"/></Relationships>
</file>

<file path=ppt/drawings/_rels/vmlDrawing6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6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image" Target="../media/image122.wmf"/><Relationship Id="rId7" Type="http://schemas.openxmlformats.org/officeDocument/2006/relationships/image" Target="../media/image129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28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6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4" Type="http://schemas.openxmlformats.org/officeDocument/2006/relationships/image" Target="../media/image123.wmf"/></Relationships>
</file>

<file path=ppt/drawings/_rels/vmlDrawing6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3" Type="http://schemas.openxmlformats.org/officeDocument/2006/relationships/image" Target="../media/image130.wmf"/><Relationship Id="rId7" Type="http://schemas.openxmlformats.org/officeDocument/2006/relationships/image" Target="../media/image132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131.wmf"/></Relationships>
</file>

<file path=ppt/drawings/_rels/vmlDrawing6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7" Type="http://schemas.openxmlformats.org/officeDocument/2006/relationships/image" Target="../media/image134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33.wmf"/><Relationship Id="rId5" Type="http://schemas.openxmlformats.org/officeDocument/2006/relationships/image" Target="../media/image132.wmf"/><Relationship Id="rId4" Type="http://schemas.openxmlformats.org/officeDocument/2006/relationships/image" Target="../media/image123.wmf"/></Relationships>
</file>

<file path=ppt/drawings/_rels/vmlDrawing6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3" Type="http://schemas.openxmlformats.org/officeDocument/2006/relationships/image" Target="../media/image122.wmf"/><Relationship Id="rId7" Type="http://schemas.openxmlformats.org/officeDocument/2006/relationships/image" Target="../media/image134.wmf"/><Relationship Id="rId12" Type="http://schemas.openxmlformats.org/officeDocument/2006/relationships/image" Target="../media/image139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33.wmf"/><Relationship Id="rId11" Type="http://schemas.openxmlformats.org/officeDocument/2006/relationships/image" Target="../media/image138.wmf"/><Relationship Id="rId5" Type="http://schemas.openxmlformats.org/officeDocument/2006/relationships/image" Target="../media/image132.wmf"/><Relationship Id="rId10" Type="http://schemas.openxmlformats.org/officeDocument/2006/relationships/image" Target="../media/image137.wmf"/><Relationship Id="rId4" Type="http://schemas.openxmlformats.org/officeDocument/2006/relationships/image" Target="../media/image123.wmf"/><Relationship Id="rId9" Type="http://schemas.openxmlformats.org/officeDocument/2006/relationships/image" Target="../media/image136.wmf"/></Relationships>
</file>

<file path=ppt/drawings/_rels/vmlDrawing6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142.wmf"/><Relationship Id="rId7" Type="http://schemas.openxmlformats.org/officeDocument/2006/relationships/image" Target="../media/image10.wmf"/><Relationship Id="rId2" Type="http://schemas.openxmlformats.org/officeDocument/2006/relationships/image" Target="../media/image141.wmf"/><Relationship Id="rId1" Type="http://schemas.openxmlformats.org/officeDocument/2006/relationships/image" Target="../media/image14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45.wmf"/><Relationship Id="rId4" Type="http://schemas.openxmlformats.org/officeDocument/2006/relationships/image" Target="../media/image143.wmf"/><Relationship Id="rId9" Type="http://schemas.openxmlformats.org/officeDocument/2006/relationships/image" Target="../media/image144.wmf"/></Relationships>
</file>

<file path=ppt/drawings/_rels/vmlDrawing6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54.wmf"/><Relationship Id="rId1" Type="http://schemas.openxmlformats.org/officeDocument/2006/relationships/image" Target="../media/image19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54.wmf"/><Relationship Id="rId1" Type="http://schemas.openxmlformats.org/officeDocument/2006/relationships/image" Target="../media/image19.wmf"/></Relationships>
</file>

<file path=ppt/drawings/_rels/vmlDrawing7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image" Target="../media/image153.wmf"/><Relationship Id="rId3" Type="http://schemas.openxmlformats.org/officeDocument/2006/relationships/image" Target="../media/image148.wmf"/><Relationship Id="rId7" Type="http://schemas.openxmlformats.org/officeDocument/2006/relationships/image" Target="../media/image118.wmf"/><Relationship Id="rId12" Type="http://schemas.openxmlformats.org/officeDocument/2006/relationships/image" Target="../media/image152.wmf"/><Relationship Id="rId2" Type="http://schemas.openxmlformats.org/officeDocument/2006/relationships/image" Target="../media/image147.wmf"/><Relationship Id="rId1" Type="http://schemas.openxmlformats.org/officeDocument/2006/relationships/image" Target="../media/image146.wmf"/><Relationship Id="rId6" Type="http://schemas.openxmlformats.org/officeDocument/2006/relationships/image" Target="../media/image151.wmf"/><Relationship Id="rId11" Type="http://schemas.openxmlformats.org/officeDocument/2006/relationships/image" Target="../media/image132.wmf"/><Relationship Id="rId5" Type="http://schemas.openxmlformats.org/officeDocument/2006/relationships/image" Target="../media/image150.wmf"/><Relationship Id="rId10" Type="http://schemas.openxmlformats.org/officeDocument/2006/relationships/image" Target="../media/image123.wmf"/><Relationship Id="rId4" Type="http://schemas.openxmlformats.org/officeDocument/2006/relationships/image" Target="../media/image149.wmf"/><Relationship Id="rId9" Type="http://schemas.openxmlformats.org/officeDocument/2006/relationships/image" Target="../media/image122.wmf"/><Relationship Id="rId14" Type="http://schemas.openxmlformats.org/officeDocument/2006/relationships/image" Target="../media/image15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07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5533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046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D59DA-DE9E-47D0-B3FB-B4C11C44F927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204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ADB66-A532-43D5-99A1-0125C46CC4B4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848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DD877-26C6-4A67-AE54-B5F82DCC803B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196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A3360-6FB7-4170-9692-892C7A958E6D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50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38BCC-0CF8-41F0-873B-2A31C1030272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67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D2020-31E8-4288-931B-EC059CA8CE18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63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9F538-874A-4455-AF28-43F2C9917CC9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702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3A946-E922-452E-AF88-313E0B5DE4E0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2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31691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17AAF-0AC4-4DFE-9B85-FE75CCB96428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071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DBBF2-AB26-46E4-98A1-9FDB318D3B24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2760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25FB8-A257-45CB-896B-CDB1D6E1CF46}" type="slidenum">
              <a:rPr lang="en-US" altLang="nl-NL">
                <a:solidFill>
                  <a:srgbClr val="000000"/>
                </a:solidFill>
              </a:rPr>
              <a:pPr/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935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0290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898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445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049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390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212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2219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4AE25-1295-43F3-9546-1EC8A857DEEC}" type="datetimeFigureOut">
              <a:rPr lang="nl-NL" smtClean="0"/>
              <a:t>26-11-2021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AC861-5E98-44C3-8383-14E188F6B91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4125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/>
              <a:t>Click to edit Master text styles</a:t>
            </a:r>
          </a:p>
          <a:p>
            <a:pPr lvl="1"/>
            <a:r>
              <a:rPr lang="en-US" altLang="nl-NL" smtClean="0"/>
              <a:t>Second level</a:t>
            </a:r>
          </a:p>
          <a:p>
            <a:pPr lvl="2"/>
            <a:r>
              <a:rPr lang="en-US" altLang="nl-NL" smtClean="0"/>
              <a:t>Third level</a:t>
            </a:r>
          </a:p>
          <a:p>
            <a:pPr lvl="3"/>
            <a:r>
              <a:rPr lang="en-US" altLang="nl-NL" smtClean="0"/>
              <a:t>Fourth level</a:t>
            </a:r>
          </a:p>
          <a:p>
            <a:pPr lvl="4"/>
            <a:r>
              <a:rPr lang="en-US" altLang="nl-NL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71A390-EC0F-4E5F-9AE3-6F5BE53A27C3}" type="slidenum">
              <a:rPr lang="en-US" altLang="nl-N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37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.wmf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3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23.png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23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33.wmf"/><Relationship Id="rId3" Type="http://schemas.openxmlformats.org/officeDocument/2006/relationships/image" Target="../media/image23.png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32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23.png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image" Target="../media/image23.png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39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3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41.wmf"/><Relationship Id="rId3" Type="http://schemas.openxmlformats.org/officeDocument/2006/relationships/image" Target="../media/image23.png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5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38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image" Target="../media/image23.png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44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image" Target="../media/image23.png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44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4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image" Target="../media/image13.png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4" Type="http://schemas.openxmlformats.org/officeDocument/2006/relationships/image" Target="../media/image6.wmf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50.wmf"/><Relationship Id="rId3" Type="http://schemas.openxmlformats.org/officeDocument/2006/relationships/image" Target="../media/image23.png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6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42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4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53.wmf"/><Relationship Id="rId3" Type="http://schemas.openxmlformats.org/officeDocument/2006/relationships/image" Target="../media/image23.png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7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52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5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5.png"/><Relationship Id="rId4" Type="http://schemas.openxmlformats.org/officeDocument/2006/relationships/image" Target="../media/image1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78.bin"/><Relationship Id="rId5" Type="http://schemas.openxmlformats.org/officeDocument/2006/relationships/image" Target="../media/image5.png"/><Relationship Id="rId4" Type="http://schemas.openxmlformats.org/officeDocument/2006/relationships/image" Target="../media/image1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3" Type="http://schemas.openxmlformats.org/officeDocument/2006/relationships/oleObject" Target="../embeddings/oleObject79.bin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56.wmf"/><Relationship Id="rId5" Type="http://schemas.openxmlformats.org/officeDocument/2006/relationships/image" Target="../media/image5.png"/><Relationship Id="rId10" Type="http://schemas.openxmlformats.org/officeDocument/2006/relationships/oleObject" Target="../embeddings/oleObject82.bin"/><Relationship Id="rId4" Type="http://schemas.openxmlformats.org/officeDocument/2006/relationships/image" Target="../media/image19.wmf"/><Relationship Id="rId9" Type="http://schemas.openxmlformats.org/officeDocument/2006/relationships/image" Target="../media/image5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3" Type="http://schemas.openxmlformats.org/officeDocument/2006/relationships/image" Target="../media/image5.png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0" Type="http://schemas.openxmlformats.org/officeDocument/2006/relationships/oleObject" Target="../embeddings/oleObject86.bin"/><Relationship Id="rId4" Type="http://schemas.openxmlformats.org/officeDocument/2006/relationships/oleObject" Target="../embeddings/oleObject83.bin"/><Relationship Id="rId9" Type="http://schemas.openxmlformats.org/officeDocument/2006/relationships/image" Target="../media/image5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image" Target="../media/image63.wmf"/><Relationship Id="rId3" Type="http://schemas.openxmlformats.org/officeDocument/2006/relationships/image" Target="../media/image5.png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91.bin"/><Relationship Id="rId17" Type="http://schemas.openxmlformats.org/officeDocument/2006/relationships/image" Target="../media/image65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3.bin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62.wmf"/><Relationship Id="rId5" Type="http://schemas.openxmlformats.org/officeDocument/2006/relationships/image" Target="../media/image61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92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101.bin"/><Relationship Id="rId3" Type="http://schemas.openxmlformats.org/officeDocument/2006/relationships/image" Target="../media/image5.png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98.bin"/><Relationship Id="rId17" Type="http://schemas.openxmlformats.org/officeDocument/2006/relationships/image" Target="../media/image6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00.bin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95.bin"/><Relationship Id="rId11" Type="http://schemas.openxmlformats.org/officeDocument/2006/relationships/image" Target="../media/image62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97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94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99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68.wmf"/><Relationship Id="rId18" Type="http://schemas.openxmlformats.org/officeDocument/2006/relationships/oleObject" Target="../embeddings/oleObject109.bin"/><Relationship Id="rId3" Type="http://schemas.openxmlformats.org/officeDocument/2006/relationships/image" Target="../media/image5.png"/><Relationship Id="rId21" Type="http://schemas.openxmlformats.org/officeDocument/2006/relationships/oleObject" Target="../embeddings/oleObject111.bin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106.bin"/><Relationship Id="rId17" Type="http://schemas.openxmlformats.org/officeDocument/2006/relationships/image" Target="../media/image7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08.bin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105.bin"/><Relationship Id="rId19" Type="http://schemas.openxmlformats.org/officeDocument/2006/relationships/oleObject" Target="../embeddings/oleObject110.bin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107.bin"/><Relationship Id="rId22" Type="http://schemas.openxmlformats.org/officeDocument/2006/relationships/image" Target="../media/image65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1.wmf"/><Relationship Id="rId26" Type="http://schemas.openxmlformats.org/officeDocument/2006/relationships/image" Target="../media/image64.wmf"/><Relationship Id="rId3" Type="http://schemas.openxmlformats.org/officeDocument/2006/relationships/image" Target="../media/image5.png"/><Relationship Id="rId21" Type="http://schemas.openxmlformats.org/officeDocument/2006/relationships/oleObject" Target="../embeddings/oleObject120.bin"/><Relationship Id="rId7" Type="http://schemas.openxmlformats.org/officeDocument/2006/relationships/image" Target="../media/image57.wmf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18.bin"/><Relationship Id="rId25" Type="http://schemas.openxmlformats.org/officeDocument/2006/relationships/oleObject" Target="../embeddings/oleObject12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0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13.bin"/><Relationship Id="rId11" Type="http://schemas.openxmlformats.org/officeDocument/2006/relationships/oleObject" Target="../embeddings/oleObject115.bin"/><Relationship Id="rId24" Type="http://schemas.openxmlformats.org/officeDocument/2006/relationships/image" Target="../media/image68.wmf"/><Relationship Id="rId5" Type="http://schemas.openxmlformats.org/officeDocument/2006/relationships/image" Target="../media/image61.wmf"/><Relationship Id="rId15" Type="http://schemas.openxmlformats.org/officeDocument/2006/relationships/oleObject" Target="../embeddings/oleObject117.bin"/><Relationship Id="rId23" Type="http://schemas.openxmlformats.org/officeDocument/2006/relationships/oleObject" Target="../embeddings/oleObject121.bin"/><Relationship Id="rId28" Type="http://schemas.openxmlformats.org/officeDocument/2006/relationships/image" Target="../media/image65.wmf"/><Relationship Id="rId10" Type="http://schemas.openxmlformats.org/officeDocument/2006/relationships/image" Target="../media/image71.png"/><Relationship Id="rId19" Type="http://schemas.openxmlformats.org/officeDocument/2006/relationships/oleObject" Target="../embeddings/oleObject119.bin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58.wmf"/><Relationship Id="rId14" Type="http://schemas.openxmlformats.org/officeDocument/2006/relationships/image" Target="../media/image9.wmf"/><Relationship Id="rId22" Type="http://schemas.openxmlformats.org/officeDocument/2006/relationships/image" Target="../media/image70.wmf"/><Relationship Id="rId27" Type="http://schemas.openxmlformats.org/officeDocument/2006/relationships/oleObject" Target="../embeddings/oleObject12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0.wmf"/><Relationship Id="rId3" Type="http://schemas.openxmlformats.org/officeDocument/2006/relationships/oleObject" Target="../embeddings/oleObject12.bin"/><Relationship Id="rId7" Type="http://schemas.openxmlformats.org/officeDocument/2006/relationships/image" Target="../media/image16.png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image" Target="../media/image9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6.wmf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7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131.bin"/><Relationship Id="rId3" Type="http://schemas.openxmlformats.org/officeDocument/2006/relationships/image" Target="../media/image5.png"/><Relationship Id="rId21" Type="http://schemas.openxmlformats.org/officeDocument/2006/relationships/image" Target="../media/image6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128.bin"/><Relationship Id="rId17" Type="http://schemas.openxmlformats.org/officeDocument/2006/relationships/image" Target="../media/image6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0.bin"/><Relationship Id="rId20" Type="http://schemas.openxmlformats.org/officeDocument/2006/relationships/oleObject" Target="../embeddings/oleObject132.bin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25.bin"/><Relationship Id="rId11" Type="http://schemas.openxmlformats.org/officeDocument/2006/relationships/image" Target="../media/image72.wmf"/><Relationship Id="rId5" Type="http://schemas.openxmlformats.org/officeDocument/2006/relationships/image" Target="../media/image61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127.bin"/><Relationship Id="rId19" Type="http://schemas.openxmlformats.org/officeDocument/2006/relationships/image" Target="../media/image64.wmf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129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5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140.bin"/><Relationship Id="rId3" Type="http://schemas.openxmlformats.org/officeDocument/2006/relationships/image" Target="../media/image5.png"/><Relationship Id="rId21" Type="http://schemas.openxmlformats.org/officeDocument/2006/relationships/image" Target="../media/image6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137.bin"/><Relationship Id="rId17" Type="http://schemas.openxmlformats.org/officeDocument/2006/relationships/image" Target="../media/image6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9.bin"/><Relationship Id="rId20" Type="http://schemas.openxmlformats.org/officeDocument/2006/relationships/oleObject" Target="../embeddings/oleObject141.bin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34.bin"/><Relationship Id="rId11" Type="http://schemas.openxmlformats.org/officeDocument/2006/relationships/image" Target="../media/image73.wmf"/><Relationship Id="rId5" Type="http://schemas.openxmlformats.org/officeDocument/2006/relationships/image" Target="../media/image61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136.bin"/><Relationship Id="rId19" Type="http://schemas.openxmlformats.org/officeDocument/2006/relationships/image" Target="../media/image64.wmf"/><Relationship Id="rId4" Type="http://schemas.openxmlformats.org/officeDocument/2006/relationships/oleObject" Target="../embeddings/oleObject133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138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149.bin"/><Relationship Id="rId3" Type="http://schemas.openxmlformats.org/officeDocument/2006/relationships/image" Target="../media/image5.png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146.bin"/><Relationship Id="rId17" Type="http://schemas.openxmlformats.org/officeDocument/2006/relationships/image" Target="../media/image6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48.bin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43.bin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145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142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147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2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157.bin"/><Relationship Id="rId3" Type="http://schemas.openxmlformats.org/officeDocument/2006/relationships/image" Target="../media/image5.png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154.bin"/><Relationship Id="rId17" Type="http://schemas.openxmlformats.org/officeDocument/2006/relationships/image" Target="../media/image6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56.bin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151.bin"/><Relationship Id="rId11" Type="http://schemas.openxmlformats.org/officeDocument/2006/relationships/image" Target="../media/image76.wmf"/><Relationship Id="rId5" Type="http://schemas.openxmlformats.org/officeDocument/2006/relationships/image" Target="../media/image57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153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150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155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0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165.bin"/><Relationship Id="rId3" Type="http://schemas.openxmlformats.org/officeDocument/2006/relationships/image" Target="../media/image5.png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162.bin"/><Relationship Id="rId17" Type="http://schemas.openxmlformats.org/officeDocument/2006/relationships/image" Target="../media/image6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64.bin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159.bin"/><Relationship Id="rId11" Type="http://schemas.openxmlformats.org/officeDocument/2006/relationships/image" Target="../media/image76.wmf"/><Relationship Id="rId5" Type="http://schemas.openxmlformats.org/officeDocument/2006/relationships/image" Target="../media/image57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161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158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163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oleObject" Target="../embeddings/oleObject170.bin"/><Relationship Id="rId3" Type="http://schemas.openxmlformats.org/officeDocument/2006/relationships/image" Target="../media/image5.png"/><Relationship Id="rId7" Type="http://schemas.openxmlformats.org/officeDocument/2006/relationships/image" Target="../media/image58.wmf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167.bin"/><Relationship Id="rId11" Type="http://schemas.openxmlformats.org/officeDocument/2006/relationships/oleObject" Target="../embeddings/oleObject169.bin"/><Relationship Id="rId5" Type="http://schemas.openxmlformats.org/officeDocument/2006/relationships/image" Target="../media/image57.wmf"/><Relationship Id="rId15" Type="http://schemas.openxmlformats.org/officeDocument/2006/relationships/oleObject" Target="../embeddings/oleObject171.bin"/><Relationship Id="rId10" Type="http://schemas.openxmlformats.org/officeDocument/2006/relationships/image" Target="../media/image77.wmf"/><Relationship Id="rId4" Type="http://schemas.openxmlformats.org/officeDocument/2006/relationships/oleObject" Target="../embeddings/oleObject166.bin"/><Relationship Id="rId9" Type="http://schemas.openxmlformats.org/officeDocument/2006/relationships/oleObject" Target="../embeddings/oleObject168.bin"/><Relationship Id="rId14" Type="http://schemas.openxmlformats.org/officeDocument/2006/relationships/image" Target="../media/image79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4.bin"/><Relationship Id="rId13" Type="http://schemas.openxmlformats.org/officeDocument/2006/relationships/oleObject" Target="../embeddings/oleObject176.bin"/><Relationship Id="rId18" Type="http://schemas.openxmlformats.org/officeDocument/2006/relationships/image" Target="../media/image11.wmf"/><Relationship Id="rId3" Type="http://schemas.openxmlformats.org/officeDocument/2006/relationships/image" Target="../media/image5.png"/><Relationship Id="rId7" Type="http://schemas.openxmlformats.org/officeDocument/2006/relationships/image" Target="../media/image58.wmf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7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0.wmf"/><Relationship Id="rId20" Type="http://schemas.openxmlformats.org/officeDocument/2006/relationships/image" Target="../media/image82.wmf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173.bin"/><Relationship Id="rId11" Type="http://schemas.openxmlformats.org/officeDocument/2006/relationships/oleObject" Target="../embeddings/oleObject175.bin"/><Relationship Id="rId5" Type="http://schemas.openxmlformats.org/officeDocument/2006/relationships/image" Target="../media/image57.wmf"/><Relationship Id="rId15" Type="http://schemas.openxmlformats.org/officeDocument/2006/relationships/oleObject" Target="../embeddings/oleObject177.bin"/><Relationship Id="rId10" Type="http://schemas.openxmlformats.org/officeDocument/2006/relationships/image" Target="../media/image83.png"/><Relationship Id="rId19" Type="http://schemas.openxmlformats.org/officeDocument/2006/relationships/oleObject" Target="../embeddings/oleObject179.bin"/><Relationship Id="rId4" Type="http://schemas.openxmlformats.org/officeDocument/2006/relationships/oleObject" Target="../embeddings/oleObject172.bin"/><Relationship Id="rId9" Type="http://schemas.openxmlformats.org/officeDocument/2006/relationships/image" Target="../media/image81.wmf"/><Relationship Id="rId14" Type="http://schemas.openxmlformats.org/officeDocument/2006/relationships/image" Target="../media/image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oleObject" Target="../embeddings/oleObject184.bin"/><Relationship Id="rId18" Type="http://schemas.openxmlformats.org/officeDocument/2006/relationships/image" Target="../media/image82.wmf"/><Relationship Id="rId3" Type="http://schemas.openxmlformats.org/officeDocument/2006/relationships/image" Target="../media/image5.png"/><Relationship Id="rId21" Type="http://schemas.openxmlformats.org/officeDocument/2006/relationships/oleObject" Target="../embeddings/oleObject188.bin"/><Relationship Id="rId7" Type="http://schemas.openxmlformats.org/officeDocument/2006/relationships/image" Target="../media/image58.wmf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8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1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181.bin"/><Relationship Id="rId11" Type="http://schemas.openxmlformats.org/officeDocument/2006/relationships/oleObject" Target="../embeddings/oleObject183.bin"/><Relationship Id="rId5" Type="http://schemas.openxmlformats.org/officeDocument/2006/relationships/image" Target="../media/image57.wmf"/><Relationship Id="rId15" Type="http://schemas.openxmlformats.org/officeDocument/2006/relationships/oleObject" Target="../embeddings/oleObject185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87.bin"/><Relationship Id="rId4" Type="http://schemas.openxmlformats.org/officeDocument/2006/relationships/oleObject" Target="../embeddings/oleObject180.bin"/><Relationship Id="rId9" Type="http://schemas.openxmlformats.org/officeDocument/2006/relationships/oleObject" Target="../embeddings/oleObject182.bin"/><Relationship Id="rId14" Type="http://schemas.openxmlformats.org/officeDocument/2006/relationships/image" Target="../media/image10.wmf"/><Relationship Id="rId22" Type="http://schemas.openxmlformats.org/officeDocument/2006/relationships/image" Target="../media/image85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oleObject" Target="../embeddings/oleObject193.bin"/><Relationship Id="rId18" Type="http://schemas.openxmlformats.org/officeDocument/2006/relationships/image" Target="../media/image82.wmf"/><Relationship Id="rId3" Type="http://schemas.openxmlformats.org/officeDocument/2006/relationships/image" Target="../media/image5.png"/><Relationship Id="rId21" Type="http://schemas.openxmlformats.org/officeDocument/2006/relationships/oleObject" Target="../embeddings/oleObject197.bin"/><Relationship Id="rId7" Type="http://schemas.openxmlformats.org/officeDocument/2006/relationships/image" Target="../media/image58.wmf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9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1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38.vml"/><Relationship Id="rId6" Type="http://schemas.openxmlformats.org/officeDocument/2006/relationships/oleObject" Target="../embeddings/oleObject190.bin"/><Relationship Id="rId11" Type="http://schemas.openxmlformats.org/officeDocument/2006/relationships/oleObject" Target="../embeddings/oleObject192.bin"/><Relationship Id="rId24" Type="http://schemas.openxmlformats.org/officeDocument/2006/relationships/image" Target="../media/image85.wmf"/><Relationship Id="rId5" Type="http://schemas.openxmlformats.org/officeDocument/2006/relationships/image" Target="../media/image57.wmf"/><Relationship Id="rId15" Type="http://schemas.openxmlformats.org/officeDocument/2006/relationships/oleObject" Target="../embeddings/oleObject194.bin"/><Relationship Id="rId23" Type="http://schemas.openxmlformats.org/officeDocument/2006/relationships/oleObject" Target="../embeddings/oleObject198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96.bin"/><Relationship Id="rId4" Type="http://schemas.openxmlformats.org/officeDocument/2006/relationships/oleObject" Target="../embeddings/oleObject189.bin"/><Relationship Id="rId9" Type="http://schemas.openxmlformats.org/officeDocument/2006/relationships/oleObject" Target="../embeddings/oleObject191.bin"/><Relationship Id="rId14" Type="http://schemas.openxmlformats.org/officeDocument/2006/relationships/image" Target="../media/image10.wmf"/><Relationship Id="rId22" Type="http://schemas.openxmlformats.org/officeDocument/2006/relationships/image" Target="../media/image86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1.bin"/><Relationship Id="rId3" Type="http://schemas.openxmlformats.org/officeDocument/2006/relationships/image" Target="../media/image5.png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9.vml"/><Relationship Id="rId6" Type="http://schemas.openxmlformats.org/officeDocument/2006/relationships/oleObject" Target="../embeddings/oleObject200.bin"/><Relationship Id="rId11" Type="http://schemas.openxmlformats.org/officeDocument/2006/relationships/image" Target="../media/image58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02.bin"/><Relationship Id="rId4" Type="http://schemas.openxmlformats.org/officeDocument/2006/relationships/oleObject" Target="../embeddings/oleObject199.bin"/><Relationship Id="rId9" Type="http://schemas.openxmlformats.org/officeDocument/2006/relationships/image" Target="../media/image5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7.w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58.wmf"/><Relationship Id="rId3" Type="http://schemas.openxmlformats.org/officeDocument/2006/relationships/oleObject" Target="../embeddings/oleObject203.bin"/><Relationship Id="rId7" Type="http://schemas.openxmlformats.org/officeDocument/2006/relationships/oleObject" Target="../embeddings/oleObject205.bin"/><Relationship Id="rId12" Type="http://schemas.openxmlformats.org/officeDocument/2006/relationships/oleObject" Target="../embeddings/oleObject20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19.wmf"/><Relationship Id="rId11" Type="http://schemas.openxmlformats.org/officeDocument/2006/relationships/image" Target="../media/image57.wmf"/><Relationship Id="rId5" Type="http://schemas.openxmlformats.org/officeDocument/2006/relationships/oleObject" Target="../embeddings/oleObject204.bin"/><Relationship Id="rId10" Type="http://schemas.openxmlformats.org/officeDocument/2006/relationships/oleObject" Target="../embeddings/oleObject206.bin"/><Relationship Id="rId4" Type="http://schemas.openxmlformats.org/officeDocument/2006/relationships/image" Target="../media/image87.wmf"/><Relationship Id="rId9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57.wmf"/><Relationship Id="rId3" Type="http://schemas.openxmlformats.org/officeDocument/2006/relationships/oleObject" Target="../embeddings/oleObject208.bin"/><Relationship Id="rId7" Type="http://schemas.openxmlformats.org/officeDocument/2006/relationships/oleObject" Target="../embeddings/oleObject210.bin"/><Relationship Id="rId12" Type="http://schemas.openxmlformats.org/officeDocument/2006/relationships/oleObject" Target="../embeddings/oleObject2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88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09.bin"/><Relationship Id="rId15" Type="http://schemas.openxmlformats.org/officeDocument/2006/relationships/image" Target="../media/image58.wmf"/><Relationship Id="rId10" Type="http://schemas.openxmlformats.org/officeDocument/2006/relationships/image" Target="../media/image61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211.bin"/><Relationship Id="rId14" Type="http://schemas.openxmlformats.org/officeDocument/2006/relationships/oleObject" Target="../embeddings/oleObject213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57.wmf"/><Relationship Id="rId3" Type="http://schemas.openxmlformats.org/officeDocument/2006/relationships/oleObject" Target="../embeddings/oleObject214.bin"/><Relationship Id="rId7" Type="http://schemas.openxmlformats.org/officeDocument/2006/relationships/oleObject" Target="../embeddings/oleObject216.bin"/><Relationship Id="rId12" Type="http://schemas.openxmlformats.org/officeDocument/2006/relationships/oleObject" Target="../embeddings/oleObject218.bin"/><Relationship Id="rId17" Type="http://schemas.openxmlformats.org/officeDocument/2006/relationships/image" Target="../media/image8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20.bin"/><Relationship Id="rId1" Type="http://schemas.openxmlformats.org/officeDocument/2006/relationships/vmlDrawing" Target="../drawings/vmlDrawing42.vml"/><Relationship Id="rId6" Type="http://schemas.openxmlformats.org/officeDocument/2006/relationships/image" Target="../media/image88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15.bin"/><Relationship Id="rId15" Type="http://schemas.openxmlformats.org/officeDocument/2006/relationships/image" Target="../media/image58.wmf"/><Relationship Id="rId10" Type="http://schemas.openxmlformats.org/officeDocument/2006/relationships/image" Target="../media/image61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217.bin"/><Relationship Id="rId14" Type="http://schemas.openxmlformats.org/officeDocument/2006/relationships/oleObject" Target="../embeddings/oleObject219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57.wmf"/><Relationship Id="rId3" Type="http://schemas.openxmlformats.org/officeDocument/2006/relationships/oleObject" Target="../embeddings/oleObject221.bin"/><Relationship Id="rId7" Type="http://schemas.openxmlformats.org/officeDocument/2006/relationships/oleObject" Target="../embeddings/oleObject223.bin"/><Relationship Id="rId12" Type="http://schemas.openxmlformats.org/officeDocument/2006/relationships/oleObject" Target="../embeddings/oleObject225.bin"/><Relationship Id="rId17" Type="http://schemas.openxmlformats.org/officeDocument/2006/relationships/image" Target="../media/image9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27.bin"/><Relationship Id="rId1" Type="http://schemas.openxmlformats.org/officeDocument/2006/relationships/vmlDrawing" Target="../drawings/vmlDrawing43.vml"/><Relationship Id="rId6" Type="http://schemas.openxmlformats.org/officeDocument/2006/relationships/image" Target="../media/image90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22.bin"/><Relationship Id="rId15" Type="http://schemas.openxmlformats.org/officeDocument/2006/relationships/image" Target="../media/image58.wmf"/><Relationship Id="rId10" Type="http://schemas.openxmlformats.org/officeDocument/2006/relationships/image" Target="../media/image61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224.bin"/><Relationship Id="rId14" Type="http://schemas.openxmlformats.org/officeDocument/2006/relationships/oleObject" Target="../embeddings/oleObject226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5.png"/><Relationship Id="rId3" Type="http://schemas.openxmlformats.org/officeDocument/2006/relationships/oleObject" Target="../embeddings/oleObject228.bin"/><Relationship Id="rId7" Type="http://schemas.openxmlformats.org/officeDocument/2006/relationships/oleObject" Target="../embeddings/oleObject230.bin"/><Relationship Id="rId12" Type="http://schemas.openxmlformats.org/officeDocument/2006/relationships/image" Target="../media/image93.wmf"/><Relationship Id="rId17" Type="http://schemas.openxmlformats.org/officeDocument/2006/relationships/image" Target="../media/image5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34.bin"/><Relationship Id="rId1" Type="http://schemas.openxmlformats.org/officeDocument/2006/relationships/vmlDrawing" Target="../drawings/vmlDrawing44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232.bin"/><Relationship Id="rId5" Type="http://schemas.openxmlformats.org/officeDocument/2006/relationships/oleObject" Target="../embeddings/oleObject229.bin"/><Relationship Id="rId15" Type="http://schemas.openxmlformats.org/officeDocument/2006/relationships/image" Target="../media/image57.wmf"/><Relationship Id="rId10" Type="http://schemas.openxmlformats.org/officeDocument/2006/relationships/image" Target="../media/image61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231.bin"/><Relationship Id="rId14" Type="http://schemas.openxmlformats.org/officeDocument/2006/relationships/oleObject" Target="../embeddings/oleObject233.bin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57.wmf"/><Relationship Id="rId3" Type="http://schemas.openxmlformats.org/officeDocument/2006/relationships/oleObject" Target="../embeddings/oleObject235.bin"/><Relationship Id="rId7" Type="http://schemas.openxmlformats.org/officeDocument/2006/relationships/oleObject" Target="../embeddings/oleObject237.bin"/><Relationship Id="rId12" Type="http://schemas.openxmlformats.org/officeDocument/2006/relationships/oleObject" Target="../embeddings/oleObject23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5.vml"/><Relationship Id="rId6" Type="http://schemas.openxmlformats.org/officeDocument/2006/relationships/image" Target="../media/image19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36.bin"/><Relationship Id="rId15" Type="http://schemas.openxmlformats.org/officeDocument/2006/relationships/image" Target="../media/image58.wmf"/><Relationship Id="rId10" Type="http://schemas.openxmlformats.org/officeDocument/2006/relationships/image" Target="../media/image8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238.bin"/><Relationship Id="rId14" Type="http://schemas.openxmlformats.org/officeDocument/2006/relationships/oleObject" Target="../embeddings/oleObject240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3.bin"/><Relationship Id="rId13" Type="http://schemas.openxmlformats.org/officeDocument/2006/relationships/image" Target="../media/image19.wmf"/><Relationship Id="rId3" Type="http://schemas.openxmlformats.org/officeDocument/2006/relationships/image" Target="../media/image5.png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24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6.vml"/><Relationship Id="rId6" Type="http://schemas.openxmlformats.org/officeDocument/2006/relationships/oleObject" Target="../embeddings/oleObject242.bin"/><Relationship Id="rId11" Type="http://schemas.openxmlformats.org/officeDocument/2006/relationships/image" Target="../media/image96.wmf"/><Relationship Id="rId5" Type="http://schemas.openxmlformats.org/officeDocument/2006/relationships/image" Target="../media/image57.wmf"/><Relationship Id="rId15" Type="http://schemas.openxmlformats.org/officeDocument/2006/relationships/image" Target="../media/image61.wmf"/><Relationship Id="rId10" Type="http://schemas.openxmlformats.org/officeDocument/2006/relationships/oleObject" Target="../embeddings/oleObject244.bin"/><Relationship Id="rId4" Type="http://schemas.openxmlformats.org/officeDocument/2006/relationships/oleObject" Target="../embeddings/oleObject241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246.bin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9.bin"/><Relationship Id="rId13" Type="http://schemas.openxmlformats.org/officeDocument/2006/relationships/image" Target="../media/image19.wmf"/><Relationship Id="rId3" Type="http://schemas.openxmlformats.org/officeDocument/2006/relationships/image" Target="../media/image5.png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25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8.jpeg"/><Relationship Id="rId1" Type="http://schemas.openxmlformats.org/officeDocument/2006/relationships/vmlDrawing" Target="../drawings/vmlDrawing47.vml"/><Relationship Id="rId6" Type="http://schemas.openxmlformats.org/officeDocument/2006/relationships/oleObject" Target="../embeddings/oleObject248.bin"/><Relationship Id="rId11" Type="http://schemas.openxmlformats.org/officeDocument/2006/relationships/image" Target="../media/image96.wmf"/><Relationship Id="rId5" Type="http://schemas.openxmlformats.org/officeDocument/2006/relationships/image" Target="../media/image57.wmf"/><Relationship Id="rId15" Type="http://schemas.openxmlformats.org/officeDocument/2006/relationships/image" Target="../media/image61.wmf"/><Relationship Id="rId10" Type="http://schemas.openxmlformats.org/officeDocument/2006/relationships/oleObject" Target="../embeddings/oleObject250.bin"/><Relationship Id="rId4" Type="http://schemas.openxmlformats.org/officeDocument/2006/relationships/oleObject" Target="../embeddings/oleObject247.bin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252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258.bin"/><Relationship Id="rId18" Type="http://schemas.openxmlformats.org/officeDocument/2006/relationships/oleObject" Target="../embeddings/oleObject260.bin"/><Relationship Id="rId3" Type="http://schemas.openxmlformats.org/officeDocument/2006/relationships/oleObject" Target="../embeddings/oleObject253.bin"/><Relationship Id="rId7" Type="http://schemas.openxmlformats.org/officeDocument/2006/relationships/oleObject" Target="../embeddings/oleObject255.bin"/><Relationship Id="rId12" Type="http://schemas.openxmlformats.org/officeDocument/2006/relationships/image" Target="../media/image19.wmf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59.bin"/><Relationship Id="rId1" Type="http://schemas.openxmlformats.org/officeDocument/2006/relationships/vmlDrawing" Target="../drawings/vmlDrawing48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257.bin"/><Relationship Id="rId5" Type="http://schemas.openxmlformats.org/officeDocument/2006/relationships/oleObject" Target="../embeddings/oleObject254.bin"/><Relationship Id="rId15" Type="http://schemas.openxmlformats.org/officeDocument/2006/relationships/image" Target="../media/image5.png"/><Relationship Id="rId10" Type="http://schemas.openxmlformats.org/officeDocument/2006/relationships/image" Target="../media/image102.wmf"/><Relationship Id="rId19" Type="http://schemas.openxmlformats.org/officeDocument/2006/relationships/image" Target="../media/image58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256.bin"/><Relationship Id="rId14" Type="http://schemas.openxmlformats.org/officeDocument/2006/relationships/image" Target="../media/image61.wmf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266.bin"/><Relationship Id="rId18" Type="http://schemas.openxmlformats.org/officeDocument/2006/relationships/oleObject" Target="../embeddings/oleObject268.bin"/><Relationship Id="rId3" Type="http://schemas.openxmlformats.org/officeDocument/2006/relationships/oleObject" Target="../embeddings/oleObject261.bin"/><Relationship Id="rId7" Type="http://schemas.openxmlformats.org/officeDocument/2006/relationships/oleObject" Target="../embeddings/oleObject263.bin"/><Relationship Id="rId12" Type="http://schemas.openxmlformats.org/officeDocument/2006/relationships/image" Target="../media/image19.wmf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67.bin"/><Relationship Id="rId1" Type="http://schemas.openxmlformats.org/officeDocument/2006/relationships/vmlDrawing" Target="../drawings/vmlDrawing49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265.bin"/><Relationship Id="rId5" Type="http://schemas.openxmlformats.org/officeDocument/2006/relationships/oleObject" Target="../embeddings/oleObject262.bin"/><Relationship Id="rId15" Type="http://schemas.openxmlformats.org/officeDocument/2006/relationships/image" Target="../media/image5.png"/><Relationship Id="rId10" Type="http://schemas.openxmlformats.org/officeDocument/2006/relationships/image" Target="../media/image104.wmf"/><Relationship Id="rId19" Type="http://schemas.openxmlformats.org/officeDocument/2006/relationships/image" Target="../media/image58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264.bin"/><Relationship Id="rId14" Type="http://schemas.openxmlformats.org/officeDocument/2006/relationships/image" Target="../media/image6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9.wmf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274.bin"/><Relationship Id="rId18" Type="http://schemas.openxmlformats.org/officeDocument/2006/relationships/oleObject" Target="../embeddings/oleObject276.bin"/><Relationship Id="rId3" Type="http://schemas.openxmlformats.org/officeDocument/2006/relationships/oleObject" Target="../embeddings/oleObject269.bin"/><Relationship Id="rId7" Type="http://schemas.openxmlformats.org/officeDocument/2006/relationships/oleObject" Target="../embeddings/oleObject271.bin"/><Relationship Id="rId12" Type="http://schemas.openxmlformats.org/officeDocument/2006/relationships/image" Target="../media/image19.wmf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75.bin"/><Relationship Id="rId1" Type="http://schemas.openxmlformats.org/officeDocument/2006/relationships/vmlDrawing" Target="../drawings/vmlDrawing50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273.bin"/><Relationship Id="rId5" Type="http://schemas.openxmlformats.org/officeDocument/2006/relationships/oleObject" Target="../embeddings/oleObject270.bin"/><Relationship Id="rId15" Type="http://schemas.openxmlformats.org/officeDocument/2006/relationships/image" Target="../media/image5.png"/><Relationship Id="rId10" Type="http://schemas.openxmlformats.org/officeDocument/2006/relationships/image" Target="../media/image104.wmf"/><Relationship Id="rId19" Type="http://schemas.openxmlformats.org/officeDocument/2006/relationships/image" Target="../media/image58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272.bin"/><Relationship Id="rId14" Type="http://schemas.openxmlformats.org/officeDocument/2006/relationships/image" Target="../media/image61.wmf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image" Target="../media/image58.wmf"/><Relationship Id="rId3" Type="http://schemas.openxmlformats.org/officeDocument/2006/relationships/oleObject" Target="../embeddings/oleObject277.bin"/><Relationship Id="rId7" Type="http://schemas.openxmlformats.org/officeDocument/2006/relationships/oleObject" Target="../embeddings/oleObject279.bin"/><Relationship Id="rId12" Type="http://schemas.openxmlformats.org/officeDocument/2006/relationships/oleObject" Target="../embeddings/oleObject28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1.vml"/><Relationship Id="rId6" Type="http://schemas.openxmlformats.org/officeDocument/2006/relationships/image" Target="../media/image104.wmf"/><Relationship Id="rId11" Type="http://schemas.openxmlformats.org/officeDocument/2006/relationships/image" Target="../media/image57.wmf"/><Relationship Id="rId5" Type="http://schemas.openxmlformats.org/officeDocument/2006/relationships/oleObject" Target="../embeddings/oleObject278.bin"/><Relationship Id="rId10" Type="http://schemas.openxmlformats.org/officeDocument/2006/relationships/oleObject" Target="../embeddings/oleObject280.bin"/><Relationship Id="rId4" Type="http://schemas.openxmlformats.org/officeDocument/2006/relationships/image" Target="../media/image103.wmf"/><Relationship Id="rId9" Type="http://schemas.openxmlformats.org/officeDocument/2006/relationships/image" Target="../media/image5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image" Target="../media/image58.wmf"/><Relationship Id="rId3" Type="http://schemas.openxmlformats.org/officeDocument/2006/relationships/oleObject" Target="../embeddings/oleObject282.bin"/><Relationship Id="rId7" Type="http://schemas.openxmlformats.org/officeDocument/2006/relationships/oleObject" Target="../embeddings/oleObject284.bin"/><Relationship Id="rId12" Type="http://schemas.openxmlformats.org/officeDocument/2006/relationships/oleObject" Target="../embeddings/oleObject28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2.vml"/><Relationship Id="rId6" Type="http://schemas.openxmlformats.org/officeDocument/2006/relationships/image" Target="../media/image104.wmf"/><Relationship Id="rId11" Type="http://schemas.openxmlformats.org/officeDocument/2006/relationships/image" Target="../media/image57.wmf"/><Relationship Id="rId5" Type="http://schemas.openxmlformats.org/officeDocument/2006/relationships/oleObject" Target="../embeddings/oleObject283.bin"/><Relationship Id="rId15" Type="http://schemas.openxmlformats.org/officeDocument/2006/relationships/image" Target="../media/image106.wmf"/><Relationship Id="rId10" Type="http://schemas.openxmlformats.org/officeDocument/2006/relationships/oleObject" Target="../embeddings/oleObject285.bin"/><Relationship Id="rId4" Type="http://schemas.openxmlformats.org/officeDocument/2006/relationships/image" Target="../media/image103.wmf"/><Relationship Id="rId9" Type="http://schemas.openxmlformats.org/officeDocument/2006/relationships/image" Target="../media/image5.png"/><Relationship Id="rId14" Type="http://schemas.openxmlformats.org/officeDocument/2006/relationships/oleObject" Target="../embeddings/oleObject287.bin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image" Target="../media/image58.wmf"/><Relationship Id="rId3" Type="http://schemas.openxmlformats.org/officeDocument/2006/relationships/oleObject" Target="../embeddings/oleObject288.bin"/><Relationship Id="rId7" Type="http://schemas.openxmlformats.org/officeDocument/2006/relationships/oleObject" Target="../embeddings/oleObject290.bin"/><Relationship Id="rId12" Type="http://schemas.openxmlformats.org/officeDocument/2006/relationships/oleObject" Target="../embeddings/oleObject292.bin"/><Relationship Id="rId17" Type="http://schemas.openxmlformats.org/officeDocument/2006/relationships/image" Target="../media/image10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94.bin"/><Relationship Id="rId1" Type="http://schemas.openxmlformats.org/officeDocument/2006/relationships/vmlDrawing" Target="../drawings/vmlDrawing53.vml"/><Relationship Id="rId6" Type="http://schemas.openxmlformats.org/officeDocument/2006/relationships/image" Target="../media/image104.wmf"/><Relationship Id="rId11" Type="http://schemas.openxmlformats.org/officeDocument/2006/relationships/image" Target="../media/image57.wmf"/><Relationship Id="rId5" Type="http://schemas.openxmlformats.org/officeDocument/2006/relationships/oleObject" Target="../embeddings/oleObject289.bin"/><Relationship Id="rId15" Type="http://schemas.openxmlformats.org/officeDocument/2006/relationships/image" Target="../media/image107.wmf"/><Relationship Id="rId10" Type="http://schemas.openxmlformats.org/officeDocument/2006/relationships/oleObject" Target="../embeddings/oleObject291.bin"/><Relationship Id="rId4" Type="http://schemas.openxmlformats.org/officeDocument/2006/relationships/image" Target="../media/image103.wmf"/><Relationship Id="rId9" Type="http://schemas.openxmlformats.org/officeDocument/2006/relationships/image" Target="../media/image5.png"/><Relationship Id="rId14" Type="http://schemas.openxmlformats.org/officeDocument/2006/relationships/oleObject" Target="../embeddings/oleObject293.bin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7.bin"/><Relationship Id="rId13" Type="http://schemas.openxmlformats.org/officeDocument/2006/relationships/image" Target="../media/image110.wmf"/><Relationship Id="rId3" Type="http://schemas.openxmlformats.org/officeDocument/2006/relationships/oleObject" Target="../embeddings/oleObject295.bin"/><Relationship Id="rId7" Type="http://schemas.openxmlformats.org/officeDocument/2006/relationships/image" Target="../media/image8.wmf"/><Relationship Id="rId12" Type="http://schemas.openxmlformats.org/officeDocument/2006/relationships/oleObject" Target="../embeddings/oleObject299.bin"/><Relationship Id="rId17" Type="http://schemas.openxmlformats.org/officeDocument/2006/relationships/image" Target="../media/image11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01.bin"/><Relationship Id="rId1" Type="http://schemas.openxmlformats.org/officeDocument/2006/relationships/vmlDrawing" Target="../drawings/vmlDrawing54.vml"/><Relationship Id="rId6" Type="http://schemas.openxmlformats.org/officeDocument/2006/relationships/oleObject" Target="../embeddings/oleObject296.bin"/><Relationship Id="rId11" Type="http://schemas.openxmlformats.org/officeDocument/2006/relationships/image" Target="../media/image109.wmf"/><Relationship Id="rId5" Type="http://schemas.openxmlformats.org/officeDocument/2006/relationships/image" Target="../media/image13.png"/><Relationship Id="rId15" Type="http://schemas.openxmlformats.org/officeDocument/2006/relationships/image" Target="../media/image111.wmf"/><Relationship Id="rId10" Type="http://schemas.openxmlformats.org/officeDocument/2006/relationships/oleObject" Target="../embeddings/oleObject298.bin"/><Relationship Id="rId4" Type="http://schemas.openxmlformats.org/officeDocument/2006/relationships/image" Target="../media/image107.wmf"/><Relationship Id="rId9" Type="http://schemas.openxmlformats.org/officeDocument/2006/relationships/image" Target="../media/image9.wmf"/><Relationship Id="rId14" Type="http://schemas.openxmlformats.org/officeDocument/2006/relationships/oleObject" Target="../embeddings/oleObject300.bin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4.bin"/><Relationship Id="rId13" Type="http://schemas.openxmlformats.org/officeDocument/2006/relationships/image" Target="../media/image110.wmf"/><Relationship Id="rId18" Type="http://schemas.openxmlformats.org/officeDocument/2006/relationships/oleObject" Target="../embeddings/oleObject309.bin"/><Relationship Id="rId3" Type="http://schemas.openxmlformats.org/officeDocument/2006/relationships/oleObject" Target="../embeddings/oleObject302.bin"/><Relationship Id="rId21" Type="http://schemas.openxmlformats.org/officeDocument/2006/relationships/image" Target="../media/image11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306.bin"/><Relationship Id="rId17" Type="http://schemas.openxmlformats.org/officeDocument/2006/relationships/image" Target="../media/image11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08.bin"/><Relationship Id="rId20" Type="http://schemas.openxmlformats.org/officeDocument/2006/relationships/oleObject" Target="../embeddings/oleObject310.bin"/><Relationship Id="rId1" Type="http://schemas.openxmlformats.org/officeDocument/2006/relationships/vmlDrawing" Target="../drawings/vmlDrawing55.vml"/><Relationship Id="rId6" Type="http://schemas.openxmlformats.org/officeDocument/2006/relationships/oleObject" Target="../embeddings/oleObject303.bin"/><Relationship Id="rId11" Type="http://schemas.openxmlformats.org/officeDocument/2006/relationships/image" Target="../media/image109.wmf"/><Relationship Id="rId5" Type="http://schemas.openxmlformats.org/officeDocument/2006/relationships/image" Target="../media/image13.png"/><Relationship Id="rId15" Type="http://schemas.openxmlformats.org/officeDocument/2006/relationships/image" Target="../media/image113.wmf"/><Relationship Id="rId10" Type="http://schemas.openxmlformats.org/officeDocument/2006/relationships/oleObject" Target="../embeddings/oleObject305.bin"/><Relationship Id="rId19" Type="http://schemas.openxmlformats.org/officeDocument/2006/relationships/image" Target="../media/image115.wmf"/><Relationship Id="rId4" Type="http://schemas.openxmlformats.org/officeDocument/2006/relationships/image" Target="../media/image107.wmf"/><Relationship Id="rId9" Type="http://schemas.openxmlformats.org/officeDocument/2006/relationships/image" Target="../media/image9.wmf"/><Relationship Id="rId14" Type="http://schemas.openxmlformats.org/officeDocument/2006/relationships/oleObject" Target="../embeddings/oleObject307.bin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3.bin"/><Relationship Id="rId13" Type="http://schemas.openxmlformats.org/officeDocument/2006/relationships/image" Target="../media/image110.wmf"/><Relationship Id="rId18" Type="http://schemas.openxmlformats.org/officeDocument/2006/relationships/oleObject" Target="../embeddings/oleObject318.bin"/><Relationship Id="rId3" Type="http://schemas.openxmlformats.org/officeDocument/2006/relationships/oleObject" Target="../embeddings/oleObject311.bin"/><Relationship Id="rId7" Type="http://schemas.openxmlformats.org/officeDocument/2006/relationships/image" Target="../media/image8.wmf"/><Relationship Id="rId12" Type="http://schemas.openxmlformats.org/officeDocument/2006/relationships/oleObject" Target="../embeddings/oleObject315.bin"/><Relationship Id="rId17" Type="http://schemas.openxmlformats.org/officeDocument/2006/relationships/image" Target="../media/image11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17.bin"/><Relationship Id="rId1" Type="http://schemas.openxmlformats.org/officeDocument/2006/relationships/vmlDrawing" Target="../drawings/vmlDrawing56.vml"/><Relationship Id="rId6" Type="http://schemas.openxmlformats.org/officeDocument/2006/relationships/oleObject" Target="../embeddings/oleObject312.bin"/><Relationship Id="rId11" Type="http://schemas.openxmlformats.org/officeDocument/2006/relationships/image" Target="../media/image109.wmf"/><Relationship Id="rId5" Type="http://schemas.openxmlformats.org/officeDocument/2006/relationships/image" Target="../media/image13.png"/><Relationship Id="rId15" Type="http://schemas.openxmlformats.org/officeDocument/2006/relationships/image" Target="../media/image115.wmf"/><Relationship Id="rId10" Type="http://schemas.openxmlformats.org/officeDocument/2006/relationships/oleObject" Target="../embeddings/oleObject314.bin"/><Relationship Id="rId19" Type="http://schemas.openxmlformats.org/officeDocument/2006/relationships/image" Target="../media/image117.wmf"/><Relationship Id="rId4" Type="http://schemas.openxmlformats.org/officeDocument/2006/relationships/image" Target="../media/image107.wmf"/><Relationship Id="rId9" Type="http://schemas.openxmlformats.org/officeDocument/2006/relationships/image" Target="../media/image9.wmf"/><Relationship Id="rId14" Type="http://schemas.openxmlformats.org/officeDocument/2006/relationships/oleObject" Target="../embeddings/oleObject316.bin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7.vml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320.bin"/><Relationship Id="rId4" Type="http://schemas.openxmlformats.org/officeDocument/2006/relationships/image" Target="../media/image118.wmf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3" Type="http://schemas.openxmlformats.org/officeDocument/2006/relationships/oleObject" Target="../embeddings/oleObject321.bin"/><Relationship Id="rId7" Type="http://schemas.openxmlformats.org/officeDocument/2006/relationships/oleObject" Target="../embeddings/oleObject32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8.vml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322.bin"/><Relationship Id="rId4" Type="http://schemas.openxmlformats.org/officeDocument/2006/relationships/image" Target="../media/image118.wmf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3" Type="http://schemas.openxmlformats.org/officeDocument/2006/relationships/oleObject" Target="../embeddings/oleObject324.bin"/><Relationship Id="rId7" Type="http://schemas.openxmlformats.org/officeDocument/2006/relationships/oleObject" Target="../embeddings/oleObject32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9.vml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325.bin"/><Relationship Id="rId10" Type="http://schemas.openxmlformats.org/officeDocument/2006/relationships/image" Target="../media/image121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2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9.wmf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oleObject" Target="../embeddings/oleObject333.bin"/><Relationship Id="rId3" Type="http://schemas.openxmlformats.org/officeDocument/2006/relationships/oleObject" Target="../embeddings/oleObject328.bin"/><Relationship Id="rId7" Type="http://schemas.openxmlformats.org/officeDocument/2006/relationships/oleObject" Target="../embeddings/oleObject330.bin"/><Relationship Id="rId12" Type="http://schemas.openxmlformats.org/officeDocument/2006/relationships/image" Target="../media/image12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0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332.bin"/><Relationship Id="rId5" Type="http://schemas.openxmlformats.org/officeDocument/2006/relationships/oleObject" Target="../embeddings/oleObject329.bin"/><Relationship Id="rId10" Type="http://schemas.openxmlformats.org/officeDocument/2006/relationships/image" Target="../media/image121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31.bin"/><Relationship Id="rId14" Type="http://schemas.openxmlformats.org/officeDocument/2006/relationships/image" Target="../media/image123.wmf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3" Type="http://schemas.openxmlformats.org/officeDocument/2006/relationships/oleObject" Target="../embeddings/oleObject334.bin"/><Relationship Id="rId7" Type="http://schemas.openxmlformats.org/officeDocument/2006/relationships/oleObject" Target="../embeddings/oleObject33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1.vml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335.bin"/><Relationship Id="rId10" Type="http://schemas.openxmlformats.org/officeDocument/2006/relationships/image" Target="../media/image125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37.bin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3" Type="http://schemas.openxmlformats.org/officeDocument/2006/relationships/oleObject" Target="../embeddings/oleObject338.bin"/><Relationship Id="rId7" Type="http://schemas.openxmlformats.org/officeDocument/2006/relationships/oleObject" Target="../embeddings/oleObject340.bin"/><Relationship Id="rId12" Type="http://schemas.openxmlformats.org/officeDocument/2006/relationships/image" Target="../media/image12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2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342.bin"/><Relationship Id="rId5" Type="http://schemas.openxmlformats.org/officeDocument/2006/relationships/oleObject" Target="../embeddings/oleObject339.bin"/><Relationship Id="rId10" Type="http://schemas.openxmlformats.org/officeDocument/2006/relationships/image" Target="../media/image126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41.bin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348.bin"/><Relationship Id="rId18" Type="http://schemas.openxmlformats.org/officeDocument/2006/relationships/image" Target="../media/image127.wmf"/><Relationship Id="rId3" Type="http://schemas.openxmlformats.org/officeDocument/2006/relationships/oleObject" Target="../embeddings/oleObject343.bin"/><Relationship Id="rId7" Type="http://schemas.openxmlformats.org/officeDocument/2006/relationships/oleObject" Target="../embeddings/oleObject345.bin"/><Relationship Id="rId12" Type="http://schemas.openxmlformats.org/officeDocument/2006/relationships/image" Target="../media/image124.wmf"/><Relationship Id="rId17" Type="http://schemas.openxmlformats.org/officeDocument/2006/relationships/oleObject" Target="../embeddings/oleObject35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29.wmf"/><Relationship Id="rId1" Type="http://schemas.openxmlformats.org/officeDocument/2006/relationships/vmlDrawing" Target="../drawings/vmlDrawing63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347.bin"/><Relationship Id="rId5" Type="http://schemas.openxmlformats.org/officeDocument/2006/relationships/oleObject" Target="../embeddings/oleObject344.bin"/><Relationship Id="rId15" Type="http://schemas.openxmlformats.org/officeDocument/2006/relationships/oleObject" Target="../embeddings/oleObject349.bin"/><Relationship Id="rId10" Type="http://schemas.openxmlformats.org/officeDocument/2006/relationships/image" Target="../media/image123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46.bin"/><Relationship Id="rId14" Type="http://schemas.openxmlformats.org/officeDocument/2006/relationships/image" Target="../media/image128.wmf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oleObject" Target="../embeddings/oleObject351.bin"/><Relationship Id="rId7" Type="http://schemas.openxmlformats.org/officeDocument/2006/relationships/oleObject" Target="../embeddings/oleObject35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4.vml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352.bin"/><Relationship Id="rId10" Type="http://schemas.openxmlformats.org/officeDocument/2006/relationships/image" Target="../media/image123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54.bin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13" Type="http://schemas.openxmlformats.org/officeDocument/2006/relationships/oleObject" Target="../embeddings/oleObject360.bin"/><Relationship Id="rId18" Type="http://schemas.openxmlformats.org/officeDocument/2006/relationships/image" Target="../media/image133.wmf"/><Relationship Id="rId3" Type="http://schemas.openxmlformats.org/officeDocument/2006/relationships/oleObject" Target="../embeddings/oleObject355.bin"/><Relationship Id="rId7" Type="http://schemas.openxmlformats.org/officeDocument/2006/relationships/oleObject" Target="../embeddings/oleObject357.bin"/><Relationship Id="rId12" Type="http://schemas.openxmlformats.org/officeDocument/2006/relationships/image" Target="../media/image122.wmf"/><Relationship Id="rId17" Type="http://schemas.openxmlformats.org/officeDocument/2006/relationships/oleObject" Target="../embeddings/oleObject36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32.wmf"/><Relationship Id="rId1" Type="http://schemas.openxmlformats.org/officeDocument/2006/relationships/vmlDrawing" Target="../drawings/vmlDrawing65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359.bin"/><Relationship Id="rId5" Type="http://schemas.openxmlformats.org/officeDocument/2006/relationships/oleObject" Target="../embeddings/oleObject356.bin"/><Relationship Id="rId15" Type="http://schemas.openxmlformats.org/officeDocument/2006/relationships/oleObject" Target="../embeddings/oleObject361.bin"/><Relationship Id="rId10" Type="http://schemas.openxmlformats.org/officeDocument/2006/relationships/image" Target="../media/image131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58.bin"/><Relationship Id="rId14" Type="http://schemas.openxmlformats.org/officeDocument/2006/relationships/image" Target="../media/image123.wmf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368.bin"/><Relationship Id="rId3" Type="http://schemas.openxmlformats.org/officeDocument/2006/relationships/oleObject" Target="../embeddings/oleObject363.bin"/><Relationship Id="rId7" Type="http://schemas.openxmlformats.org/officeDocument/2006/relationships/oleObject" Target="../embeddings/oleObject365.bin"/><Relationship Id="rId12" Type="http://schemas.openxmlformats.org/officeDocument/2006/relationships/image" Target="../media/image132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34.wmf"/><Relationship Id="rId1" Type="http://schemas.openxmlformats.org/officeDocument/2006/relationships/vmlDrawing" Target="../drawings/vmlDrawing66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367.bin"/><Relationship Id="rId5" Type="http://schemas.openxmlformats.org/officeDocument/2006/relationships/oleObject" Target="../embeddings/oleObject364.bin"/><Relationship Id="rId15" Type="http://schemas.openxmlformats.org/officeDocument/2006/relationships/oleObject" Target="../embeddings/oleObject369.bin"/><Relationship Id="rId10" Type="http://schemas.openxmlformats.org/officeDocument/2006/relationships/image" Target="../media/image123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66.bin"/><Relationship Id="rId14" Type="http://schemas.openxmlformats.org/officeDocument/2006/relationships/image" Target="../media/image133.wmf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375.bin"/><Relationship Id="rId18" Type="http://schemas.openxmlformats.org/officeDocument/2006/relationships/image" Target="../media/image135.wmf"/><Relationship Id="rId26" Type="http://schemas.openxmlformats.org/officeDocument/2006/relationships/image" Target="../media/image139.wmf"/><Relationship Id="rId3" Type="http://schemas.openxmlformats.org/officeDocument/2006/relationships/oleObject" Target="../embeddings/oleObject370.bin"/><Relationship Id="rId21" Type="http://schemas.openxmlformats.org/officeDocument/2006/relationships/oleObject" Target="../embeddings/oleObject379.bin"/><Relationship Id="rId7" Type="http://schemas.openxmlformats.org/officeDocument/2006/relationships/oleObject" Target="../embeddings/oleObject372.bin"/><Relationship Id="rId12" Type="http://schemas.openxmlformats.org/officeDocument/2006/relationships/image" Target="../media/image132.wmf"/><Relationship Id="rId17" Type="http://schemas.openxmlformats.org/officeDocument/2006/relationships/oleObject" Target="../embeddings/oleObject377.bin"/><Relationship Id="rId25" Type="http://schemas.openxmlformats.org/officeDocument/2006/relationships/oleObject" Target="../embeddings/oleObject381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34.wmf"/><Relationship Id="rId20" Type="http://schemas.openxmlformats.org/officeDocument/2006/relationships/image" Target="../media/image136.wmf"/><Relationship Id="rId1" Type="http://schemas.openxmlformats.org/officeDocument/2006/relationships/vmlDrawing" Target="../drawings/vmlDrawing67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374.bin"/><Relationship Id="rId24" Type="http://schemas.openxmlformats.org/officeDocument/2006/relationships/image" Target="../media/image138.wmf"/><Relationship Id="rId5" Type="http://schemas.openxmlformats.org/officeDocument/2006/relationships/oleObject" Target="../embeddings/oleObject371.bin"/><Relationship Id="rId15" Type="http://schemas.openxmlformats.org/officeDocument/2006/relationships/oleObject" Target="../embeddings/oleObject376.bin"/><Relationship Id="rId23" Type="http://schemas.openxmlformats.org/officeDocument/2006/relationships/oleObject" Target="../embeddings/oleObject380.bin"/><Relationship Id="rId10" Type="http://schemas.openxmlformats.org/officeDocument/2006/relationships/image" Target="../media/image123.wmf"/><Relationship Id="rId19" Type="http://schemas.openxmlformats.org/officeDocument/2006/relationships/oleObject" Target="../embeddings/oleObject378.bin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373.bin"/><Relationship Id="rId14" Type="http://schemas.openxmlformats.org/officeDocument/2006/relationships/image" Target="../media/image133.wmf"/><Relationship Id="rId22" Type="http://schemas.openxmlformats.org/officeDocument/2006/relationships/image" Target="../media/image137.wmf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389.bin"/><Relationship Id="rId3" Type="http://schemas.openxmlformats.org/officeDocument/2006/relationships/oleObject" Target="../embeddings/oleObject382.bin"/><Relationship Id="rId21" Type="http://schemas.openxmlformats.org/officeDocument/2006/relationships/image" Target="../media/image144.wmf"/><Relationship Id="rId7" Type="http://schemas.openxmlformats.org/officeDocument/2006/relationships/oleObject" Target="../embeddings/oleObject384.bin"/><Relationship Id="rId12" Type="http://schemas.openxmlformats.org/officeDocument/2006/relationships/oleObject" Target="../embeddings/oleObject386.bin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88.bin"/><Relationship Id="rId20" Type="http://schemas.openxmlformats.org/officeDocument/2006/relationships/oleObject" Target="../embeddings/oleObject390.bin"/><Relationship Id="rId1" Type="http://schemas.openxmlformats.org/officeDocument/2006/relationships/vmlDrawing" Target="../drawings/vmlDrawing68.vml"/><Relationship Id="rId6" Type="http://schemas.openxmlformats.org/officeDocument/2006/relationships/image" Target="../media/image141.wmf"/><Relationship Id="rId11" Type="http://schemas.openxmlformats.org/officeDocument/2006/relationships/image" Target="../media/image71.png"/><Relationship Id="rId5" Type="http://schemas.openxmlformats.org/officeDocument/2006/relationships/oleObject" Target="../embeddings/oleObject383.bin"/><Relationship Id="rId15" Type="http://schemas.openxmlformats.org/officeDocument/2006/relationships/image" Target="../media/image9.wmf"/><Relationship Id="rId23" Type="http://schemas.openxmlformats.org/officeDocument/2006/relationships/image" Target="../media/image145.wmf"/><Relationship Id="rId10" Type="http://schemas.openxmlformats.org/officeDocument/2006/relationships/image" Target="../media/image143.wmf"/><Relationship Id="rId19" Type="http://schemas.openxmlformats.org/officeDocument/2006/relationships/image" Target="../media/image11.wmf"/><Relationship Id="rId4" Type="http://schemas.openxmlformats.org/officeDocument/2006/relationships/image" Target="../media/image140.wmf"/><Relationship Id="rId9" Type="http://schemas.openxmlformats.org/officeDocument/2006/relationships/oleObject" Target="../embeddings/oleObject385.bin"/><Relationship Id="rId14" Type="http://schemas.openxmlformats.org/officeDocument/2006/relationships/oleObject" Target="../embeddings/oleObject387.bin"/><Relationship Id="rId22" Type="http://schemas.openxmlformats.org/officeDocument/2006/relationships/oleObject" Target="../embeddings/oleObject391.bin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5.bin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4.bin"/><Relationship Id="rId13" Type="http://schemas.openxmlformats.org/officeDocument/2006/relationships/image" Target="../media/image104.wmf"/><Relationship Id="rId3" Type="http://schemas.openxmlformats.org/officeDocument/2006/relationships/image" Target="../media/image5.png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39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9.vml"/><Relationship Id="rId6" Type="http://schemas.openxmlformats.org/officeDocument/2006/relationships/oleObject" Target="../embeddings/oleObject393.bin"/><Relationship Id="rId11" Type="http://schemas.openxmlformats.org/officeDocument/2006/relationships/image" Target="../media/image103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395.bin"/><Relationship Id="rId4" Type="http://schemas.openxmlformats.org/officeDocument/2006/relationships/oleObject" Target="../embeddings/oleObject392.bin"/><Relationship Id="rId9" Type="http://schemas.openxmlformats.org/officeDocument/2006/relationships/image" Target="../media/image100.wmf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9.bin"/><Relationship Id="rId3" Type="http://schemas.openxmlformats.org/officeDocument/2006/relationships/image" Target="../media/image5.png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0.vml"/><Relationship Id="rId6" Type="http://schemas.openxmlformats.org/officeDocument/2006/relationships/oleObject" Target="../embeddings/oleObject398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397.bin"/><Relationship Id="rId9" Type="http://schemas.openxmlformats.org/officeDocument/2006/relationships/image" Target="../media/image84.wmf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wmf"/><Relationship Id="rId13" Type="http://schemas.openxmlformats.org/officeDocument/2006/relationships/oleObject" Target="../embeddings/oleObject405.bin"/><Relationship Id="rId18" Type="http://schemas.openxmlformats.org/officeDocument/2006/relationships/image" Target="../media/image119.wmf"/><Relationship Id="rId26" Type="http://schemas.openxmlformats.org/officeDocument/2006/relationships/image" Target="../media/image152.wmf"/><Relationship Id="rId3" Type="http://schemas.openxmlformats.org/officeDocument/2006/relationships/oleObject" Target="../embeddings/oleObject400.bin"/><Relationship Id="rId21" Type="http://schemas.openxmlformats.org/officeDocument/2006/relationships/oleObject" Target="../embeddings/oleObject409.bin"/><Relationship Id="rId7" Type="http://schemas.openxmlformats.org/officeDocument/2006/relationships/oleObject" Target="../embeddings/oleObject402.bin"/><Relationship Id="rId12" Type="http://schemas.openxmlformats.org/officeDocument/2006/relationships/image" Target="../media/image150.wmf"/><Relationship Id="rId17" Type="http://schemas.openxmlformats.org/officeDocument/2006/relationships/oleObject" Target="../embeddings/oleObject407.bin"/><Relationship Id="rId25" Type="http://schemas.openxmlformats.org/officeDocument/2006/relationships/oleObject" Target="../embeddings/oleObject411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18.wmf"/><Relationship Id="rId20" Type="http://schemas.openxmlformats.org/officeDocument/2006/relationships/image" Target="../media/image122.wmf"/><Relationship Id="rId29" Type="http://schemas.openxmlformats.org/officeDocument/2006/relationships/oleObject" Target="../embeddings/oleObject413.bin"/><Relationship Id="rId1" Type="http://schemas.openxmlformats.org/officeDocument/2006/relationships/vmlDrawing" Target="../drawings/vmlDrawing71.vml"/><Relationship Id="rId6" Type="http://schemas.openxmlformats.org/officeDocument/2006/relationships/image" Target="../media/image147.wmf"/><Relationship Id="rId11" Type="http://schemas.openxmlformats.org/officeDocument/2006/relationships/oleObject" Target="../embeddings/oleObject404.bin"/><Relationship Id="rId24" Type="http://schemas.openxmlformats.org/officeDocument/2006/relationships/image" Target="../media/image132.wmf"/><Relationship Id="rId5" Type="http://schemas.openxmlformats.org/officeDocument/2006/relationships/oleObject" Target="../embeddings/oleObject401.bin"/><Relationship Id="rId15" Type="http://schemas.openxmlformats.org/officeDocument/2006/relationships/oleObject" Target="../embeddings/oleObject406.bin"/><Relationship Id="rId23" Type="http://schemas.openxmlformats.org/officeDocument/2006/relationships/oleObject" Target="../embeddings/oleObject410.bin"/><Relationship Id="rId28" Type="http://schemas.openxmlformats.org/officeDocument/2006/relationships/image" Target="../media/image153.wmf"/><Relationship Id="rId10" Type="http://schemas.openxmlformats.org/officeDocument/2006/relationships/image" Target="../media/image149.wmf"/><Relationship Id="rId19" Type="http://schemas.openxmlformats.org/officeDocument/2006/relationships/oleObject" Target="../embeddings/oleObject408.bin"/><Relationship Id="rId4" Type="http://schemas.openxmlformats.org/officeDocument/2006/relationships/image" Target="../media/image146.wmf"/><Relationship Id="rId9" Type="http://schemas.openxmlformats.org/officeDocument/2006/relationships/oleObject" Target="../embeddings/oleObject403.bin"/><Relationship Id="rId14" Type="http://schemas.openxmlformats.org/officeDocument/2006/relationships/image" Target="../media/image151.wmf"/><Relationship Id="rId22" Type="http://schemas.openxmlformats.org/officeDocument/2006/relationships/image" Target="../media/image123.wmf"/><Relationship Id="rId27" Type="http://schemas.openxmlformats.org/officeDocument/2006/relationships/oleObject" Target="../embeddings/oleObject412.bin"/><Relationship Id="rId30" Type="http://schemas.openxmlformats.org/officeDocument/2006/relationships/image" Target="../media/image15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</a:t>
            </a:fld>
            <a:endParaRPr lang="en-US" altLang="nl-NL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5240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Summary Lecture 1 (glossery: see App. B, SG)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433" y="990600"/>
            <a:ext cx="4499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First law</a:t>
            </a:r>
            <a:r>
              <a:rPr lang="nl-NL" sz="2400" b="1" dirty="0" smtClean="0"/>
              <a:t>: conservation of energy</a:t>
            </a:r>
            <a:endParaRPr lang="nl-NL" sz="24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030591"/>
              </p:ext>
            </p:extLst>
          </p:nvPr>
        </p:nvGraphicFramePr>
        <p:xfrm>
          <a:off x="860425" y="1519238"/>
          <a:ext cx="2644775" cy="223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Vergelijking" r:id="rId3" imgW="1231560" imgH="1041120" progId="Equation.3">
                  <p:embed/>
                </p:oleObj>
              </mc:Choice>
              <mc:Fallback>
                <p:oleObj name="Vergelijking" r:id="rId3" imgW="1231560" imgH="1041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425" y="1519238"/>
                        <a:ext cx="2644775" cy="22367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9667" y="4872335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- </a:t>
            </a:r>
            <a:r>
              <a:rPr lang="nl-NL" sz="2400" u="sng" dirty="0" smtClean="0"/>
              <a:t>Perfect gas</a:t>
            </a:r>
            <a:endParaRPr lang="nl-NL" sz="2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625097"/>
              </p:ext>
            </p:extLst>
          </p:nvPr>
        </p:nvGraphicFramePr>
        <p:xfrm>
          <a:off x="3390582" y="4954021"/>
          <a:ext cx="1714818" cy="445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" name="Vergelijking" r:id="rId5" imgW="685800" imgH="177480" progId="Equation.3">
                  <p:embed/>
                </p:oleObj>
              </mc:Choice>
              <mc:Fallback>
                <p:oleObj name="Vergelijking" r:id="rId5" imgW="685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582" y="4954021"/>
                        <a:ext cx="1714818" cy="44529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212046" y="4948535"/>
            <a:ext cx="2494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Equation of state</a:t>
            </a:r>
            <a:endParaRPr lang="nl-NL" sz="2400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5715000"/>
            <a:ext cx="2920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- </a:t>
            </a:r>
            <a:r>
              <a:rPr lang="nl-NL" sz="2400" u="sng" dirty="0" smtClean="0"/>
              <a:t>Perfect atomic gas</a:t>
            </a:r>
            <a:endParaRPr lang="nl-NL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512591"/>
              </p:ext>
            </p:extLst>
          </p:nvPr>
        </p:nvGraphicFramePr>
        <p:xfrm>
          <a:off x="3378192" y="5552599"/>
          <a:ext cx="2794008" cy="924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" name="Vergelijking" r:id="rId7" imgW="1193760" imgH="393480" progId="Equation.3">
                  <p:embed/>
                </p:oleObj>
              </mc:Choice>
              <mc:Fallback>
                <p:oleObj name="Vergelijking" r:id="rId7" imgW="1193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192" y="5552599"/>
                        <a:ext cx="2794008" cy="924401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6274" name="Picture 1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43566" y="4034135"/>
            <a:ext cx="2667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- </a:t>
            </a:r>
            <a:r>
              <a:rPr lang="nl-NL" sz="2400" u="sng" dirty="0" smtClean="0"/>
              <a:t>Mechanical work</a:t>
            </a:r>
            <a:endParaRPr lang="nl-NL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792071"/>
              </p:ext>
            </p:extLst>
          </p:nvPr>
        </p:nvGraphicFramePr>
        <p:xfrm>
          <a:off x="3380921" y="3992562"/>
          <a:ext cx="353695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" name="Vergelijking" r:id="rId10" imgW="1511280" imgH="279360" progId="Equation.3">
                  <p:embed/>
                </p:oleObj>
              </mc:Choice>
              <mc:Fallback>
                <p:oleObj name="Vergelijking" r:id="rId10" imgW="15112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921" y="3992562"/>
                        <a:ext cx="3536950" cy="65563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128624" y="3146948"/>
            <a:ext cx="2805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Reversible process</a:t>
            </a:r>
            <a:endParaRPr lang="nl-NL" sz="2400" u="sng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5622471" y="3505200"/>
            <a:ext cx="0" cy="759767"/>
          </a:xfrm>
          <a:prstGeom prst="straightConnector1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6617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10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527313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82368"/>
              </p:ext>
            </p:extLst>
          </p:nvPr>
        </p:nvGraphicFramePr>
        <p:xfrm>
          <a:off x="1165225" y="4057650"/>
          <a:ext cx="6494463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" name="Vergelijking" r:id="rId6" imgW="3365280" imgH="495000" progId="Equation.3">
                  <p:embed/>
                </p:oleObj>
              </mc:Choice>
              <mc:Fallback>
                <p:oleObj name="Vergelijking" r:id="rId6" imgW="336528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4057650"/>
                        <a:ext cx="6494463" cy="9556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645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11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08789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7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234619"/>
              </p:ext>
            </p:extLst>
          </p:nvPr>
        </p:nvGraphicFramePr>
        <p:xfrm>
          <a:off x="1158875" y="5157788"/>
          <a:ext cx="668178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8" name="Vergelijking" r:id="rId6" imgW="3403440" imgH="495000" progId="Equation.3">
                  <p:embed/>
                </p:oleObj>
              </mc:Choice>
              <mc:Fallback>
                <p:oleObj name="Vergelijking" r:id="rId6" imgW="3403440" imgH="49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5157788"/>
                        <a:ext cx="6681788" cy="9715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417130"/>
              </p:ext>
            </p:extLst>
          </p:nvPr>
        </p:nvGraphicFramePr>
        <p:xfrm>
          <a:off x="1165225" y="4057650"/>
          <a:ext cx="6494463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9" name="Vergelijking" r:id="rId8" imgW="3365280" imgH="495000" progId="Equation.3">
                  <p:embed/>
                </p:oleObj>
              </mc:Choice>
              <mc:Fallback>
                <p:oleObj name="Vergelijking" r:id="rId8" imgW="3365280" imgH="49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4057650"/>
                        <a:ext cx="6494463" cy="9556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160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12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394827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3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316125"/>
              </p:ext>
            </p:extLst>
          </p:nvPr>
        </p:nvGraphicFramePr>
        <p:xfrm>
          <a:off x="4119109" y="3625220"/>
          <a:ext cx="229552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4" name="Vergelijking" r:id="rId6" imgW="1168200" imgH="431640" progId="Equation.3">
                  <p:embed/>
                </p:oleObj>
              </mc:Choice>
              <mc:Fallback>
                <p:oleObj name="Vergelijking" r:id="rId6" imgW="1168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109" y="3625220"/>
                        <a:ext cx="2295525" cy="8445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885873"/>
              </p:ext>
            </p:extLst>
          </p:nvPr>
        </p:nvGraphicFramePr>
        <p:xfrm>
          <a:off x="4119563" y="2716213"/>
          <a:ext cx="223043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5" name="Vergelijking" r:id="rId8" imgW="1155600" imgH="431640" progId="Equation.3">
                  <p:embed/>
                </p:oleObj>
              </mc:Choice>
              <mc:Fallback>
                <p:oleObj name="Vergelijking" r:id="rId8" imgW="1155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563" y="2716213"/>
                        <a:ext cx="2230437" cy="8350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938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13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067845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39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791148"/>
              </p:ext>
            </p:extLst>
          </p:nvPr>
        </p:nvGraphicFramePr>
        <p:xfrm>
          <a:off x="854075" y="5208041"/>
          <a:ext cx="223043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40" name="Vergelijking" r:id="rId6" imgW="1155600" imgH="495000" progId="Equation.3">
                  <p:embed/>
                </p:oleObj>
              </mc:Choice>
              <mc:Fallback>
                <p:oleObj name="Vergelijking" r:id="rId6" imgW="1155600" imgH="495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5208041"/>
                        <a:ext cx="2230438" cy="9572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027006" y="4502524"/>
            <a:ext cx="13195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isochoric</a:t>
            </a:r>
            <a:endParaRPr lang="nl-NL" sz="2400" b="1" u="sng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748326" y="4869160"/>
            <a:ext cx="0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383124"/>
              </p:ext>
            </p:extLst>
          </p:nvPr>
        </p:nvGraphicFramePr>
        <p:xfrm>
          <a:off x="3713163" y="5205413"/>
          <a:ext cx="222885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41" name="Vergelijking" r:id="rId8" imgW="1155600" imgH="495000" progId="Equation.3">
                  <p:embed/>
                </p:oleObj>
              </mc:Choice>
              <mc:Fallback>
                <p:oleObj name="Vergelijking" r:id="rId8" imgW="115560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5205413"/>
                        <a:ext cx="2228850" cy="9572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883878" y="4495832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Isochoric</a:t>
            </a:r>
            <a:endParaRPr lang="nl-NL" sz="2400" b="1" u="sng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605198" y="4869160"/>
            <a:ext cx="0" cy="7168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Brace 8"/>
          <p:cNvSpPr/>
          <p:nvPr/>
        </p:nvSpPr>
        <p:spPr>
          <a:xfrm>
            <a:off x="6804248" y="2641916"/>
            <a:ext cx="648072" cy="359539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ight Arrow 17"/>
          <p:cNvSpPr/>
          <p:nvPr/>
        </p:nvSpPr>
        <p:spPr bwMode="auto">
          <a:xfrm>
            <a:off x="7685484" y="4268382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354687"/>
              </p:ext>
            </p:extLst>
          </p:nvPr>
        </p:nvGraphicFramePr>
        <p:xfrm>
          <a:off x="4119563" y="2716213"/>
          <a:ext cx="223043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42" name="Vergelijking" r:id="rId10" imgW="1155600" imgH="431640" progId="Equation.3">
                  <p:embed/>
                </p:oleObj>
              </mc:Choice>
              <mc:Fallback>
                <p:oleObj name="Vergelijking" r:id="rId10" imgW="115560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563" y="2716213"/>
                        <a:ext cx="2230437" cy="8350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148251"/>
              </p:ext>
            </p:extLst>
          </p:nvPr>
        </p:nvGraphicFramePr>
        <p:xfrm>
          <a:off x="4119563" y="3625850"/>
          <a:ext cx="229552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43" name="Vergelijking" r:id="rId12" imgW="1168200" imgH="431640" progId="Equation.3">
                  <p:embed/>
                </p:oleObj>
              </mc:Choice>
              <mc:Fallback>
                <p:oleObj name="Vergelijking" r:id="rId12" imgW="116820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563" y="3625850"/>
                        <a:ext cx="2295525" cy="8445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948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14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302864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780400"/>
              </p:ext>
            </p:extLst>
          </p:nvPr>
        </p:nvGraphicFramePr>
        <p:xfrm>
          <a:off x="1020763" y="4104555"/>
          <a:ext cx="696277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" name="Vergelijking" r:id="rId6" imgW="3606480" imgH="431640" progId="Equation.3">
                  <p:embed/>
                </p:oleObj>
              </mc:Choice>
              <mc:Fallback>
                <p:oleObj name="Vergelijking" r:id="rId6" imgW="3606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104555"/>
                        <a:ext cx="6962775" cy="8366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202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15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185284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0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204534"/>
              </p:ext>
            </p:extLst>
          </p:nvPr>
        </p:nvGraphicFramePr>
        <p:xfrm>
          <a:off x="1763713" y="5184775"/>
          <a:ext cx="3529012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1" name="Vergelijking" r:id="rId6" imgW="1828800" imgH="431640" progId="Equation.3">
                  <p:embed/>
                </p:oleObj>
              </mc:Choice>
              <mc:Fallback>
                <p:oleObj name="Vergelijking" r:id="rId6" imgW="182880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5184775"/>
                        <a:ext cx="3529012" cy="8366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Arrow 9"/>
          <p:cNvSpPr/>
          <p:nvPr/>
        </p:nvSpPr>
        <p:spPr bwMode="auto">
          <a:xfrm>
            <a:off x="755576" y="5380806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521830"/>
              </p:ext>
            </p:extLst>
          </p:nvPr>
        </p:nvGraphicFramePr>
        <p:xfrm>
          <a:off x="1020763" y="4105275"/>
          <a:ext cx="696277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2" name="Vergelijking" r:id="rId8" imgW="3606480" imgH="431640" progId="Equation.3">
                  <p:embed/>
                </p:oleObj>
              </mc:Choice>
              <mc:Fallback>
                <p:oleObj name="Vergelijking" r:id="rId8" imgW="360648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105275"/>
                        <a:ext cx="6962775" cy="8366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663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16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031473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9512" y="5559623"/>
            <a:ext cx="1341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First law:</a:t>
            </a:r>
            <a:endParaRPr lang="nl-NL" sz="2400" b="1" u="sng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851564"/>
              </p:ext>
            </p:extLst>
          </p:nvPr>
        </p:nvGraphicFramePr>
        <p:xfrm>
          <a:off x="2051720" y="5085184"/>
          <a:ext cx="301625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8" name="Vergelijking" r:id="rId6" imgW="1562040" imgH="380880" progId="Equation.3">
                  <p:embed/>
                </p:oleObj>
              </mc:Choice>
              <mc:Fallback>
                <p:oleObj name="Vergelijking" r:id="rId6" imgW="156204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085184"/>
                        <a:ext cx="3016250" cy="7381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609709"/>
              </p:ext>
            </p:extLst>
          </p:nvPr>
        </p:nvGraphicFramePr>
        <p:xfrm>
          <a:off x="3524538" y="6093296"/>
          <a:ext cx="15446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9" name="Vergelijking" r:id="rId8" imgW="799920" imgH="203040" progId="Equation.3">
                  <p:embed/>
                </p:oleObj>
              </mc:Choice>
              <mc:Fallback>
                <p:oleObj name="Vergelijking" r:id="rId8" imgW="799920" imgH="203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538" y="6093296"/>
                        <a:ext cx="1544638" cy="3937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/>
          <p:cNvSpPr/>
          <p:nvPr/>
        </p:nvSpPr>
        <p:spPr>
          <a:xfrm>
            <a:off x="1547664" y="5085184"/>
            <a:ext cx="333751" cy="151216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574975"/>
              </p:ext>
            </p:extLst>
          </p:nvPr>
        </p:nvGraphicFramePr>
        <p:xfrm>
          <a:off x="1531335" y="4105275"/>
          <a:ext cx="352901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0" name="Vergelijking" r:id="rId10" imgW="1828800" imgH="431640" progId="Equation.3">
                  <p:embed/>
                </p:oleObj>
              </mc:Choice>
              <mc:Fallback>
                <p:oleObj name="Vergelijking" r:id="rId10" imgW="182880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335" y="4105275"/>
                        <a:ext cx="3529013" cy="8366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259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17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962648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1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723206"/>
              </p:ext>
            </p:extLst>
          </p:nvPr>
        </p:nvGraphicFramePr>
        <p:xfrm>
          <a:off x="6069013" y="4865573"/>
          <a:ext cx="26225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2" name="Vergelijking" r:id="rId6" imgW="1358640" imgH="431640" progId="Equation.3">
                  <p:embed/>
                </p:oleObj>
              </mc:Choice>
              <mc:Fallback>
                <p:oleObj name="Vergelijking" r:id="rId6" imgW="135864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9013" y="4865573"/>
                        <a:ext cx="2622550" cy="8350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Left Brace 22"/>
          <p:cNvSpPr/>
          <p:nvPr/>
        </p:nvSpPr>
        <p:spPr>
          <a:xfrm flipH="1">
            <a:off x="5178150" y="4149080"/>
            <a:ext cx="617986" cy="2246241"/>
          </a:xfrm>
          <a:prstGeom prst="leftBrace">
            <a:avLst>
              <a:gd name="adj1" fmla="val 8333"/>
              <a:gd name="adj2" fmla="val 4926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xtBox 14"/>
          <p:cNvSpPr txBox="1"/>
          <p:nvPr/>
        </p:nvSpPr>
        <p:spPr>
          <a:xfrm>
            <a:off x="179512" y="5559623"/>
            <a:ext cx="1341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First law:</a:t>
            </a:r>
            <a:endParaRPr lang="nl-NL" sz="2400" b="1" u="sng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745144"/>
              </p:ext>
            </p:extLst>
          </p:nvPr>
        </p:nvGraphicFramePr>
        <p:xfrm>
          <a:off x="2051720" y="5085184"/>
          <a:ext cx="301625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3" name="Vergelijking" r:id="rId8" imgW="1562040" imgH="380880" progId="Equation.3">
                  <p:embed/>
                </p:oleObj>
              </mc:Choice>
              <mc:Fallback>
                <p:oleObj name="Vergelijking" r:id="rId8" imgW="156204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085184"/>
                        <a:ext cx="3016250" cy="7381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215216"/>
              </p:ext>
            </p:extLst>
          </p:nvPr>
        </p:nvGraphicFramePr>
        <p:xfrm>
          <a:off x="3524538" y="6093296"/>
          <a:ext cx="15446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4" name="Vergelijking" r:id="rId10" imgW="799920" imgH="203040" progId="Equation.3">
                  <p:embed/>
                </p:oleObj>
              </mc:Choice>
              <mc:Fallback>
                <p:oleObj name="Vergelijking" r:id="rId10" imgW="799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538" y="6093296"/>
                        <a:ext cx="1544638" cy="3937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Left Brace 25"/>
          <p:cNvSpPr/>
          <p:nvPr/>
        </p:nvSpPr>
        <p:spPr>
          <a:xfrm>
            <a:off x="1547664" y="5085184"/>
            <a:ext cx="333751" cy="151216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595163"/>
              </p:ext>
            </p:extLst>
          </p:nvPr>
        </p:nvGraphicFramePr>
        <p:xfrm>
          <a:off x="1531938" y="4105275"/>
          <a:ext cx="3529012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5" name="Vergelijking" r:id="rId12" imgW="1828800" imgH="431640" progId="Equation.3">
                  <p:embed/>
                </p:oleObj>
              </mc:Choice>
              <mc:Fallback>
                <p:oleObj name="Vergelijking" r:id="rId12" imgW="182880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38" y="4105275"/>
                        <a:ext cx="3529012" cy="8366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038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18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603764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0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Left Brace 22"/>
          <p:cNvSpPr/>
          <p:nvPr/>
        </p:nvSpPr>
        <p:spPr>
          <a:xfrm flipH="1">
            <a:off x="3779912" y="4239753"/>
            <a:ext cx="617986" cy="2246241"/>
          </a:xfrm>
          <a:prstGeom prst="leftBrace">
            <a:avLst>
              <a:gd name="adj1" fmla="val 8333"/>
              <a:gd name="adj2" fmla="val 4926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410275"/>
              </p:ext>
            </p:extLst>
          </p:nvPr>
        </p:nvGraphicFramePr>
        <p:xfrm>
          <a:off x="1704779" y="4058965"/>
          <a:ext cx="198596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1" name="Vergelijking" r:id="rId6" imgW="1028520" imgH="380880" progId="Equation.3">
                  <p:embed/>
                </p:oleObj>
              </mc:Choice>
              <mc:Fallback>
                <p:oleObj name="Vergelijking" r:id="rId6" imgW="1028520" imgH="3808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779" y="4058965"/>
                        <a:ext cx="1985963" cy="7381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685930" y="4293096"/>
            <a:ext cx="3990526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u="sng" dirty="0" smtClean="0"/>
              <a:t>Internal energy </a:t>
            </a:r>
            <a:r>
              <a:rPr lang="nl-NL" sz="2400" b="1" u="sng" dirty="0" smtClean="0"/>
              <a:t>change </a:t>
            </a:r>
          </a:p>
          <a:p>
            <a:r>
              <a:rPr lang="nl-NL" sz="2400" b="1" u="sng" dirty="0"/>
              <a:t>i</a:t>
            </a:r>
            <a:r>
              <a:rPr lang="nl-NL" sz="2400" b="1" u="sng" dirty="0" smtClean="0"/>
              <a:t>ndependent</a:t>
            </a:r>
            <a:r>
              <a:rPr lang="nl-NL" sz="2400" u="sng" dirty="0" smtClean="0"/>
              <a:t> of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400" u="sng" baseline="-25000" dirty="0" smtClean="0"/>
              <a:t>1</a:t>
            </a:r>
            <a:r>
              <a:rPr lang="nl-NL" sz="2400" u="sng" dirty="0" smtClean="0"/>
              <a:t>,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400" u="sng" baseline="-25000" dirty="0" smtClean="0"/>
              <a:t>2</a:t>
            </a:r>
            <a:r>
              <a:rPr lang="nl-NL" sz="2400" u="sng" dirty="0" smtClean="0"/>
              <a:t>,</a:t>
            </a:r>
            <a:r>
              <a:rPr lang="nl-NL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000" u="sng" baseline="-25000" dirty="0" smtClean="0"/>
              <a:t>1</a:t>
            </a:r>
            <a:r>
              <a:rPr lang="nl-NL" sz="2400" u="sng" dirty="0" smtClean="0"/>
              <a:t>,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400" u="sng" baseline="-25000" dirty="0" smtClean="0"/>
              <a:t>2</a:t>
            </a:r>
          </a:p>
          <a:p>
            <a:endParaRPr lang="nl-NL" sz="2400" u="sng" dirty="0" smtClean="0"/>
          </a:p>
          <a:p>
            <a:r>
              <a:rPr lang="nl-NL" sz="2400" u="sng" dirty="0" smtClean="0"/>
              <a:t>Work and heat</a:t>
            </a:r>
          </a:p>
          <a:p>
            <a:r>
              <a:rPr lang="nl-NL" sz="2400" b="1" u="sng" dirty="0"/>
              <a:t>d</a:t>
            </a:r>
            <a:r>
              <a:rPr lang="nl-NL" sz="2400" b="1" u="sng" dirty="0" smtClean="0"/>
              <a:t>epend </a:t>
            </a:r>
            <a:r>
              <a:rPr lang="nl-NL" sz="2400" u="sng" dirty="0" smtClean="0"/>
              <a:t>on </a:t>
            </a:r>
            <a:r>
              <a:rPr lang="nl-NL" sz="3200" i="1" u="sng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800" u="sng" baseline="-25000" dirty="0"/>
              <a:t>1</a:t>
            </a:r>
            <a:r>
              <a:rPr lang="nl-NL" sz="2800" u="sng" dirty="0"/>
              <a:t>, </a:t>
            </a:r>
            <a:r>
              <a:rPr lang="nl-NL" sz="3200" i="1" u="sng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800" u="sng" baseline="-25000" dirty="0"/>
              <a:t>2</a:t>
            </a:r>
            <a:r>
              <a:rPr lang="nl-NL" sz="2800" u="sng" dirty="0"/>
              <a:t>,</a:t>
            </a:r>
            <a:r>
              <a:rPr lang="nl-NL" sz="28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i="1" u="sng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400" u="sng" baseline="-25000" dirty="0"/>
              <a:t>1</a:t>
            </a:r>
            <a:r>
              <a:rPr lang="nl-NL" sz="2800" u="sng" dirty="0"/>
              <a:t>, </a:t>
            </a:r>
            <a:r>
              <a:rPr lang="nl-NL" sz="3200" i="1" u="sng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800" u="sng" baseline="-25000" dirty="0"/>
              <a:t>2</a:t>
            </a:r>
            <a:endParaRPr lang="nl-NL" sz="2400" u="sng" baseline="-25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00352"/>
              </p:ext>
            </p:extLst>
          </p:nvPr>
        </p:nvGraphicFramePr>
        <p:xfrm>
          <a:off x="1207591" y="4896644"/>
          <a:ext cx="2500313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2" name="Vergelijking" r:id="rId8" imgW="1295280" imgH="431640" progId="Equation.3">
                  <p:embed/>
                </p:oleObj>
              </mc:Choice>
              <mc:Fallback>
                <p:oleObj name="Vergelijking" r:id="rId8" imgW="129528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7591" y="4896644"/>
                        <a:ext cx="2500313" cy="8366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975042"/>
              </p:ext>
            </p:extLst>
          </p:nvPr>
        </p:nvGraphicFramePr>
        <p:xfrm>
          <a:off x="1085354" y="5834335"/>
          <a:ext cx="26225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3" name="Vergelijking" r:id="rId10" imgW="1358640" imgH="431640" progId="Equation.3">
                  <p:embed/>
                </p:oleObj>
              </mc:Choice>
              <mc:Fallback>
                <p:oleObj name="Vergelijking" r:id="rId10" imgW="135864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354" y="5834335"/>
                        <a:ext cx="2622550" cy="8350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132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19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236777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9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Left Brace 22"/>
          <p:cNvSpPr/>
          <p:nvPr/>
        </p:nvSpPr>
        <p:spPr>
          <a:xfrm flipH="1">
            <a:off x="3779912" y="4239753"/>
            <a:ext cx="617986" cy="2246241"/>
          </a:xfrm>
          <a:prstGeom prst="leftBrace">
            <a:avLst>
              <a:gd name="adj1" fmla="val 8333"/>
              <a:gd name="adj2" fmla="val 4926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xtBox 12"/>
          <p:cNvSpPr txBox="1"/>
          <p:nvPr/>
        </p:nvSpPr>
        <p:spPr>
          <a:xfrm>
            <a:off x="3746478" y="2780928"/>
            <a:ext cx="453515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First law </a:t>
            </a:r>
            <a:r>
              <a:rPr lang="nl-NL" sz="2400" b="1" u="sng" dirty="0" smtClean="0"/>
              <a:t>holds for all processes</a:t>
            </a:r>
            <a:r>
              <a:rPr lang="nl-NL" sz="2400" u="sng" dirty="0" smtClean="0"/>
              <a:t>, so</a:t>
            </a:r>
          </a:p>
          <a:p>
            <a:r>
              <a:rPr lang="nl-NL" sz="2400" u="sng" dirty="0"/>
              <a:t>a</a:t>
            </a:r>
            <a:r>
              <a:rPr lang="nl-NL" sz="2400" u="sng" dirty="0" smtClean="0"/>
              <a:t>lso for </a:t>
            </a:r>
            <a:r>
              <a:rPr lang="nl-NL" sz="2400" b="1" u="sng" dirty="0" smtClean="0"/>
              <a:t>irreversible processes</a:t>
            </a:r>
            <a:endParaRPr lang="nl-NL" sz="2400" b="1" u="sng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4685930" y="4294741"/>
            <a:ext cx="3990526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u="sng" dirty="0" smtClean="0"/>
              <a:t>Internal energy change </a:t>
            </a:r>
          </a:p>
          <a:p>
            <a:r>
              <a:rPr lang="nl-NL" sz="2400" b="1" u="sng" dirty="0"/>
              <a:t>i</a:t>
            </a:r>
            <a:r>
              <a:rPr lang="nl-NL" sz="2400" b="1" u="sng" dirty="0" smtClean="0"/>
              <a:t>ndependent</a:t>
            </a:r>
            <a:r>
              <a:rPr lang="nl-NL" sz="2400" u="sng" dirty="0" smtClean="0"/>
              <a:t> of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400" u="sng" baseline="-25000" dirty="0" smtClean="0"/>
              <a:t>1</a:t>
            </a:r>
            <a:r>
              <a:rPr lang="nl-NL" sz="2400" u="sng" dirty="0" smtClean="0"/>
              <a:t>,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400" u="sng" baseline="-25000" dirty="0" smtClean="0"/>
              <a:t>2</a:t>
            </a:r>
            <a:r>
              <a:rPr lang="nl-NL" sz="2400" u="sng" dirty="0" smtClean="0"/>
              <a:t>,</a:t>
            </a:r>
            <a:r>
              <a:rPr lang="nl-NL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000" u="sng" baseline="-25000" dirty="0" smtClean="0"/>
              <a:t>1</a:t>
            </a:r>
            <a:r>
              <a:rPr lang="nl-NL" sz="2400" u="sng" dirty="0" smtClean="0"/>
              <a:t>,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400" u="sng" baseline="-25000" dirty="0" smtClean="0"/>
              <a:t>2</a:t>
            </a:r>
          </a:p>
          <a:p>
            <a:endParaRPr lang="nl-NL" sz="2400" u="sng" dirty="0" smtClean="0"/>
          </a:p>
          <a:p>
            <a:r>
              <a:rPr lang="nl-NL" sz="2400" u="sng" dirty="0" smtClean="0"/>
              <a:t>Work and heat</a:t>
            </a:r>
          </a:p>
          <a:p>
            <a:r>
              <a:rPr lang="nl-NL" sz="2400" b="1" u="sng" dirty="0"/>
              <a:t>d</a:t>
            </a:r>
            <a:r>
              <a:rPr lang="nl-NL" sz="2400" b="1" u="sng" dirty="0" smtClean="0"/>
              <a:t>epend </a:t>
            </a:r>
            <a:r>
              <a:rPr lang="nl-NL" sz="2400" u="sng" dirty="0" smtClean="0"/>
              <a:t>on </a:t>
            </a:r>
            <a:r>
              <a:rPr lang="nl-NL" sz="3200" i="1" u="sng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800" u="sng" baseline="-25000" dirty="0"/>
              <a:t>1</a:t>
            </a:r>
            <a:r>
              <a:rPr lang="nl-NL" sz="2800" u="sng" dirty="0"/>
              <a:t>, </a:t>
            </a:r>
            <a:r>
              <a:rPr lang="nl-NL" sz="3200" i="1" u="sng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800" u="sng" baseline="-25000" dirty="0"/>
              <a:t>2</a:t>
            </a:r>
            <a:r>
              <a:rPr lang="nl-NL" sz="2800" u="sng" dirty="0"/>
              <a:t>,</a:t>
            </a:r>
            <a:r>
              <a:rPr lang="nl-NL" sz="28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i="1" u="sng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400" u="sng" baseline="-25000" dirty="0"/>
              <a:t>1</a:t>
            </a:r>
            <a:r>
              <a:rPr lang="nl-NL" sz="2800" u="sng" dirty="0"/>
              <a:t>, </a:t>
            </a:r>
            <a:r>
              <a:rPr lang="nl-NL" sz="3200" i="1" u="sng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800" u="sng" baseline="-25000" dirty="0"/>
              <a:t>2</a:t>
            </a:r>
            <a:endParaRPr lang="nl-NL" sz="2400" u="sng" baseline="-25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410275"/>
              </p:ext>
            </p:extLst>
          </p:nvPr>
        </p:nvGraphicFramePr>
        <p:xfrm>
          <a:off x="1704975" y="4059238"/>
          <a:ext cx="198596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30" name="Vergelijking" r:id="rId6" imgW="1028520" imgH="380880" progId="Equation.3">
                  <p:embed/>
                </p:oleObj>
              </mc:Choice>
              <mc:Fallback>
                <p:oleObj name="Vergelijking" r:id="rId6" imgW="1028520" imgH="380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4059238"/>
                        <a:ext cx="1985963" cy="7381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065371"/>
              </p:ext>
            </p:extLst>
          </p:nvPr>
        </p:nvGraphicFramePr>
        <p:xfrm>
          <a:off x="1208088" y="4897438"/>
          <a:ext cx="250031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31" name="Vergelijking" r:id="rId8" imgW="1295280" imgH="431640" progId="Equation.3">
                  <p:embed/>
                </p:oleObj>
              </mc:Choice>
              <mc:Fallback>
                <p:oleObj name="Vergelijking" r:id="rId8" imgW="129528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4897438"/>
                        <a:ext cx="2500312" cy="8350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661001"/>
              </p:ext>
            </p:extLst>
          </p:nvPr>
        </p:nvGraphicFramePr>
        <p:xfrm>
          <a:off x="1085850" y="5834063"/>
          <a:ext cx="26225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32" name="Vergelijking" r:id="rId10" imgW="1358310" imgH="431613" progId="Equation.3">
                  <p:embed/>
                </p:oleObj>
              </mc:Choice>
              <mc:Fallback>
                <p:oleObj name="Vergelijking" r:id="rId10" imgW="1358310" imgH="43161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5834063"/>
                        <a:ext cx="2622550" cy="8350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552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35696" y="228600"/>
            <a:ext cx="5201206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First law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780" y="990600"/>
            <a:ext cx="4499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First law</a:t>
            </a:r>
            <a:r>
              <a:rPr lang="nl-NL" sz="2400" b="1" dirty="0" smtClean="0"/>
              <a:t>: </a:t>
            </a:r>
            <a:r>
              <a:rPr lang="nl-NL" sz="2400" b="1" dirty="0" smtClean="0">
                <a:solidFill>
                  <a:srgbClr val="FF0000"/>
                </a:solidFill>
              </a:rPr>
              <a:t>conservation of energy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51009" y="32099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479060"/>
              </p:ext>
            </p:extLst>
          </p:nvPr>
        </p:nvGraphicFramePr>
        <p:xfrm>
          <a:off x="5524500" y="990600"/>
          <a:ext cx="21923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0" name="Vergelijking" r:id="rId3" imgW="965160" imgH="203040" progId="Equation.3">
                  <p:embed/>
                </p:oleObj>
              </mc:Choice>
              <mc:Fallback>
                <p:oleObj name="Vergelijking" r:id="rId3" imgW="965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990600"/>
                        <a:ext cx="2192338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784304"/>
              </p:ext>
            </p:extLst>
          </p:nvPr>
        </p:nvGraphicFramePr>
        <p:xfrm>
          <a:off x="4572000" y="1671637"/>
          <a:ext cx="24526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" name="Vergelijking" r:id="rId5" imgW="1079280" imgH="203040" progId="Equation.3">
                  <p:embed/>
                </p:oleObj>
              </mc:Choice>
              <mc:Fallback>
                <p:oleObj name="Vergelijking" r:id="rId5" imgW="10792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71637"/>
                        <a:ext cx="2452688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958201" y="1452265"/>
            <a:ext cx="282930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nl-NL" sz="2400" b="1" u="sng" dirty="0" smtClean="0"/>
              <a:t> is a state function </a:t>
            </a:r>
          </a:p>
          <a:p>
            <a:r>
              <a:rPr lang="nl-NL" sz="2400" dirty="0" smtClean="0"/>
              <a:t>of the state variables</a:t>
            </a:r>
            <a:endParaRPr lang="nl-NL" sz="2400" b="1" dirty="0">
              <a:solidFill>
                <a:srgbClr val="FF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340193" y="2216055"/>
            <a:ext cx="4953000" cy="2357124"/>
            <a:chOff x="228600" y="3886200"/>
            <a:chExt cx="4953000" cy="23571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1610950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62" name="Vergelijking" r:id="rId8" imgW="787320" imgH="215640" progId="Equation.3">
                    <p:embed/>
                  </p:oleObj>
                </mc:Choice>
                <mc:Fallback>
                  <p:oleObj name="Vergelijking" r:id="rId8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92436605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63" name="Vergelijking" r:id="rId10" imgW="863280" imgH="215640" progId="Equation.3">
                    <p:embed/>
                  </p:oleObj>
                </mc:Choice>
                <mc:Fallback>
                  <p:oleObj name="Vergelijking" r:id="rId10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5847986"/>
                </p:ext>
              </p:extLst>
            </p:nvPr>
          </p:nvGraphicFramePr>
          <p:xfrm>
            <a:off x="2628574" y="4267200"/>
            <a:ext cx="376237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64" name="Vergelijking" r:id="rId12" imgW="164880" imgH="164880" progId="Equation.3">
                    <p:embed/>
                  </p:oleObj>
                </mc:Choice>
                <mc:Fallback>
                  <p:oleObj name="Vergelijking" r:id="rId12" imgW="1648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8574" y="4267200"/>
                          <a:ext cx="376237" cy="37465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40480886"/>
                </p:ext>
              </p:extLst>
            </p:nvPr>
          </p:nvGraphicFramePr>
          <p:xfrm>
            <a:off x="3857611" y="5536292"/>
            <a:ext cx="347662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65" name="Vergelijking" r:id="rId14" imgW="152280" imgH="164880" progId="Equation.3">
                    <p:embed/>
                  </p:oleObj>
                </mc:Choice>
                <mc:Fallback>
                  <p:oleObj name="Vergelijking" r:id="rId14" imgW="152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7611" y="5536292"/>
                          <a:ext cx="347662" cy="374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Right Arrow 18"/>
          <p:cNvSpPr/>
          <p:nvPr/>
        </p:nvSpPr>
        <p:spPr bwMode="auto">
          <a:xfrm>
            <a:off x="1084786" y="5432434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702305"/>
              </p:ext>
            </p:extLst>
          </p:nvPr>
        </p:nvGraphicFramePr>
        <p:xfrm>
          <a:off x="5825331" y="3050872"/>
          <a:ext cx="176053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6" name="Vergelijking" r:id="rId16" imgW="774360" imgH="215640" progId="Equation.3">
                  <p:embed/>
                </p:oleObj>
              </mc:Choice>
              <mc:Fallback>
                <p:oleObj name="Vergelijking" r:id="rId16" imgW="7743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5331" y="3050872"/>
                        <a:ext cx="1760537" cy="49053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321359" y="4840704"/>
            <a:ext cx="445057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nl-NL" sz="2400" b="1" u="sng" dirty="0" smtClean="0"/>
              <a:t> is independent of the path</a:t>
            </a:r>
          </a:p>
          <a:p>
            <a:r>
              <a:rPr lang="nl-NL" sz="2400" b="1" u="sng" dirty="0" smtClean="0"/>
              <a:t>whether reversible or irreversible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01014" y="5957714"/>
            <a:ext cx="5091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For any system (not only a perfect gas)</a:t>
            </a:r>
            <a:endParaRPr lang="nl-NL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11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20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174990"/>
              </p:ext>
            </p:extLst>
          </p:nvPr>
        </p:nvGraphicFramePr>
        <p:xfrm>
          <a:off x="520587" y="5389859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25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587" y="5389859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84552"/>
              </p:ext>
            </p:extLst>
          </p:nvPr>
        </p:nvGraphicFramePr>
        <p:xfrm>
          <a:off x="5548313" y="5878513"/>
          <a:ext cx="9318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26" name="Equation" r:id="rId6" imgW="482400" imgH="228600" progId="Equation.3">
                  <p:embed/>
                </p:oleObj>
              </mc:Choice>
              <mc:Fallback>
                <p:oleObj name="Equation" r:id="rId6" imgW="482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8313" y="5878513"/>
                        <a:ext cx="931862" cy="4429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776275"/>
              </p:ext>
            </p:extLst>
          </p:nvPr>
        </p:nvGraphicFramePr>
        <p:xfrm>
          <a:off x="5037138" y="5157788"/>
          <a:ext cx="19367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27" name="Equation" r:id="rId8" imgW="1002960" imgH="279360" progId="Equation.3">
                  <p:embed/>
                </p:oleObj>
              </mc:Choice>
              <mc:Fallback>
                <p:oleObj name="Equation" r:id="rId8" imgW="10029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8" y="5157788"/>
                        <a:ext cx="1936750" cy="5429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Left Brace 22"/>
          <p:cNvSpPr/>
          <p:nvPr/>
        </p:nvSpPr>
        <p:spPr>
          <a:xfrm flipH="1">
            <a:off x="3779912" y="4077072"/>
            <a:ext cx="617986" cy="2246241"/>
          </a:xfrm>
          <a:prstGeom prst="leftBrace">
            <a:avLst>
              <a:gd name="adj1" fmla="val 8333"/>
              <a:gd name="adj2" fmla="val 4926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666827"/>
              </p:ext>
            </p:extLst>
          </p:nvPr>
        </p:nvGraphicFramePr>
        <p:xfrm>
          <a:off x="4427984" y="4221088"/>
          <a:ext cx="198596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28" name="Vergelijking" r:id="rId10" imgW="1028520" imgH="380880" progId="Equation.3">
                  <p:embed/>
                </p:oleObj>
              </mc:Choice>
              <mc:Fallback>
                <p:oleObj name="Vergelijking" r:id="rId10" imgW="10285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221088"/>
                        <a:ext cx="1985963" cy="7381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770747" y="2797257"/>
            <a:ext cx="447366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First law for </a:t>
            </a:r>
            <a:r>
              <a:rPr lang="nl-NL" sz="2400" b="1" u="sng" dirty="0" smtClean="0"/>
              <a:t>irreversible processes</a:t>
            </a:r>
            <a:endParaRPr lang="nl-NL" sz="2400" b="1" u="sng" baseline="-25000" dirty="0"/>
          </a:p>
        </p:txBody>
      </p:sp>
      <p:sp>
        <p:nvSpPr>
          <p:cNvPr id="6" name="Down Arrow 5"/>
          <p:cNvSpPr/>
          <p:nvPr/>
        </p:nvSpPr>
        <p:spPr>
          <a:xfrm>
            <a:off x="5834981" y="3356992"/>
            <a:ext cx="358146" cy="75317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4093621"/>
            <a:ext cx="266194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irreversible process</a:t>
            </a:r>
            <a:endParaRPr lang="nl-NL" sz="2400" b="1" u="sng" baseline="-25000" dirty="0"/>
          </a:p>
        </p:txBody>
      </p:sp>
      <p:sp>
        <p:nvSpPr>
          <p:cNvPr id="18" name="Down Arrow 17"/>
          <p:cNvSpPr/>
          <p:nvPr/>
        </p:nvSpPr>
        <p:spPr>
          <a:xfrm>
            <a:off x="2055068" y="4606282"/>
            <a:ext cx="358146" cy="75317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0000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28932"/>
              </p:ext>
            </p:extLst>
          </p:nvPr>
        </p:nvGraphicFramePr>
        <p:xfrm>
          <a:off x="6632575" y="4306434"/>
          <a:ext cx="19621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29" name="Vergelijking" r:id="rId12" imgW="863280" imgH="253800" progId="Equation.3">
                  <p:embed/>
                </p:oleObj>
              </mc:Choice>
              <mc:Fallback>
                <p:oleObj name="Vergelijking" r:id="rId12" imgW="863280" imgH="253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575" y="4306434"/>
                        <a:ext cx="196215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086088" y="6323313"/>
            <a:ext cx="204517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b="1" u="sng" dirty="0"/>
              <a:t>d</a:t>
            </a:r>
            <a:r>
              <a:rPr lang="nl-NL" sz="2400" b="1" u="sng" dirty="0" smtClean="0"/>
              <a:t>uring process</a:t>
            </a:r>
            <a:endParaRPr lang="nl-NL" sz="2400" b="1" u="sng" baseline="-25000" dirty="0"/>
          </a:p>
        </p:txBody>
      </p:sp>
    </p:spTree>
    <p:extLst>
      <p:ext uri="{BB962C8B-B14F-4D97-AF65-F5344CB8AC3E}">
        <p14:creationId xmlns:p14="http://schemas.microsoft.com/office/powerpoint/2010/main" val="362509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21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360856"/>
              </p:ext>
            </p:extLst>
          </p:nvPr>
        </p:nvGraphicFramePr>
        <p:xfrm>
          <a:off x="520587" y="5389859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3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587" y="5389859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Left Brace 22"/>
          <p:cNvSpPr/>
          <p:nvPr/>
        </p:nvSpPr>
        <p:spPr>
          <a:xfrm flipH="1">
            <a:off x="3779912" y="4077072"/>
            <a:ext cx="617986" cy="2246241"/>
          </a:xfrm>
          <a:prstGeom prst="leftBrace">
            <a:avLst>
              <a:gd name="adj1" fmla="val 8333"/>
              <a:gd name="adj2" fmla="val 4926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535067"/>
              </p:ext>
            </p:extLst>
          </p:nvPr>
        </p:nvGraphicFramePr>
        <p:xfrm>
          <a:off x="4427984" y="4221088"/>
          <a:ext cx="198596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4" name="Vergelijking" r:id="rId6" imgW="1028520" imgH="380880" progId="Equation.3">
                  <p:embed/>
                </p:oleObj>
              </mc:Choice>
              <mc:Fallback>
                <p:oleObj name="Vergelijking" r:id="rId6" imgW="10285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221088"/>
                        <a:ext cx="1985963" cy="7381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770747" y="2797257"/>
            <a:ext cx="454259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First law for </a:t>
            </a:r>
            <a:r>
              <a:rPr lang="nl-NL" sz="2400" b="1" u="sng" dirty="0" smtClean="0"/>
              <a:t>irreversible processes</a:t>
            </a:r>
            <a:endParaRPr lang="nl-NL" sz="2400" b="1" u="sng" baseline="-25000" dirty="0"/>
          </a:p>
        </p:txBody>
      </p:sp>
      <p:sp>
        <p:nvSpPr>
          <p:cNvPr id="6" name="Down Arrow 5"/>
          <p:cNvSpPr/>
          <p:nvPr/>
        </p:nvSpPr>
        <p:spPr>
          <a:xfrm>
            <a:off x="5834981" y="3356992"/>
            <a:ext cx="358146" cy="75317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4093621"/>
            <a:ext cx="266194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irreversible process</a:t>
            </a:r>
            <a:endParaRPr lang="nl-NL" sz="2400" b="1" u="sng" baseline="-25000" dirty="0"/>
          </a:p>
        </p:txBody>
      </p:sp>
      <p:sp>
        <p:nvSpPr>
          <p:cNvPr id="18" name="Down Arrow 17"/>
          <p:cNvSpPr/>
          <p:nvPr/>
        </p:nvSpPr>
        <p:spPr>
          <a:xfrm>
            <a:off x="2055068" y="4606282"/>
            <a:ext cx="358146" cy="75317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0000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318136"/>
              </p:ext>
            </p:extLst>
          </p:nvPr>
        </p:nvGraphicFramePr>
        <p:xfrm>
          <a:off x="6632575" y="4306434"/>
          <a:ext cx="19621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5" name="Vergelijking" r:id="rId8" imgW="863280" imgH="253800" progId="Equation.3">
                  <p:embed/>
                </p:oleObj>
              </mc:Choice>
              <mc:Fallback>
                <p:oleObj name="Vergelijking" r:id="rId8" imgW="8632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575" y="4306434"/>
                        <a:ext cx="196215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872745" y="1786611"/>
            <a:ext cx="4193777" cy="52322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Solution was found in </a:t>
            </a:r>
            <a:r>
              <a:rPr lang="nl-NL" sz="2400" b="1" u="sng" dirty="0" smtClean="0"/>
              <a:t>entropy</a:t>
            </a:r>
            <a:r>
              <a:rPr lang="nl-NL" sz="2400" u="sng" dirty="0" smtClean="0"/>
              <a:t>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86088" y="6323313"/>
            <a:ext cx="21141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b="1" u="sng" dirty="0"/>
              <a:t>d</a:t>
            </a:r>
            <a:r>
              <a:rPr lang="nl-NL" sz="2400" b="1" u="sng" dirty="0" smtClean="0"/>
              <a:t>uring process</a:t>
            </a:r>
            <a:endParaRPr lang="nl-NL" sz="2400" b="1" u="sng" baseline="-250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776275"/>
              </p:ext>
            </p:extLst>
          </p:nvPr>
        </p:nvGraphicFramePr>
        <p:xfrm>
          <a:off x="5037138" y="5157788"/>
          <a:ext cx="19367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6" name="Equation" r:id="rId10" imgW="1002960" imgH="279360" progId="Equation.3">
                  <p:embed/>
                </p:oleObj>
              </mc:Choice>
              <mc:Fallback>
                <p:oleObj name="Equation" r:id="rId10" imgW="1002960" imgH="27936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8" y="5157788"/>
                        <a:ext cx="1936750" cy="5429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84552"/>
              </p:ext>
            </p:extLst>
          </p:nvPr>
        </p:nvGraphicFramePr>
        <p:xfrm>
          <a:off x="5548313" y="5878513"/>
          <a:ext cx="9318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47" name="Equation" r:id="rId12" imgW="482400" imgH="228600" progId="Equation.3">
                  <p:embed/>
                </p:oleObj>
              </mc:Choice>
              <mc:Fallback>
                <p:oleObj name="Equation" r:id="rId12" imgW="4824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8313" y="5878513"/>
                        <a:ext cx="931862" cy="4429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490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22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6773" y="1052736"/>
            <a:ext cx="4193777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Solution was found in </a:t>
            </a:r>
            <a:r>
              <a:rPr lang="nl-NL" sz="2400" b="1" u="sng" dirty="0" smtClean="0"/>
              <a:t>entropy</a:t>
            </a:r>
            <a:r>
              <a:rPr lang="nl-NL" sz="2400" u="sng" dirty="0" smtClean="0"/>
              <a:t>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772816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</a:t>
            </a:r>
            <a:r>
              <a:rPr lang="nl-NL" sz="2400" b="1" u="sng" dirty="0" smtClean="0"/>
              <a:t>spontaneous</a:t>
            </a:r>
            <a:r>
              <a:rPr lang="nl-NL" sz="2400" b="1" dirty="0" smtClean="0"/>
              <a:t> </a:t>
            </a:r>
            <a:r>
              <a:rPr lang="nl-NL" sz="2400" b="1" u="sng" dirty="0" smtClean="0"/>
              <a:t>process</a:t>
            </a:r>
            <a:endParaRPr lang="nl-NL" sz="2400" b="1" u="sng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901495"/>
              </p:ext>
            </p:extLst>
          </p:nvPr>
        </p:nvGraphicFramePr>
        <p:xfrm>
          <a:off x="578817" y="2708920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1" name="Vergelijking" r:id="rId3" imgW="1282680" imgH="228600" progId="Equation.3">
                  <p:embed/>
                </p:oleObj>
              </mc:Choice>
              <mc:Fallback>
                <p:oleObj name="Vergelijking" r:id="rId3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2708920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790131"/>
              </p:ext>
            </p:extLst>
          </p:nvPr>
        </p:nvGraphicFramePr>
        <p:xfrm>
          <a:off x="932842" y="4077072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2" name="Vergelijking" r:id="rId6" imgW="723600" imgH="419040" progId="Equation.3">
                  <p:embed/>
                </p:oleObj>
              </mc:Choice>
              <mc:Fallback>
                <p:oleObj name="Vergelijking" r:id="rId6" imgW="723600" imgH="4190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842" y="4077072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70003" y="3429000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355035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23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6773" y="1052736"/>
            <a:ext cx="4193777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Solution was found in </a:t>
            </a:r>
            <a:r>
              <a:rPr lang="nl-NL" sz="2400" b="1" u="sng" dirty="0" smtClean="0"/>
              <a:t>entropy</a:t>
            </a:r>
            <a:r>
              <a:rPr lang="nl-NL" sz="2400" u="sng" dirty="0" smtClean="0"/>
              <a:t>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772816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</a:t>
            </a:r>
            <a:r>
              <a:rPr lang="nl-NL" sz="2400" b="1" u="sng" dirty="0" smtClean="0"/>
              <a:t>spontaneous process</a:t>
            </a:r>
            <a:endParaRPr lang="nl-NL" sz="2400" b="1" u="sng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093722"/>
              </p:ext>
            </p:extLst>
          </p:nvPr>
        </p:nvGraphicFramePr>
        <p:xfrm>
          <a:off x="578817" y="2708920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7" name="Vergelijking" r:id="rId3" imgW="1282680" imgH="228600" progId="Equation.3">
                  <p:embed/>
                </p:oleObj>
              </mc:Choice>
              <mc:Fallback>
                <p:oleObj name="Vergelijking" r:id="rId3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2708920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2999401" y="3893706"/>
            <a:ext cx="322524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and with that definition</a:t>
            </a:r>
          </a:p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is a state function, </a:t>
            </a:r>
          </a:p>
          <a:p>
            <a:r>
              <a:rPr lang="nl-NL" sz="2400" b="1" u="sng" dirty="0"/>
              <a:t>s</a:t>
            </a:r>
            <a:r>
              <a:rPr lang="nl-NL" sz="2400" b="1" u="sng" dirty="0" smtClean="0"/>
              <a:t>o path independent</a:t>
            </a:r>
            <a:endParaRPr lang="nl-NL" sz="24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049117"/>
              </p:ext>
            </p:extLst>
          </p:nvPr>
        </p:nvGraphicFramePr>
        <p:xfrm>
          <a:off x="932842" y="4077072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8" name="Vergelijking" r:id="rId6" imgW="723600" imgH="419040" progId="Equation.3">
                  <p:embed/>
                </p:oleObj>
              </mc:Choice>
              <mc:Fallback>
                <p:oleObj name="Vergelijking" r:id="rId6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842" y="4077072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70003" y="3429000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25192" y="5579557"/>
            <a:ext cx="5223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u="sng" dirty="0" smtClean="0"/>
              <a:t>(for a proof see section 3.A.3 of Atkins)</a:t>
            </a:r>
          </a:p>
        </p:txBody>
      </p:sp>
    </p:spTree>
    <p:extLst>
      <p:ext uri="{BB962C8B-B14F-4D97-AF65-F5344CB8AC3E}">
        <p14:creationId xmlns:p14="http://schemas.microsoft.com/office/powerpoint/2010/main" val="182804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24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6773" y="1052736"/>
            <a:ext cx="4193777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Solution was found in </a:t>
            </a:r>
            <a:r>
              <a:rPr lang="nl-NL" sz="2400" b="1" u="sng" dirty="0" smtClean="0"/>
              <a:t>entropy</a:t>
            </a:r>
            <a:r>
              <a:rPr lang="nl-NL" sz="2400" u="sng" dirty="0" smtClean="0"/>
              <a:t>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772816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</a:t>
            </a:r>
            <a:r>
              <a:rPr lang="nl-NL" sz="2400" b="1" u="sng" dirty="0" smtClean="0"/>
              <a:t>spontaneous process</a:t>
            </a:r>
            <a:endParaRPr lang="nl-NL" sz="2400" b="1" u="sng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869167"/>
              </p:ext>
            </p:extLst>
          </p:nvPr>
        </p:nvGraphicFramePr>
        <p:xfrm>
          <a:off x="578817" y="2708920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0" name="Vergelijking" r:id="rId3" imgW="1282680" imgH="228600" progId="Equation.3">
                  <p:embed/>
                </p:oleObj>
              </mc:Choice>
              <mc:Fallback>
                <p:oleObj name="Vergelijking" r:id="rId3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2708920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2999401" y="3893706"/>
            <a:ext cx="322524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and with that definition</a:t>
            </a:r>
          </a:p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is a state function, </a:t>
            </a:r>
          </a:p>
          <a:p>
            <a:r>
              <a:rPr lang="nl-NL" sz="2400" b="1" u="sng" dirty="0"/>
              <a:t>s</a:t>
            </a:r>
            <a:r>
              <a:rPr lang="nl-NL" sz="2400" b="1" u="sng" dirty="0" smtClean="0"/>
              <a:t>o path independent</a:t>
            </a:r>
            <a:endParaRPr lang="nl-NL" sz="24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847209"/>
              </p:ext>
            </p:extLst>
          </p:nvPr>
        </p:nvGraphicFramePr>
        <p:xfrm>
          <a:off x="932842" y="4077072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1" name="Vergelijking" r:id="rId6" imgW="723600" imgH="419040" progId="Equation.3">
                  <p:embed/>
                </p:oleObj>
              </mc:Choice>
              <mc:Fallback>
                <p:oleObj name="Vergelijking" r:id="rId6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842" y="4077072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70003" y="3429000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348174"/>
              </p:ext>
            </p:extLst>
          </p:nvPr>
        </p:nvGraphicFramePr>
        <p:xfrm>
          <a:off x="5229373" y="5319713"/>
          <a:ext cx="236696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2" name="Vergelijking" r:id="rId8" imgW="1041120" imgH="203040" progId="Equation.3">
                  <p:embed/>
                </p:oleObj>
              </mc:Choice>
              <mc:Fallback>
                <p:oleObj name="Vergelijking" r:id="rId8" imgW="10411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373" y="5319713"/>
                        <a:ext cx="2366963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3804443" y="5765914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681331"/>
              </p:ext>
            </p:extLst>
          </p:nvPr>
        </p:nvGraphicFramePr>
        <p:xfrm>
          <a:off x="5250345" y="5975316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3" name="Vergelijking" r:id="rId10" imgW="533160" imgH="279360" progId="Equation.3">
                  <p:embed/>
                </p:oleObj>
              </mc:Choice>
              <mc:Fallback>
                <p:oleObj name="Vergelijking" r:id="rId10" imgW="533160" imgH="2793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345" y="5975316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Left Brace 5"/>
          <p:cNvSpPr/>
          <p:nvPr/>
        </p:nvSpPr>
        <p:spPr>
          <a:xfrm>
            <a:off x="4634259" y="5301208"/>
            <a:ext cx="504056" cy="129614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361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25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1052736"/>
            <a:ext cx="4660058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this is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195092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6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661979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7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8" name="Equation" r:id="rId8" imgW="533160" imgH="279360" progId="Equation.3">
                  <p:embed/>
                </p:oleObj>
              </mc:Choice>
              <mc:Fallback>
                <p:oleObj name="Equation" r:id="rId8" imgW="53316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9" name="Equation" r:id="rId10" imgW="660240" imgH="279360" progId="Equation.3">
                  <p:embed/>
                </p:oleObj>
              </mc:Choice>
              <mc:Fallback>
                <p:oleObj name="Equation" r:id="rId10" imgW="66024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431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26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1052736"/>
            <a:ext cx="4660058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this is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861458"/>
              </p:ext>
            </p:extLst>
          </p:nvPr>
        </p:nvGraphicFramePr>
        <p:xfrm>
          <a:off x="3421503" y="4221088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3" name="Vergelijking" r:id="rId4" imgW="723600" imgH="419040" progId="Equation.3">
                  <p:embed/>
                </p:oleObj>
              </mc:Choice>
              <mc:Fallback>
                <p:oleObj name="Vergelijking" r:id="rId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503" y="4221088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493192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4" name="Vergelijking" r:id="rId6" imgW="215640" imgH="177480" progId="Equation.3">
                  <p:embed/>
                </p:oleObj>
              </mc:Choice>
              <mc:Fallback>
                <p:oleObj name="Vergelijking" r:id="rId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119705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5" name="Vergelijking" r:id="rId8" imgW="317160" imgH="228600" progId="Equation.3">
                  <p:embed/>
                </p:oleObj>
              </mc:Choice>
              <mc:Fallback>
                <p:oleObj name="Vergelijking" r:id="rId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55720" y="2844923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but</a:t>
            </a:r>
            <a:endParaRPr lang="nl-NL" sz="24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07109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6" name="Vergelijking" r:id="rId10" imgW="698400" imgH="279360" progId="Equation.3">
                  <p:embed/>
                </p:oleObj>
              </mc:Choice>
              <mc:Fallback>
                <p:oleObj name="Vergelijking" r:id="rId10" imgW="6984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936104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ight Brace 11"/>
          <p:cNvSpPr/>
          <p:nvPr/>
        </p:nvSpPr>
        <p:spPr>
          <a:xfrm>
            <a:off x="5334000" y="3306588"/>
            <a:ext cx="534144" cy="192261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400326"/>
              </p:ext>
            </p:extLst>
          </p:nvPr>
        </p:nvGraphicFramePr>
        <p:xfrm>
          <a:off x="6118225" y="3949700"/>
          <a:ext cx="13858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7" name="Vergelijking" r:id="rId12" imgW="609480" imgH="279360" progId="Equation.3">
                  <p:embed/>
                </p:oleObj>
              </mc:Choice>
              <mc:Fallback>
                <p:oleObj name="Vergelijking" r:id="rId12" imgW="6094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3949700"/>
                        <a:ext cx="13858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8" name="Equation" r:id="rId14" imgW="533160" imgH="279360" progId="Equation.3">
                  <p:embed/>
                </p:oleObj>
              </mc:Choice>
              <mc:Fallback>
                <p:oleObj name="Equation" r:id="rId14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9" name="Equation" r:id="rId16" imgW="660240" imgH="279360" progId="Equation.3">
                  <p:embed/>
                </p:oleObj>
              </mc:Choice>
              <mc:Fallback>
                <p:oleObj name="Equation" r:id="rId16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5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27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1052736"/>
            <a:ext cx="4660058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this is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186820"/>
              </p:ext>
            </p:extLst>
          </p:nvPr>
        </p:nvGraphicFramePr>
        <p:xfrm>
          <a:off x="3421503" y="4221088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1" name="Vergelijking" r:id="rId4" imgW="723600" imgH="419040" progId="Equation.3">
                  <p:embed/>
                </p:oleObj>
              </mc:Choice>
              <mc:Fallback>
                <p:oleObj name="Vergelijking" r:id="rId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503" y="4221088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83697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2" name="Vergelijking" r:id="rId6" imgW="215640" imgH="177480" progId="Equation.3">
                  <p:embed/>
                </p:oleObj>
              </mc:Choice>
              <mc:Fallback>
                <p:oleObj name="Vergelijking" r:id="rId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442794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3" name="Vergelijking" r:id="rId8" imgW="317160" imgH="228600" progId="Equation.3">
                  <p:embed/>
                </p:oleObj>
              </mc:Choice>
              <mc:Fallback>
                <p:oleObj name="Vergelijking" r:id="rId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55720" y="2844923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but</a:t>
            </a:r>
            <a:endParaRPr lang="nl-NL" sz="24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843564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4" name="Vergelijking" r:id="rId10" imgW="698400" imgH="279360" progId="Equation.3">
                  <p:embed/>
                </p:oleObj>
              </mc:Choice>
              <mc:Fallback>
                <p:oleObj name="Vergelijking" r:id="rId10" imgW="6984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936104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ight Brace 11"/>
          <p:cNvSpPr/>
          <p:nvPr/>
        </p:nvSpPr>
        <p:spPr>
          <a:xfrm>
            <a:off x="5334000" y="3306588"/>
            <a:ext cx="534144" cy="192261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359972"/>
              </p:ext>
            </p:extLst>
          </p:nvPr>
        </p:nvGraphicFramePr>
        <p:xfrm>
          <a:off x="6118225" y="3949700"/>
          <a:ext cx="13858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5" name="Vergelijking" r:id="rId12" imgW="609480" imgH="279360" progId="Equation.3">
                  <p:embed/>
                </p:oleObj>
              </mc:Choice>
              <mc:Fallback>
                <p:oleObj name="Vergelijking" r:id="rId12" imgW="6094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3949700"/>
                        <a:ext cx="13858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175786" y="4401106"/>
            <a:ext cx="570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!??</a:t>
            </a:r>
            <a:endParaRPr lang="nl-NL" sz="2400" b="1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214589"/>
              </p:ext>
            </p:extLst>
          </p:nvPr>
        </p:nvGraphicFramePr>
        <p:xfrm>
          <a:off x="6218238" y="473868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6" name="Vergelijking" r:id="rId14" imgW="533160" imgH="279360" progId="Equation.3">
                  <p:embed/>
                </p:oleObj>
              </mc:Choice>
              <mc:Fallback>
                <p:oleObj name="Vergelijking" r:id="rId14" imgW="5331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8238" y="473868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ight Brace 23"/>
          <p:cNvSpPr/>
          <p:nvPr/>
        </p:nvSpPr>
        <p:spPr>
          <a:xfrm>
            <a:off x="7545288" y="3890664"/>
            <a:ext cx="534144" cy="1482551"/>
          </a:xfrm>
          <a:prstGeom prst="rightBrace">
            <a:avLst>
              <a:gd name="adj1" fmla="val 20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xtBox 20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7" name="Equation" r:id="rId16" imgW="533160" imgH="279360" progId="Equation.3">
                  <p:embed/>
                </p:oleObj>
              </mc:Choice>
              <mc:Fallback>
                <p:oleObj name="Equation" r:id="rId16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8" name="Equation" r:id="rId18" imgW="660240" imgH="279360" progId="Equation.3">
                  <p:embed/>
                </p:oleObj>
              </mc:Choice>
              <mc:Fallback>
                <p:oleObj name="Equation" r:id="rId18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238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28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1052736"/>
            <a:ext cx="4660058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this is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45276"/>
              </p:ext>
            </p:extLst>
          </p:nvPr>
        </p:nvGraphicFramePr>
        <p:xfrm>
          <a:off x="3421503" y="4221088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08" name="Vergelijking" r:id="rId4" imgW="723600" imgH="419040" progId="Equation.3">
                  <p:embed/>
                </p:oleObj>
              </mc:Choice>
              <mc:Fallback>
                <p:oleObj name="Vergelijking" r:id="rId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503" y="4221088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532393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09" name="Vergelijking" r:id="rId6" imgW="215640" imgH="177480" progId="Equation.3">
                  <p:embed/>
                </p:oleObj>
              </mc:Choice>
              <mc:Fallback>
                <p:oleObj name="Vergelijking" r:id="rId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232874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0" name="Vergelijking" r:id="rId8" imgW="317160" imgH="228600" progId="Equation.3">
                  <p:embed/>
                </p:oleObj>
              </mc:Choice>
              <mc:Fallback>
                <p:oleObj name="Vergelijking" r:id="rId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55720" y="2844923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but</a:t>
            </a:r>
            <a:endParaRPr lang="nl-NL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936104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ight Brace 11"/>
          <p:cNvSpPr/>
          <p:nvPr/>
        </p:nvSpPr>
        <p:spPr>
          <a:xfrm>
            <a:off x="5334000" y="3306588"/>
            <a:ext cx="534144" cy="192261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xtBox 22"/>
          <p:cNvSpPr txBox="1"/>
          <p:nvPr/>
        </p:nvSpPr>
        <p:spPr>
          <a:xfrm>
            <a:off x="8175786" y="440110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OK</a:t>
            </a:r>
            <a:endParaRPr lang="nl-NL" sz="2400" b="1" dirty="0"/>
          </a:p>
        </p:txBody>
      </p:sp>
      <p:sp>
        <p:nvSpPr>
          <p:cNvPr id="24" name="Right Brace 23"/>
          <p:cNvSpPr/>
          <p:nvPr/>
        </p:nvSpPr>
        <p:spPr>
          <a:xfrm>
            <a:off x="7545288" y="3890664"/>
            <a:ext cx="534144" cy="1482551"/>
          </a:xfrm>
          <a:prstGeom prst="rightBrace">
            <a:avLst>
              <a:gd name="adj1" fmla="val 20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xtBox 20"/>
          <p:cNvSpPr txBox="1"/>
          <p:nvPr/>
        </p:nvSpPr>
        <p:spPr>
          <a:xfrm>
            <a:off x="323528" y="5822629"/>
            <a:ext cx="4263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Answer: we have to be careful: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013026"/>
              </p:ext>
            </p:extLst>
          </p:nvPr>
        </p:nvGraphicFramePr>
        <p:xfrm>
          <a:off x="4427984" y="5735638"/>
          <a:ext cx="17891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1" name="Vergelijking" r:id="rId10" imgW="787320" imgH="279360" progId="Equation.3">
                  <p:embed/>
                </p:oleObj>
              </mc:Choice>
              <mc:Fallback>
                <p:oleObj name="Vergelijking" r:id="rId10" imgW="787320" imgH="2793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5735638"/>
                        <a:ext cx="1789113" cy="635000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263979" y="5805264"/>
            <a:ext cx="1044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even if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305043"/>
              </p:ext>
            </p:extLst>
          </p:nvPr>
        </p:nvGraphicFramePr>
        <p:xfrm>
          <a:off x="7308304" y="5734925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2" name="Vergelijking" r:id="rId12" imgW="533160" imgH="279360" progId="Equation.3">
                  <p:embed/>
                </p:oleObj>
              </mc:Choice>
              <mc:Fallback>
                <p:oleObj name="Vergelijking" r:id="rId12" imgW="533160" imgH="27936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5734925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843564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3" name="Vergelijking" r:id="rId14" imgW="698400" imgH="279360" progId="Equation.3">
                  <p:embed/>
                </p:oleObj>
              </mc:Choice>
              <mc:Fallback>
                <p:oleObj name="Vergelijking" r:id="rId14" imgW="698400" imgH="2793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359972"/>
              </p:ext>
            </p:extLst>
          </p:nvPr>
        </p:nvGraphicFramePr>
        <p:xfrm>
          <a:off x="6118225" y="3949700"/>
          <a:ext cx="13858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4" name="Vergelijking" r:id="rId16" imgW="609480" imgH="279360" progId="Equation.3">
                  <p:embed/>
                </p:oleObj>
              </mc:Choice>
              <mc:Fallback>
                <p:oleObj name="Vergelijking" r:id="rId16" imgW="609480" imgH="2793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3949700"/>
                        <a:ext cx="13858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825062"/>
              </p:ext>
            </p:extLst>
          </p:nvPr>
        </p:nvGraphicFramePr>
        <p:xfrm>
          <a:off x="6218238" y="473868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5" name="Vergelijking" r:id="rId18" imgW="533160" imgH="279360" progId="Equation.3">
                  <p:embed/>
                </p:oleObj>
              </mc:Choice>
              <mc:Fallback>
                <p:oleObj name="Vergelijking" r:id="rId18" imgW="533160" imgH="27936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8238" y="473868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6" name="Equation" r:id="rId19" imgW="533160" imgH="279360" progId="Equation.3">
                  <p:embed/>
                </p:oleObj>
              </mc:Choice>
              <mc:Fallback>
                <p:oleObj name="Equation" r:id="rId19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7" name="Equation" r:id="rId21" imgW="660240" imgH="279360" progId="Equation.3">
                  <p:embed/>
                </p:oleObj>
              </mc:Choice>
              <mc:Fallback>
                <p:oleObj name="Equation" r:id="rId21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452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29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1052736"/>
            <a:ext cx="4631204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is not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699359"/>
              </p:ext>
            </p:extLst>
          </p:nvPr>
        </p:nvGraphicFramePr>
        <p:xfrm>
          <a:off x="3421503" y="4221088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37" name="Vergelijking" r:id="rId4" imgW="723600" imgH="419040" progId="Equation.3">
                  <p:embed/>
                </p:oleObj>
              </mc:Choice>
              <mc:Fallback>
                <p:oleObj name="Vergelijking" r:id="rId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503" y="4221088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641937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38" name="Vergelijking" r:id="rId6" imgW="215640" imgH="177480" progId="Equation.3">
                  <p:embed/>
                </p:oleObj>
              </mc:Choice>
              <mc:Fallback>
                <p:oleObj name="Vergelijking" r:id="rId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482647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39" name="Vergelijking" r:id="rId8" imgW="317160" imgH="228600" progId="Equation.3">
                  <p:embed/>
                </p:oleObj>
              </mc:Choice>
              <mc:Fallback>
                <p:oleObj name="Vergelijking" r:id="rId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55720" y="2844923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but</a:t>
            </a:r>
            <a:endParaRPr lang="nl-NL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936104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ight Brace 11"/>
          <p:cNvSpPr/>
          <p:nvPr/>
        </p:nvSpPr>
        <p:spPr>
          <a:xfrm>
            <a:off x="5334000" y="3306588"/>
            <a:ext cx="534144" cy="192261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ight Brace 23"/>
          <p:cNvSpPr/>
          <p:nvPr/>
        </p:nvSpPr>
        <p:spPr>
          <a:xfrm>
            <a:off x="7545288" y="3890664"/>
            <a:ext cx="534144" cy="1482551"/>
          </a:xfrm>
          <a:prstGeom prst="rightBrace">
            <a:avLst>
              <a:gd name="adj1" fmla="val 20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xtBox 26"/>
          <p:cNvSpPr txBox="1"/>
          <p:nvPr/>
        </p:nvSpPr>
        <p:spPr>
          <a:xfrm>
            <a:off x="720891" y="5360964"/>
            <a:ext cx="2024593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Moreover:</a:t>
            </a:r>
          </a:p>
          <a:p>
            <a:r>
              <a:rPr lang="nl-NL" sz="2400" b="1" u="sng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z="2400" b="1" u="sng" dirty="0" smtClean="0">
                <a:latin typeface="Times New Roman" pitchFamily="18" charset="0"/>
                <a:cs typeface="Times New Roman" pitchFamily="18" charset="0"/>
              </a:rPr>
              <a:t>lso</a:t>
            </a:r>
            <a:r>
              <a:rPr lang="nl-NL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400" b="1" u="sng" dirty="0" smtClean="0"/>
              <a:t> is a</a:t>
            </a:r>
          </a:p>
          <a:p>
            <a:r>
              <a:rPr lang="nl-NL" sz="2400" b="1" u="sng" dirty="0" smtClean="0"/>
              <a:t>state function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869581" y="5373216"/>
            <a:ext cx="2330029" cy="1173814"/>
            <a:chOff x="228600" y="3886200"/>
            <a:chExt cx="4953000" cy="2357124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3808249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340" name="Vergelijking" r:id="rId11" imgW="787320" imgH="215640" progId="Equation.3">
                    <p:embed/>
                  </p:oleObj>
                </mc:Choice>
                <mc:Fallback>
                  <p:oleObj name="Vergelijking" r:id="rId11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7939252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341" name="Vergelijking" r:id="rId13" imgW="863280" imgH="215640" progId="Equation.3">
                    <p:embed/>
                  </p:oleObj>
                </mc:Choice>
                <mc:Fallback>
                  <p:oleObj name="Vergelijking" r:id="rId13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5500197"/>
                </p:ext>
              </p:extLst>
            </p:nvPr>
          </p:nvGraphicFramePr>
          <p:xfrm>
            <a:off x="2628574" y="4267200"/>
            <a:ext cx="376237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342" name="Vergelijking" r:id="rId15" imgW="164880" imgH="164880" progId="Equation.3">
                    <p:embed/>
                  </p:oleObj>
                </mc:Choice>
                <mc:Fallback>
                  <p:oleObj name="Vergelijking" r:id="rId15" imgW="1648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8574" y="4267200"/>
                          <a:ext cx="376237" cy="37465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2075478"/>
                </p:ext>
              </p:extLst>
            </p:nvPr>
          </p:nvGraphicFramePr>
          <p:xfrm>
            <a:off x="3857611" y="5536292"/>
            <a:ext cx="347662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343" name="Vergelijking" r:id="rId17" imgW="152280" imgH="164880" progId="Equation.3">
                    <p:embed/>
                  </p:oleObj>
                </mc:Choice>
                <mc:Fallback>
                  <p:oleObj name="Vergelijking" r:id="rId17" imgW="152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7611" y="5536292"/>
                          <a:ext cx="347662" cy="374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TextBox 32"/>
          <p:cNvSpPr txBox="1"/>
          <p:nvPr/>
        </p:nvSpPr>
        <p:spPr>
          <a:xfrm>
            <a:off x="8175786" y="440110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OK</a:t>
            </a:r>
            <a:endParaRPr lang="nl-NL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843564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4" name="Vergelijking" r:id="rId19" imgW="698400" imgH="279360" progId="Equation.3">
                  <p:embed/>
                </p:oleObj>
              </mc:Choice>
              <mc:Fallback>
                <p:oleObj name="Vergelijking" r:id="rId19" imgW="698400" imgH="2793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359972"/>
              </p:ext>
            </p:extLst>
          </p:nvPr>
        </p:nvGraphicFramePr>
        <p:xfrm>
          <a:off x="6118225" y="3949700"/>
          <a:ext cx="13858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5" name="Vergelijking" r:id="rId21" imgW="609480" imgH="279360" progId="Equation.3">
                  <p:embed/>
                </p:oleObj>
              </mc:Choice>
              <mc:Fallback>
                <p:oleObj name="Vergelijking" r:id="rId21" imgW="609480" imgH="2793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3949700"/>
                        <a:ext cx="13858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328697"/>
              </p:ext>
            </p:extLst>
          </p:nvPr>
        </p:nvGraphicFramePr>
        <p:xfrm>
          <a:off x="6218238" y="473868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6" name="Vergelijking" r:id="rId23" imgW="533160" imgH="279360" progId="Equation.3">
                  <p:embed/>
                </p:oleObj>
              </mc:Choice>
              <mc:Fallback>
                <p:oleObj name="Vergelijking" r:id="rId23" imgW="533160" imgH="27936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8238" y="473868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7" name="Equation" r:id="rId25" imgW="533160" imgH="279360" progId="Equation.3">
                  <p:embed/>
                </p:oleObj>
              </mc:Choice>
              <mc:Fallback>
                <p:oleObj name="Equation" r:id="rId25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8" name="Equation" r:id="rId27" imgW="660240" imgH="279360" progId="Equation.3">
                  <p:embed/>
                </p:oleObj>
              </mc:Choice>
              <mc:Fallback>
                <p:oleObj name="Equation" r:id="rId27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8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</a:t>
            </a:fld>
            <a:endParaRPr lang="en-US" altLang="nl-NL"/>
          </a:p>
        </p:txBody>
      </p:sp>
      <p:sp>
        <p:nvSpPr>
          <p:cNvPr id="6" name="TextBox 5"/>
          <p:cNvSpPr txBox="1"/>
          <p:nvPr/>
        </p:nvSpPr>
        <p:spPr>
          <a:xfrm>
            <a:off x="4151009" y="32099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183516"/>
              </p:ext>
            </p:extLst>
          </p:nvPr>
        </p:nvGraphicFramePr>
        <p:xfrm>
          <a:off x="5524500" y="990600"/>
          <a:ext cx="21923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6" name="Vergelijking" r:id="rId3" imgW="965160" imgH="203040" progId="Equation.3">
                  <p:embed/>
                </p:oleObj>
              </mc:Choice>
              <mc:Fallback>
                <p:oleObj name="Vergelijking" r:id="rId3" imgW="965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990600"/>
                        <a:ext cx="2192338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699708"/>
              </p:ext>
            </p:extLst>
          </p:nvPr>
        </p:nvGraphicFramePr>
        <p:xfrm>
          <a:off x="4572000" y="1671637"/>
          <a:ext cx="24526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7" name="Vergelijking" r:id="rId5" imgW="1079280" imgH="203040" progId="Equation.3">
                  <p:embed/>
                </p:oleObj>
              </mc:Choice>
              <mc:Fallback>
                <p:oleObj name="Vergelijking" r:id="rId5" imgW="10792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71637"/>
                        <a:ext cx="2452688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340193" y="2216054"/>
            <a:ext cx="4972976" cy="2355945"/>
            <a:chOff x="340193" y="2216054"/>
            <a:chExt cx="4972976" cy="235594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2216054"/>
              <a:ext cx="3560569" cy="2355945"/>
            </a:xfrm>
            <a:prstGeom prst="rect">
              <a:avLst/>
            </a:prstGeom>
          </p:spPr>
        </p:pic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12617385"/>
                </p:ext>
              </p:extLst>
            </p:nvPr>
          </p:nvGraphicFramePr>
          <p:xfrm>
            <a:off x="340193" y="3925113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88" name="Vergelijking" r:id="rId8" imgW="787320" imgH="215640" progId="Equation.3">
                    <p:embed/>
                  </p:oleObj>
                </mc:Choice>
                <mc:Fallback>
                  <p:oleObj name="Vergelijking" r:id="rId8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193" y="3925113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66805062"/>
                </p:ext>
              </p:extLst>
            </p:nvPr>
          </p:nvGraphicFramePr>
          <p:xfrm>
            <a:off x="3476413" y="2749455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89" name="Vergelijking" r:id="rId10" imgW="863280" imgH="215640" progId="Equation.3">
                    <p:embed/>
                  </p:oleObj>
                </mc:Choice>
                <mc:Fallback>
                  <p:oleObj name="Vergelijking" r:id="rId10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6413" y="2749455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66070889"/>
                </p:ext>
              </p:extLst>
            </p:nvPr>
          </p:nvGraphicFramePr>
          <p:xfrm>
            <a:off x="2740167" y="2597055"/>
            <a:ext cx="376237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90" name="Vergelijking" r:id="rId12" imgW="164880" imgH="164880" progId="Equation.3">
                    <p:embed/>
                  </p:oleObj>
                </mc:Choice>
                <mc:Fallback>
                  <p:oleObj name="Vergelijking" r:id="rId12" imgW="1648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0167" y="2597055"/>
                          <a:ext cx="376237" cy="37465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83839432"/>
                </p:ext>
              </p:extLst>
            </p:nvPr>
          </p:nvGraphicFramePr>
          <p:xfrm>
            <a:off x="3968750" y="3851275"/>
            <a:ext cx="347663" cy="403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91" name="Vergelijking" r:id="rId14" imgW="152280" imgH="177480" progId="Equation.3">
                    <p:embed/>
                  </p:oleObj>
                </mc:Choice>
                <mc:Fallback>
                  <p:oleObj name="Vergelijking" r:id="rId14" imgW="15228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8750" y="3851275"/>
                          <a:ext cx="347663" cy="403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305172"/>
              </p:ext>
            </p:extLst>
          </p:nvPr>
        </p:nvGraphicFramePr>
        <p:xfrm>
          <a:off x="5964021" y="3077319"/>
          <a:ext cx="216535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2" name="Vergelijking" r:id="rId16" imgW="952200" imgH="279360" progId="Equation.3">
                  <p:embed/>
                </p:oleObj>
              </mc:Choice>
              <mc:Fallback>
                <p:oleObj name="Vergelijking" r:id="rId16" imgW="9522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4021" y="3077319"/>
                        <a:ext cx="2165350" cy="6334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958201" y="1452265"/>
            <a:ext cx="282930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nl-NL" sz="2400" b="1" u="sng" dirty="0" smtClean="0"/>
              <a:t> is a state function </a:t>
            </a:r>
          </a:p>
          <a:p>
            <a:r>
              <a:rPr lang="nl-NL" sz="2400" dirty="0" smtClean="0"/>
              <a:t>of the state variables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1835696" y="228600"/>
            <a:ext cx="5201206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First law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9780" y="990600"/>
            <a:ext cx="4499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First law</a:t>
            </a:r>
            <a:r>
              <a:rPr lang="nl-NL" sz="2400" b="1" dirty="0" smtClean="0"/>
              <a:t>: </a:t>
            </a:r>
            <a:r>
              <a:rPr lang="nl-NL" sz="2400" b="1" dirty="0" smtClean="0">
                <a:solidFill>
                  <a:srgbClr val="FF0000"/>
                </a:solidFill>
              </a:rPr>
              <a:t>conservation of energy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6" name="Right Arrow 25"/>
          <p:cNvSpPr/>
          <p:nvPr/>
        </p:nvSpPr>
        <p:spPr bwMode="auto">
          <a:xfrm>
            <a:off x="1084786" y="5432434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321359" y="4840704"/>
            <a:ext cx="445057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nl-NL" sz="2800" b="1" u="sng" dirty="0" smtClean="0"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nl-NL" sz="2400" b="1" u="sng" dirty="0" smtClean="0"/>
              <a:t> for any loop process</a:t>
            </a:r>
          </a:p>
          <a:p>
            <a:r>
              <a:rPr lang="nl-NL" sz="2400" b="1" u="sng" dirty="0" smtClean="0"/>
              <a:t>whether reversible or irreversible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01014" y="5957714"/>
            <a:ext cx="5091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For any system (not only a perfect gas)</a:t>
            </a:r>
            <a:endParaRPr lang="nl-NL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10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30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334106"/>
              </p:ext>
            </p:extLst>
          </p:nvPr>
        </p:nvGraphicFramePr>
        <p:xfrm>
          <a:off x="3421503" y="4221088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3" name="Vergelijking" r:id="rId4" imgW="723600" imgH="419040" progId="Equation.3">
                  <p:embed/>
                </p:oleObj>
              </mc:Choice>
              <mc:Fallback>
                <p:oleObj name="Vergelijking" r:id="rId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503" y="4221088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865316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4" name="Vergelijking" r:id="rId6" imgW="215640" imgH="177480" progId="Equation.3">
                  <p:embed/>
                </p:oleObj>
              </mc:Choice>
              <mc:Fallback>
                <p:oleObj name="Vergelijking" r:id="rId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459555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5" name="Vergelijking" r:id="rId8" imgW="317160" imgH="228600" progId="Equation.3">
                  <p:embed/>
                </p:oleObj>
              </mc:Choice>
              <mc:Fallback>
                <p:oleObj name="Vergelijking" r:id="rId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55720" y="2844923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but</a:t>
            </a:r>
            <a:endParaRPr lang="nl-NL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936104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ight Brace 11"/>
          <p:cNvSpPr/>
          <p:nvPr/>
        </p:nvSpPr>
        <p:spPr>
          <a:xfrm>
            <a:off x="5334000" y="3306588"/>
            <a:ext cx="534144" cy="192261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xtBox 22"/>
          <p:cNvSpPr txBox="1"/>
          <p:nvPr/>
        </p:nvSpPr>
        <p:spPr>
          <a:xfrm>
            <a:off x="8175786" y="440110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OK</a:t>
            </a:r>
            <a:endParaRPr lang="nl-NL" sz="2400" b="1" dirty="0"/>
          </a:p>
        </p:txBody>
      </p:sp>
      <p:sp>
        <p:nvSpPr>
          <p:cNvPr id="24" name="Right Brace 23"/>
          <p:cNvSpPr/>
          <p:nvPr/>
        </p:nvSpPr>
        <p:spPr>
          <a:xfrm>
            <a:off x="7545288" y="3890664"/>
            <a:ext cx="534144" cy="1482551"/>
          </a:xfrm>
          <a:prstGeom prst="rightBrace">
            <a:avLst>
              <a:gd name="adj1" fmla="val 20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xtBox 26"/>
          <p:cNvSpPr txBox="1"/>
          <p:nvPr/>
        </p:nvSpPr>
        <p:spPr>
          <a:xfrm>
            <a:off x="404893" y="4832573"/>
            <a:ext cx="210506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and 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400" b="1" u="sng" dirty="0" smtClean="0"/>
              <a:t> are </a:t>
            </a:r>
          </a:p>
          <a:p>
            <a:r>
              <a:rPr lang="nl-NL" sz="2400" b="1" u="sng" dirty="0" smtClean="0"/>
              <a:t>state functions</a:t>
            </a:r>
          </a:p>
          <a:p>
            <a:r>
              <a:rPr lang="nl-NL" sz="2400" b="1" u="sng" dirty="0" smtClean="0"/>
              <a:t>so also 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TS</a:t>
            </a:r>
            <a:r>
              <a:rPr lang="nl-NL" sz="2400" b="1" u="sng" dirty="0" smtClean="0"/>
              <a:t> is a </a:t>
            </a:r>
          </a:p>
          <a:p>
            <a:r>
              <a:rPr lang="nl-NL" sz="2400" b="1" u="sng" dirty="0" smtClean="0"/>
              <a:t>state function</a:t>
            </a:r>
            <a:endParaRPr lang="nl-NL" sz="2400" b="1" u="sng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974586"/>
              </p:ext>
            </p:extLst>
          </p:nvPr>
        </p:nvGraphicFramePr>
        <p:xfrm>
          <a:off x="3317875" y="5684838"/>
          <a:ext cx="16160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6" name="Equation" r:id="rId10" imgW="711000" imgH="279360" progId="Equation.3">
                  <p:embed/>
                </p:oleObj>
              </mc:Choice>
              <mc:Fallback>
                <p:oleObj name="Equation" r:id="rId10" imgW="7110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5684838"/>
                        <a:ext cx="1616075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Arrow 25"/>
          <p:cNvSpPr/>
          <p:nvPr/>
        </p:nvSpPr>
        <p:spPr bwMode="auto">
          <a:xfrm>
            <a:off x="2451922" y="5765914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9552" y="1052736"/>
            <a:ext cx="4631204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is not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50094" y="5765914"/>
            <a:ext cx="1186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Always!</a:t>
            </a:r>
            <a:endParaRPr lang="nl-NL" sz="2400" b="1" u="sng" dirty="0"/>
          </a:p>
        </p:txBody>
      </p:sp>
      <p:sp>
        <p:nvSpPr>
          <p:cNvPr id="30" name="TextBox 29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843564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7" name="Vergelijking" r:id="rId12" imgW="698400" imgH="279360" progId="Equation.3">
                  <p:embed/>
                </p:oleObj>
              </mc:Choice>
              <mc:Fallback>
                <p:oleObj name="Vergelijking" r:id="rId12" imgW="698400" imgH="2793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359972"/>
              </p:ext>
            </p:extLst>
          </p:nvPr>
        </p:nvGraphicFramePr>
        <p:xfrm>
          <a:off x="6118225" y="3949700"/>
          <a:ext cx="13858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8" name="Vergelijking" r:id="rId14" imgW="609480" imgH="279360" progId="Equation.3">
                  <p:embed/>
                </p:oleObj>
              </mc:Choice>
              <mc:Fallback>
                <p:oleObj name="Vergelijking" r:id="rId14" imgW="609480" imgH="2793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3949700"/>
                        <a:ext cx="13858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328697"/>
              </p:ext>
            </p:extLst>
          </p:nvPr>
        </p:nvGraphicFramePr>
        <p:xfrm>
          <a:off x="6218238" y="473868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9" name="Vergelijking" r:id="rId16" imgW="533169" imgH="279279" progId="Equation.3">
                  <p:embed/>
                </p:oleObj>
              </mc:Choice>
              <mc:Fallback>
                <p:oleObj name="Vergelijking" r:id="rId16" imgW="533169" imgH="27927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8238" y="473868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30" name="Equation" r:id="rId18" imgW="533160" imgH="279360" progId="Equation.3">
                  <p:embed/>
                </p:oleObj>
              </mc:Choice>
              <mc:Fallback>
                <p:oleObj name="Equation" r:id="rId18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31" name="Equation" r:id="rId20" imgW="660240" imgH="279360" progId="Equation.3">
                  <p:embed/>
                </p:oleObj>
              </mc:Choice>
              <mc:Fallback>
                <p:oleObj name="Equation" r:id="rId20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920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31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977769"/>
              </p:ext>
            </p:extLst>
          </p:nvPr>
        </p:nvGraphicFramePr>
        <p:xfrm>
          <a:off x="3421503" y="4221088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2" name="Vergelijking" r:id="rId4" imgW="723600" imgH="419040" progId="Equation.3">
                  <p:embed/>
                </p:oleObj>
              </mc:Choice>
              <mc:Fallback>
                <p:oleObj name="Vergelijking" r:id="rId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503" y="4221088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17514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3" name="Vergelijking" r:id="rId6" imgW="215640" imgH="177480" progId="Equation.3">
                  <p:embed/>
                </p:oleObj>
              </mc:Choice>
              <mc:Fallback>
                <p:oleObj name="Vergelijking" r:id="rId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22009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4" name="Vergelijking" r:id="rId8" imgW="317160" imgH="228600" progId="Equation.3">
                  <p:embed/>
                </p:oleObj>
              </mc:Choice>
              <mc:Fallback>
                <p:oleObj name="Vergelijking" r:id="rId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55720" y="2844923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but</a:t>
            </a:r>
            <a:endParaRPr lang="nl-NL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936104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ight Brace 11"/>
          <p:cNvSpPr/>
          <p:nvPr/>
        </p:nvSpPr>
        <p:spPr>
          <a:xfrm>
            <a:off x="5334000" y="3306588"/>
            <a:ext cx="534144" cy="192261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xtBox 22"/>
          <p:cNvSpPr txBox="1"/>
          <p:nvPr/>
        </p:nvSpPr>
        <p:spPr>
          <a:xfrm>
            <a:off x="8175786" y="440110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OK</a:t>
            </a:r>
            <a:endParaRPr lang="nl-NL" sz="2400" b="1" dirty="0"/>
          </a:p>
        </p:txBody>
      </p:sp>
      <p:sp>
        <p:nvSpPr>
          <p:cNvPr id="24" name="Right Brace 23"/>
          <p:cNvSpPr/>
          <p:nvPr/>
        </p:nvSpPr>
        <p:spPr>
          <a:xfrm>
            <a:off x="7545288" y="3890664"/>
            <a:ext cx="534144" cy="1482551"/>
          </a:xfrm>
          <a:prstGeom prst="rightBrace">
            <a:avLst>
              <a:gd name="adj1" fmla="val 20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xtBox 26"/>
          <p:cNvSpPr txBox="1"/>
          <p:nvPr/>
        </p:nvSpPr>
        <p:spPr>
          <a:xfrm>
            <a:off x="404893" y="4832573"/>
            <a:ext cx="210506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and 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400" b="1" u="sng" dirty="0" smtClean="0"/>
              <a:t> are </a:t>
            </a:r>
          </a:p>
          <a:p>
            <a:r>
              <a:rPr lang="nl-NL" sz="2400" b="1" u="sng" dirty="0" smtClean="0"/>
              <a:t>state functions</a:t>
            </a:r>
          </a:p>
          <a:p>
            <a:r>
              <a:rPr lang="nl-NL" sz="2400" b="1" u="sng" dirty="0" smtClean="0"/>
              <a:t>so also 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nl-NL" sz="2400" b="1" u="sng" dirty="0" smtClean="0"/>
              <a:t> is a </a:t>
            </a:r>
          </a:p>
          <a:p>
            <a:r>
              <a:rPr lang="nl-NL" sz="2400" b="1" u="sng" dirty="0" smtClean="0"/>
              <a:t>state function</a:t>
            </a:r>
            <a:endParaRPr lang="nl-NL" sz="2400" b="1" u="sng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357700"/>
              </p:ext>
            </p:extLst>
          </p:nvPr>
        </p:nvGraphicFramePr>
        <p:xfrm>
          <a:off x="3294063" y="5674320"/>
          <a:ext cx="38385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5" name="Equation" r:id="rId10" imgW="1688760" imgH="279360" progId="Equation.3">
                  <p:embed/>
                </p:oleObj>
              </mc:Choice>
              <mc:Fallback>
                <p:oleObj name="Equation" r:id="rId10" imgW="16887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063" y="5674320"/>
                        <a:ext cx="3838575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Arrow 25"/>
          <p:cNvSpPr/>
          <p:nvPr/>
        </p:nvSpPr>
        <p:spPr bwMode="auto">
          <a:xfrm>
            <a:off x="2451922" y="5765914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9552" y="1052736"/>
            <a:ext cx="4631204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is not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69544" y="5765914"/>
            <a:ext cx="1186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Always!</a:t>
            </a:r>
            <a:endParaRPr lang="nl-NL" sz="2400" b="1" u="sng" dirty="0"/>
          </a:p>
        </p:txBody>
      </p:sp>
      <p:sp>
        <p:nvSpPr>
          <p:cNvPr id="29" name="TextBox 28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843564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6" name="Vergelijking" r:id="rId12" imgW="698400" imgH="279360" progId="Equation.3">
                  <p:embed/>
                </p:oleObj>
              </mc:Choice>
              <mc:Fallback>
                <p:oleObj name="Vergelijking" r:id="rId12" imgW="698400" imgH="2793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359972"/>
              </p:ext>
            </p:extLst>
          </p:nvPr>
        </p:nvGraphicFramePr>
        <p:xfrm>
          <a:off x="6118225" y="3949700"/>
          <a:ext cx="13858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7" name="Vergelijking" r:id="rId14" imgW="609480" imgH="279360" progId="Equation.3">
                  <p:embed/>
                </p:oleObj>
              </mc:Choice>
              <mc:Fallback>
                <p:oleObj name="Vergelijking" r:id="rId14" imgW="609480" imgH="2793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3949700"/>
                        <a:ext cx="13858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1935733"/>
              </p:ext>
            </p:extLst>
          </p:nvPr>
        </p:nvGraphicFramePr>
        <p:xfrm>
          <a:off x="6218238" y="473868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8" name="Vergelijking" r:id="rId16" imgW="533160" imgH="279360" progId="Equation.3">
                  <p:embed/>
                </p:oleObj>
              </mc:Choice>
              <mc:Fallback>
                <p:oleObj name="Vergelijking" r:id="rId16" imgW="533160" imgH="27936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8238" y="473868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9" name="Equation" r:id="rId18" imgW="533160" imgH="279360" progId="Equation.3">
                  <p:embed/>
                </p:oleObj>
              </mc:Choice>
              <mc:Fallback>
                <p:oleObj name="Equation" r:id="rId18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00" name="Equation" r:id="rId20" imgW="660240" imgH="279360" progId="Equation.3">
                  <p:embed/>
                </p:oleObj>
              </mc:Choice>
              <mc:Fallback>
                <p:oleObj name="Equation" r:id="rId20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413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32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119107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49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291841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0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78811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1" name="Vergelijking" r:id="rId8" imgW="698400" imgH="279360" progId="Equation.3">
                  <p:embed/>
                </p:oleObj>
              </mc:Choice>
              <mc:Fallback>
                <p:oleObj name="Vergelijking" r:id="rId8" imgW="6984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480819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286941"/>
              </p:ext>
            </p:extLst>
          </p:nvPr>
        </p:nvGraphicFramePr>
        <p:xfrm>
          <a:off x="3203848" y="4522192"/>
          <a:ext cx="13858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2" name="Vergelijking" r:id="rId10" imgW="609480" imgH="279360" progId="Equation.3">
                  <p:embed/>
                </p:oleObj>
              </mc:Choice>
              <mc:Fallback>
                <p:oleObj name="Vergelijking" r:id="rId10" imgW="6094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522192"/>
                        <a:ext cx="13858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4946163"/>
              </p:ext>
            </p:extLst>
          </p:nvPr>
        </p:nvGraphicFramePr>
        <p:xfrm>
          <a:off x="729419" y="5373215"/>
          <a:ext cx="38687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3" name="Vergelijking" r:id="rId12" imgW="1701720" imgH="279360" progId="Equation.3">
                  <p:embed/>
                </p:oleObj>
              </mc:Choice>
              <mc:Fallback>
                <p:oleObj name="Vergelijking" r:id="rId12" imgW="170172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419" y="5373215"/>
                        <a:ext cx="3868737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39552" y="1052736"/>
            <a:ext cx="4631204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is not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40536" y="5422238"/>
            <a:ext cx="1186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Always!</a:t>
            </a:r>
            <a:endParaRPr lang="nl-NL" sz="2400" b="1" u="sng" dirty="0"/>
          </a:p>
        </p:txBody>
      </p:sp>
      <p:sp>
        <p:nvSpPr>
          <p:cNvPr id="29" name="Right Arrow 28"/>
          <p:cNvSpPr/>
          <p:nvPr/>
        </p:nvSpPr>
        <p:spPr>
          <a:xfrm rot="5400000">
            <a:off x="3789424" y="4143782"/>
            <a:ext cx="355826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595048"/>
              </p:ext>
            </p:extLst>
          </p:nvPr>
        </p:nvGraphicFramePr>
        <p:xfrm>
          <a:off x="5796136" y="3789040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4" name="Vergelijking" r:id="rId14" imgW="723600" imgH="419040" progId="Equation.3">
                  <p:embed/>
                </p:oleObj>
              </mc:Choice>
              <mc:Fallback>
                <p:oleObj name="Vergelijking" r:id="rId14" imgW="723600" imgH="419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789040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ight Arrow 20"/>
          <p:cNvSpPr/>
          <p:nvPr/>
        </p:nvSpPr>
        <p:spPr>
          <a:xfrm rot="10800000">
            <a:off x="4211959" y="4193924"/>
            <a:ext cx="1368152" cy="1711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5" name="Equation" r:id="rId16" imgW="533160" imgH="279360" progId="Equation.3">
                  <p:embed/>
                </p:oleObj>
              </mc:Choice>
              <mc:Fallback>
                <p:oleObj name="Equation" r:id="rId16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6" name="Equation" r:id="rId18" imgW="660240" imgH="279360" progId="Equation.3">
                  <p:embed/>
                </p:oleObj>
              </mc:Choice>
              <mc:Fallback>
                <p:oleObj name="Equation" r:id="rId18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64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33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739581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27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788044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28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740140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29" name="Vergelijking" r:id="rId8" imgW="698400" imgH="279360" progId="Equation.3">
                  <p:embed/>
                </p:oleObj>
              </mc:Choice>
              <mc:Fallback>
                <p:oleObj name="Vergelijking" r:id="rId8" imgW="6984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480819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706295"/>
              </p:ext>
            </p:extLst>
          </p:nvPr>
        </p:nvGraphicFramePr>
        <p:xfrm>
          <a:off x="6236345" y="4936439"/>
          <a:ext cx="22240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30" name="Equation" r:id="rId10" imgW="977760" imgH="279360" progId="Equation.3">
                  <p:embed/>
                </p:oleObj>
              </mc:Choice>
              <mc:Fallback>
                <p:oleObj name="Equation" r:id="rId10" imgW="9777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6345" y="4936439"/>
                        <a:ext cx="2224087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ight Brace 23"/>
          <p:cNvSpPr/>
          <p:nvPr/>
        </p:nvSpPr>
        <p:spPr>
          <a:xfrm>
            <a:off x="4716016" y="4487924"/>
            <a:ext cx="534144" cy="1482551"/>
          </a:xfrm>
          <a:prstGeom prst="rightBrace">
            <a:avLst>
              <a:gd name="adj1" fmla="val 20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133835"/>
              </p:ext>
            </p:extLst>
          </p:nvPr>
        </p:nvGraphicFramePr>
        <p:xfrm>
          <a:off x="729419" y="5373215"/>
          <a:ext cx="38687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31" name="Vergelijking" r:id="rId12" imgW="1701720" imgH="279360" progId="Equation.3">
                  <p:embed/>
                </p:oleObj>
              </mc:Choice>
              <mc:Fallback>
                <p:oleObj name="Vergelijking" r:id="rId12" imgW="170172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419" y="5373215"/>
                        <a:ext cx="3868737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Arrow 25"/>
          <p:cNvSpPr/>
          <p:nvPr/>
        </p:nvSpPr>
        <p:spPr bwMode="auto">
          <a:xfrm>
            <a:off x="5349504" y="5036161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9552" y="1052736"/>
            <a:ext cx="4631204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is not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95736" y="6050905"/>
            <a:ext cx="1186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Always!</a:t>
            </a:r>
            <a:endParaRPr lang="nl-NL" sz="2400" b="1" u="sng" dirty="0"/>
          </a:p>
        </p:txBody>
      </p:sp>
      <p:sp>
        <p:nvSpPr>
          <p:cNvPr id="29" name="Right Arrow 28"/>
          <p:cNvSpPr/>
          <p:nvPr/>
        </p:nvSpPr>
        <p:spPr>
          <a:xfrm rot="5400000">
            <a:off x="3789424" y="4143782"/>
            <a:ext cx="355826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extBox 21"/>
          <p:cNvSpPr txBox="1"/>
          <p:nvPr/>
        </p:nvSpPr>
        <p:spPr>
          <a:xfrm>
            <a:off x="6804248" y="5589240"/>
            <a:ext cx="1745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i</a:t>
            </a:r>
            <a:r>
              <a:rPr lang="nl-NL" sz="2400" b="1" u="sng" dirty="0" smtClean="0"/>
              <a:t>n Exercise 4</a:t>
            </a:r>
            <a:endParaRPr lang="nl-NL" sz="2400" b="1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026966"/>
              </p:ext>
            </p:extLst>
          </p:nvPr>
        </p:nvGraphicFramePr>
        <p:xfrm>
          <a:off x="3226135" y="4494885"/>
          <a:ext cx="13858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32" name="Equation" r:id="rId14" imgW="609480" imgH="279360" progId="Equation.3">
                  <p:embed/>
                </p:oleObj>
              </mc:Choice>
              <mc:Fallback>
                <p:oleObj name="Equation" r:id="rId14" imgW="609480" imgH="2793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6135" y="4494885"/>
                        <a:ext cx="1385887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33" name="Equation" r:id="rId16" imgW="533160" imgH="279360" progId="Equation.3">
                  <p:embed/>
                </p:oleObj>
              </mc:Choice>
              <mc:Fallback>
                <p:oleObj name="Equation" r:id="rId16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34" name="Equation" r:id="rId18" imgW="660240" imgH="279360" progId="Equation.3">
                  <p:embed/>
                </p:oleObj>
              </mc:Choice>
              <mc:Fallback>
                <p:oleObj name="Equation" r:id="rId18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03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34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01817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9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480574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0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1608" y="2077177"/>
            <a:ext cx="148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lways, so</a:t>
            </a:r>
            <a:endParaRPr lang="nl-NL" sz="24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802126"/>
              </p:ext>
            </p:extLst>
          </p:nvPr>
        </p:nvGraphicFramePr>
        <p:xfrm>
          <a:off x="3406775" y="33797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1" name="Vergelijking" r:id="rId8" imgW="698400" imgH="279360" progId="Equation.3">
                  <p:embed/>
                </p:oleObj>
              </mc:Choice>
              <mc:Fallback>
                <p:oleObj name="Vergelijking" r:id="rId8" imgW="6984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3379788"/>
                        <a:ext cx="158750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3613" y="34290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3576363"/>
            <a:ext cx="480819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00924"/>
              </p:ext>
            </p:extLst>
          </p:nvPr>
        </p:nvGraphicFramePr>
        <p:xfrm>
          <a:off x="6236345" y="4936439"/>
          <a:ext cx="22240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2" name="Equation" r:id="rId10" imgW="977760" imgH="279360" progId="Equation.3">
                  <p:embed/>
                </p:oleObj>
              </mc:Choice>
              <mc:Fallback>
                <p:oleObj name="Equation" r:id="rId10" imgW="9777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6345" y="4936439"/>
                        <a:ext cx="2224087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ight Brace 23"/>
          <p:cNvSpPr/>
          <p:nvPr/>
        </p:nvSpPr>
        <p:spPr>
          <a:xfrm>
            <a:off x="4716016" y="4487924"/>
            <a:ext cx="534144" cy="1482551"/>
          </a:xfrm>
          <a:prstGeom prst="rightBrace">
            <a:avLst>
              <a:gd name="adj1" fmla="val 20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086205"/>
              </p:ext>
            </p:extLst>
          </p:nvPr>
        </p:nvGraphicFramePr>
        <p:xfrm>
          <a:off x="729419" y="5373215"/>
          <a:ext cx="38687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3" name="Vergelijking" r:id="rId12" imgW="1701720" imgH="279360" progId="Equation.3">
                  <p:embed/>
                </p:oleObj>
              </mc:Choice>
              <mc:Fallback>
                <p:oleObj name="Vergelijking" r:id="rId12" imgW="170172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419" y="5373215"/>
                        <a:ext cx="3868737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Arrow 25"/>
          <p:cNvSpPr/>
          <p:nvPr/>
        </p:nvSpPr>
        <p:spPr bwMode="auto">
          <a:xfrm>
            <a:off x="5349504" y="5036161"/>
            <a:ext cx="685800" cy="386076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9552" y="1052736"/>
            <a:ext cx="4631204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is not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95736" y="6050905"/>
            <a:ext cx="1186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Always!</a:t>
            </a:r>
            <a:endParaRPr lang="nl-NL" sz="2400" b="1" u="sng" dirty="0"/>
          </a:p>
        </p:txBody>
      </p:sp>
      <p:sp>
        <p:nvSpPr>
          <p:cNvPr id="29" name="Right Arrow 28"/>
          <p:cNvSpPr/>
          <p:nvPr/>
        </p:nvSpPr>
        <p:spPr>
          <a:xfrm rot="5400000">
            <a:off x="3789424" y="4143782"/>
            <a:ext cx="355826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extBox 21"/>
          <p:cNvSpPr txBox="1"/>
          <p:nvPr/>
        </p:nvSpPr>
        <p:spPr>
          <a:xfrm>
            <a:off x="6804248" y="5589240"/>
            <a:ext cx="1745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i</a:t>
            </a:r>
            <a:r>
              <a:rPr lang="nl-NL" sz="2400" b="1" u="sng" dirty="0" smtClean="0"/>
              <a:t>n Exercise 4</a:t>
            </a:r>
            <a:endParaRPr lang="nl-NL" sz="2400" b="1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546426" y="3900873"/>
            <a:ext cx="273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(Reversible process)</a:t>
            </a:r>
            <a:endParaRPr lang="nl-NL" sz="2400" b="1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76989"/>
              </p:ext>
            </p:extLst>
          </p:nvPr>
        </p:nvGraphicFramePr>
        <p:xfrm>
          <a:off x="3226135" y="4494885"/>
          <a:ext cx="13858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4" name="Equation" r:id="rId14" imgW="609480" imgH="279360" progId="Equation.3">
                  <p:embed/>
                </p:oleObj>
              </mc:Choice>
              <mc:Fallback>
                <p:oleObj name="Equation" r:id="rId14" imgW="6094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6135" y="4494885"/>
                        <a:ext cx="1385887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707526" y="5981441"/>
            <a:ext cx="1897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(and always!)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96715"/>
              </p:ext>
            </p:extLst>
          </p:nvPr>
        </p:nvGraphicFramePr>
        <p:xfrm>
          <a:off x="549275" y="2014538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5" name="Equation" r:id="rId16" imgW="533160" imgH="279360" progId="Equation.3">
                  <p:embed/>
                </p:oleObj>
              </mc:Choice>
              <mc:Fallback>
                <p:oleObj name="Equation" r:id="rId16" imgW="5331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014538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4978"/>
              </p:ext>
            </p:extLst>
          </p:nvPr>
        </p:nvGraphicFramePr>
        <p:xfrm>
          <a:off x="3571875" y="1989138"/>
          <a:ext cx="150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6" name="Equation" r:id="rId18" imgW="660240" imgH="279360" progId="Equation.3">
                  <p:embed/>
                </p:oleObj>
              </mc:Choice>
              <mc:Fallback>
                <p:oleObj name="Equation" r:id="rId18" imgW="66024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1989138"/>
                        <a:ext cx="15001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081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35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1052736"/>
            <a:ext cx="4660058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Intermezzo: this is counter intuitive: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46060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91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688462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92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51" y="1653999"/>
            <a:ext cx="2833158" cy="2855121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889906" y="1655819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987128"/>
              </p:ext>
            </p:extLst>
          </p:nvPr>
        </p:nvGraphicFramePr>
        <p:xfrm>
          <a:off x="4717702" y="4293096"/>
          <a:ext cx="14160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93" name="Vergelijking" r:id="rId9" imgW="622080" imgH="279360" progId="Equation.3">
                  <p:embed/>
                </p:oleObj>
              </mc:Choice>
              <mc:Fallback>
                <p:oleObj name="Vergelijking" r:id="rId9" imgW="62208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7702" y="4293096"/>
                        <a:ext cx="14160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723390"/>
              </p:ext>
            </p:extLst>
          </p:nvPr>
        </p:nvGraphicFramePr>
        <p:xfrm>
          <a:off x="4732783" y="3409414"/>
          <a:ext cx="13858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94" name="Vergelijking" r:id="rId11" imgW="609480" imgH="279360" progId="Equation.3">
                  <p:embed/>
                </p:oleObj>
              </mc:Choice>
              <mc:Fallback>
                <p:oleObj name="Vergelijking" r:id="rId11" imgW="60948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783" y="3409414"/>
                        <a:ext cx="1385887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/>
          <p:cNvSpPr/>
          <p:nvPr/>
        </p:nvSpPr>
        <p:spPr>
          <a:xfrm>
            <a:off x="4283968" y="3284984"/>
            <a:ext cx="248010" cy="252028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869580" y="3573016"/>
            <a:ext cx="1342380" cy="9721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795124"/>
              </p:ext>
            </p:extLst>
          </p:nvPr>
        </p:nvGraphicFramePr>
        <p:xfrm>
          <a:off x="4716016" y="5137150"/>
          <a:ext cx="1211262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95" name="Equation" r:id="rId13" imgW="533160" imgH="279360" progId="Equation.3">
                  <p:embed/>
                </p:oleObj>
              </mc:Choice>
              <mc:Fallback>
                <p:oleObj name="Equation" r:id="rId13" imgW="533160" imgH="27936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137150"/>
                        <a:ext cx="1211262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739487"/>
              </p:ext>
            </p:extLst>
          </p:nvPr>
        </p:nvGraphicFramePr>
        <p:xfrm>
          <a:off x="6668392" y="3836334"/>
          <a:ext cx="22240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96" name="Equation" r:id="rId15" imgW="977760" imgH="279360" progId="Equation.3">
                  <p:embed/>
                </p:oleObj>
              </mc:Choice>
              <mc:Fallback>
                <p:oleObj name="Equation" r:id="rId15" imgW="977760" imgH="2793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8392" y="3836334"/>
                        <a:ext cx="2224088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Brace 16"/>
          <p:cNvSpPr/>
          <p:nvPr/>
        </p:nvSpPr>
        <p:spPr>
          <a:xfrm>
            <a:off x="6198096" y="3416643"/>
            <a:ext cx="390128" cy="1482551"/>
          </a:xfrm>
          <a:prstGeom prst="rightBrace">
            <a:avLst>
              <a:gd name="adj1" fmla="val 20561"/>
              <a:gd name="adj2" fmla="val 5083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369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36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5536" y="1052736"/>
            <a:ext cx="4870757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So what have learned about entropy?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333704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1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138523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2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30493"/>
              </p:ext>
            </p:extLst>
          </p:nvPr>
        </p:nvGraphicFramePr>
        <p:xfrm>
          <a:off x="3535363" y="1985963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3" name="Equation" r:id="rId8" imgW="533160" imgH="279360" progId="Equation.3">
                  <p:embed/>
                </p:oleObj>
              </mc:Choice>
              <mc:Fallback>
                <p:oleObj name="Equation" r:id="rId8" imgW="5331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3" y="1985963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04359" y="1824086"/>
            <a:ext cx="286296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is a state function, </a:t>
            </a:r>
          </a:p>
          <a:p>
            <a:r>
              <a:rPr lang="nl-NL" sz="2400" b="1" u="sng" dirty="0"/>
              <a:t>s</a:t>
            </a:r>
            <a:r>
              <a:rPr lang="nl-NL" sz="2400" b="1" u="sng" dirty="0" smtClean="0"/>
              <a:t>o path independent</a:t>
            </a:r>
            <a:endParaRPr lang="nl-NL" sz="24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404359" y="2852936"/>
            <a:ext cx="3168352" cy="1288426"/>
            <a:chOff x="228600" y="3886200"/>
            <a:chExt cx="4953000" cy="2357124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72802854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14" name="Vergelijking" r:id="rId11" imgW="787320" imgH="215640" progId="Equation.3">
                    <p:embed/>
                  </p:oleObj>
                </mc:Choice>
                <mc:Fallback>
                  <p:oleObj name="Vergelijking" r:id="rId11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6204355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15" name="Vergelijking" r:id="rId13" imgW="863280" imgH="215640" progId="Equation.3">
                    <p:embed/>
                  </p:oleObj>
                </mc:Choice>
                <mc:Fallback>
                  <p:oleObj name="Vergelijking" r:id="rId13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3294806"/>
                </p:ext>
              </p:extLst>
            </p:nvPr>
          </p:nvGraphicFramePr>
          <p:xfrm>
            <a:off x="2628574" y="4267200"/>
            <a:ext cx="376237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16" name="Vergelijking" r:id="rId15" imgW="164880" imgH="164880" progId="Equation.3">
                    <p:embed/>
                  </p:oleObj>
                </mc:Choice>
                <mc:Fallback>
                  <p:oleObj name="Vergelijking" r:id="rId15" imgW="1648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8574" y="4267200"/>
                          <a:ext cx="376237" cy="37465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8636852"/>
                </p:ext>
              </p:extLst>
            </p:nvPr>
          </p:nvGraphicFramePr>
          <p:xfrm>
            <a:off x="3857611" y="5536292"/>
            <a:ext cx="347662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17" name="Vergelijking" r:id="rId17" imgW="152280" imgH="164880" progId="Equation.3">
                    <p:embed/>
                  </p:oleObj>
                </mc:Choice>
                <mc:Fallback>
                  <p:oleObj name="Vergelijking" r:id="rId17" imgW="152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7611" y="5536292"/>
                          <a:ext cx="347662" cy="374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830723"/>
              </p:ext>
            </p:extLst>
          </p:nvPr>
        </p:nvGraphicFramePr>
        <p:xfrm>
          <a:off x="3267322" y="3632366"/>
          <a:ext cx="167481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8" name="Vergelijking" r:id="rId19" imgW="736560" imgH="215640" progId="Equation.3">
                  <p:embed/>
                </p:oleObj>
              </mc:Choice>
              <mc:Fallback>
                <p:oleObj name="Vergelijking" r:id="rId19" imgW="736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322" y="3632366"/>
                        <a:ext cx="1674813" cy="49053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5148064" y="3443372"/>
            <a:ext cx="26652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w</a:t>
            </a:r>
            <a:r>
              <a:rPr lang="nl-NL" sz="2400" b="1" u="sng" dirty="0" smtClean="0"/>
              <a:t>hether reversible </a:t>
            </a:r>
          </a:p>
          <a:p>
            <a:r>
              <a:rPr lang="nl-NL" sz="2400" b="1" u="sng" dirty="0"/>
              <a:t>o</a:t>
            </a:r>
            <a:r>
              <a:rPr lang="nl-NL" sz="2400" b="1" u="sng" dirty="0" smtClean="0"/>
              <a:t>r irreversible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386939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37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5536" y="1052736"/>
            <a:ext cx="4870757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So what have learned about entropy?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584200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35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068496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36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04359" y="1824086"/>
            <a:ext cx="286296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is a state function, </a:t>
            </a:r>
          </a:p>
          <a:p>
            <a:r>
              <a:rPr lang="nl-NL" sz="2400" b="1" u="sng" dirty="0"/>
              <a:t>s</a:t>
            </a:r>
            <a:r>
              <a:rPr lang="nl-NL" sz="2400" b="1" u="sng" dirty="0" smtClean="0"/>
              <a:t>o path independent</a:t>
            </a:r>
            <a:endParaRPr lang="nl-NL" sz="24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404359" y="2852936"/>
            <a:ext cx="3168352" cy="1288426"/>
            <a:chOff x="228600" y="3886200"/>
            <a:chExt cx="4953000" cy="2357124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41649129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37" name="Vergelijking" r:id="rId9" imgW="787320" imgH="215640" progId="Equation.3">
                    <p:embed/>
                  </p:oleObj>
                </mc:Choice>
                <mc:Fallback>
                  <p:oleObj name="Vergelijking" r:id="rId9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7373432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38" name="Vergelijking" r:id="rId11" imgW="863280" imgH="215640" progId="Equation.3">
                    <p:embed/>
                  </p:oleObj>
                </mc:Choice>
                <mc:Fallback>
                  <p:oleObj name="Vergelijking" r:id="rId11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56192942"/>
                </p:ext>
              </p:extLst>
            </p:nvPr>
          </p:nvGraphicFramePr>
          <p:xfrm>
            <a:off x="2628574" y="4267200"/>
            <a:ext cx="376237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39" name="Vergelijking" r:id="rId13" imgW="164880" imgH="164880" progId="Equation.3">
                    <p:embed/>
                  </p:oleObj>
                </mc:Choice>
                <mc:Fallback>
                  <p:oleObj name="Vergelijking" r:id="rId13" imgW="1648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8574" y="4267200"/>
                          <a:ext cx="376237" cy="37465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8676494"/>
                </p:ext>
              </p:extLst>
            </p:nvPr>
          </p:nvGraphicFramePr>
          <p:xfrm>
            <a:off x="3857611" y="5536292"/>
            <a:ext cx="347662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40" name="Vergelijking" r:id="rId15" imgW="152280" imgH="164880" progId="Equation.3">
                    <p:embed/>
                  </p:oleObj>
                </mc:Choice>
                <mc:Fallback>
                  <p:oleObj name="Vergelijking" r:id="rId15" imgW="152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7611" y="5536292"/>
                          <a:ext cx="347662" cy="374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72123"/>
              </p:ext>
            </p:extLst>
          </p:nvPr>
        </p:nvGraphicFramePr>
        <p:xfrm>
          <a:off x="3267322" y="3632366"/>
          <a:ext cx="167481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41" name="Vergelijking" r:id="rId17" imgW="736560" imgH="215640" progId="Equation.3">
                  <p:embed/>
                </p:oleObj>
              </mc:Choice>
              <mc:Fallback>
                <p:oleObj name="Vergelijking" r:id="rId17" imgW="736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322" y="3632366"/>
                        <a:ext cx="1674813" cy="49053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5148064" y="3443372"/>
            <a:ext cx="26652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w</a:t>
            </a:r>
            <a:r>
              <a:rPr lang="nl-NL" sz="2400" b="1" u="sng" dirty="0" smtClean="0"/>
              <a:t>hether reversible </a:t>
            </a:r>
          </a:p>
          <a:p>
            <a:r>
              <a:rPr lang="nl-NL" sz="2400" b="1" u="sng" dirty="0"/>
              <a:t>o</a:t>
            </a:r>
            <a:r>
              <a:rPr lang="nl-NL" sz="2400" b="1" u="sng" dirty="0" smtClean="0"/>
              <a:t>r irreversible</a:t>
            </a:r>
            <a:endParaRPr lang="nl-NL" sz="2400" b="1" dirty="0"/>
          </a:p>
        </p:txBody>
      </p:sp>
      <p:sp>
        <p:nvSpPr>
          <p:cNvPr id="35" name="Right Arrow 34"/>
          <p:cNvSpPr/>
          <p:nvPr/>
        </p:nvSpPr>
        <p:spPr>
          <a:xfrm>
            <a:off x="7913443" y="3732175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TextBox 35"/>
          <p:cNvSpPr txBox="1"/>
          <p:nvPr/>
        </p:nvSpPr>
        <p:spPr>
          <a:xfrm>
            <a:off x="179512" y="4239863"/>
            <a:ext cx="58807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To determine  </a:t>
            </a:r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for an irreversible process </a:t>
            </a:r>
          </a:p>
          <a:p>
            <a:r>
              <a:rPr lang="nl-NL" sz="2400" b="1" u="sng" dirty="0" smtClean="0"/>
              <a:t>we can choose an alternative reversible path</a:t>
            </a:r>
            <a:endParaRPr lang="nl-NL" sz="24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540047"/>
              </p:ext>
            </p:extLst>
          </p:nvPr>
        </p:nvGraphicFramePr>
        <p:xfrm>
          <a:off x="7177081" y="4239863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42" name="Vergelijking" r:id="rId19" imgW="723600" imgH="419040" progId="Equation.3">
                  <p:embed/>
                </p:oleObj>
              </mc:Choice>
              <mc:Fallback>
                <p:oleObj name="Vergelijking" r:id="rId19" imgW="723600" imgH="419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7081" y="4239863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6027566" y="4455306"/>
            <a:ext cx="1180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nd use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30493"/>
              </p:ext>
            </p:extLst>
          </p:nvPr>
        </p:nvGraphicFramePr>
        <p:xfrm>
          <a:off x="3535363" y="1985963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43" name="Equation" r:id="rId21" imgW="533160" imgH="279360" progId="Equation.3">
                  <p:embed/>
                </p:oleObj>
              </mc:Choice>
              <mc:Fallback>
                <p:oleObj name="Equation" r:id="rId21" imgW="533160" imgH="27936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3" y="1985963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275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38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5536" y="1052736"/>
            <a:ext cx="4870757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So what have learned about entropy?</a:t>
            </a:r>
            <a:endParaRPr lang="nl-NL" sz="2800" b="1" i="1" u="sng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150058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2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061728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3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04359" y="1824086"/>
            <a:ext cx="286296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is a state function, </a:t>
            </a:r>
          </a:p>
          <a:p>
            <a:r>
              <a:rPr lang="nl-NL" sz="2400" b="1" u="sng" dirty="0"/>
              <a:t>s</a:t>
            </a:r>
            <a:r>
              <a:rPr lang="nl-NL" sz="2400" b="1" u="sng" dirty="0" smtClean="0"/>
              <a:t>o path independent</a:t>
            </a:r>
            <a:endParaRPr lang="nl-NL" sz="24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404359" y="2852936"/>
            <a:ext cx="3168352" cy="1288426"/>
            <a:chOff x="228600" y="3886200"/>
            <a:chExt cx="4953000" cy="2357124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6664649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714" name="Vergelijking" r:id="rId9" imgW="787320" imgH="215640" progId="Equation.3">
                    <p:embed/>
                  </p:oleObj>
                </mc:Choice>
                <mc:Fallback>
                  <p:oleObj name="Vergelijking" r:id="rId9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2803902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715" name="Vergelijking" r:id="rId11" imgW="863280" imgH="215640" progId="Equation.3">
                    <p:embed/>
                  </p:oleObj>
                </mc:Choice>
                <mc:Fallback>
                  <p:oleObj name="Vergelijking" r:id="rId11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69407160"/>
                </p:ext>
              </p:extLst>
            </p:nvPr>
          </p:nvGraphicFramePr>
          <p:xfrm>
            <a:off x="2628574" y="4267200"/>
            <a:ext cx="376237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716" name="Vergelijking" r:id="rId13" imgW="164880" imgH="164880" progId="Equation.3">
                    <p:embed/>
                  </p:oleObj>
                </mc:Choice>
                <mc:Fallback>
                  <p:oleObj name="Vergelijking" r:id="rId13" imgW="1648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8574" y="4267200"/>
                          <a:ext cx="376237" cy="37465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54334183"/>
                </p:ext>
              </p:extLst>
            </p:nvPr>
          </p:nvGraphicFramePr>
          <p:xfrm>
            <a:off x="3857611" y="5536292"/>
            <a:ext cx="347662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717" name="Vergelijking" r:id="rId15" imgW="152280" imgH="164880" progId="Equation.3">
                    <p:embed/>
                  </p:oleObj>
                </mc:Choice>
                <mc:Fallback>
                  <p:oleObj name="Vergelijking" r:id="rId15" imgW="152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7611" y="5536292"/>
                          <a:ext cx="347662" cy="374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019891"/>
              </p:ext>
            </p:extLst>
          </p:nvPr>
        </p:nvGraphicFramePr>
        <p:xfrm>
          <a:off x="3267322" y="3632366"/>
          <a:ext cx="167481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8" name="Vergelijking" r:id="rId17" imgW="736560" imgH="215640" progId="Equation.3">
                  <p:embed/>
                </p:oleObj>
              </mc:Choice>
              <mc:Fallback>
                <p:oleObj name="Vergelijking" r:id="rId17" imgW="736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322" y="3632366"/>
                        <a:ext cx="1674813" cy="49053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5148064" y="3443372"/>
            <a:ext cx="26652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w</a:t>
            </a:r>
            <a:r>
              <a:rPr lang="nl-NL" sz="2400" b="1" u="sng" dirty="0" smtClean="0"/>
              <a:t>hether reversible </a:t>
            </a:r>
          </a:p>
          <a:p>
            <a:r>
              <a:rPr lang="nl-NL" sz="2400" b="1" u="sng" dirty="0"/>
              <a:t>o</a:t>
            </a:r>
            <a:r>
              <a:rPr lang="nl-NL" sz="2400" b="1" u="sng" dirty="0" smtClean="0"/>
              <a:t>r irreversible</a:t>
            </a:r>
            <a:endParaRPr lang="nl-NL" sz="2400" b="1" dirty="0"/>
          </a:p>
        </p:txBody>
      </p:sp>
      <p:sp>
        <p:nvSpPr>
          <p:cNvPr id="35" name="Right Arrow 34"/>
          <p:cNvSpPr/>
          <p:nvPr/>
        </p:nvSpPr>
        <p:spPr>
          <a:xfrm>
            <a:off x="7913443" y="3732175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TextBox 35"/>
          <p:cNvSpPr txBox="1"/>
          <p:nvPr/>
        </p:nvSpPr>
        <p:spPr>
          <a:xfrm>
            <a:off x="179512" y="4239863"/>
            <a:ext cx="58807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To determine  </a:t>
            </a:r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for an irreversible process </a:t>
            </a:r>
          </a:p>
          <a:p>
            <a:r>
              <a:rPr lang="nl-NL" sz="2400" b="1" u="sng" dirty="0" smtClean="0"/>
              <a:t>we can choose an alternative reversible path</a:t>
            </a:r>
            <a:endParaRPr lang="nl-NL" sz="24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959969"/>
              </p:ext>
            </p:extLst>
          </p:nvPr>
        </p:nvGraphicFramePr>
        <p:xfrm>
          <a:off x="7177081" y="4239863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9" name="Vergelijking" r:id="rId19" imgW="723600" imgH="419040" progId="Equation.3">
                  <p:embed/>
                </p:oleObj>
              </mc:Choice>
              <mc:Fallback>
                <p:oleObj name="Vergelijking" r:id="rId19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7081" y="4239863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6027566" y="4455306"/>
            <a:ext cx="1180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nd use</a:t>
            </a:r>
            <a:endParaRPr lang="nl-NL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97954" y="5991671"/>
            <a:ext cx="5839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400" b="1" i="1" u="sng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000" b="1" u="sng" dirty="0"/>
              <a:t> </a:t>
            </a:r>
            <a:r>
              <a:rPr lang="nl-NL" sz="2400" b="1" u="sng" dirty="0" smtClean="0"/>
              <a:t>for an adiabatic reversible process is zero</a:t>
            </a:r>
            <a:endParaRPr lang="nl-NL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20548" y="5343599"/>
            <a:ext cx="8870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400" b="1" i="1" u="sng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000" b="1" u="sng" dirty="0"/>
              <a:t> </a:t>
            </a:r>
            <a:r>
              <a:rPr lang="nl-NL" sz="2400" b="1" u="sng" dirty="0" smtClean="0"/>
              <a:t>for an isothermal reversible process is not necessarily zero</a:t>
            </a:r>
            <a:r>
              <a:rPr lang="nl-NL" sz="2400" dirty="0" smtClean="0"/>
              <a:t> (ex. 4)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731406"/>
              </p:ext>
            </p:extLst>
          </p:nvPr>
        </p:nvGraphicFramePr>
        <p:xfrm>
          <a:off x="6084168" y="5976484"/>
          <a:ext cx="1617662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20" name="Vergelijking" r:id="rId21" imgW="711000" imgH="228600" progId="Equation.3">
                  <p:embed/>
                </p:oleObj>
              </mc:Choice>
              <mc:Fallback>
                <p:oleObj name="Vergelijking" r:id="rId21" imgW="711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5976484"/>
                        <a:ext cx="1617662" cy="519112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30493"/>
              </p:ext>
            </p:extLst>
          </p:nvPr>
        </p:nvGraphicFramePr>
        <p:xfrm>
          <a:off x="3535363" y="1985963"/>
          <a:ext cx="12128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21" name="Equation" r:id="rId23" imgW="533160" imgH="279360" progId="Equation.3">
                  <p:embed/>
                </p:oleObj>
              </mc:Choice>
              <mc:Fallback>
                <p:oleObj name="Equation" r:id="rId23" imgW="533160" imgH="27936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3" y="1985963"/>
                        <a:ext cx="1212850" cy="6350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498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39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891630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0" name="Vergelijking" r:id="rId4" imgW="1282680" imgH="228600" progId="Equation.3">
                  <p:embed/>
                </p:oleObj>
              </mc:Choice>
              <mc:Fallback>
                <p:oleObj name="Vergelijking" r:id="rId4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12075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1" name="Vergelijking" r:id="rId6" imgW="723600" imgH="419040" progId="Equation.3">
                  <p:embed/>
                </p:oleObj>
              </mc:Choice>
              <mc:Fallback>
                <p:oleObj name="Vergelijking" r:id="rId6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0680733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2" name="Vergelijking" r:id="rId8" imgW="215640" imgH="177480" progId="Equation.3">
                  <p:embed/>
                </p:oleObj>
              </mc:Choice>
              <mc:Fallback>
                <p:oleObj name="Vergelijking" r:id="rId8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970374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3" name="Vergelijking" r:id="rId10" imgW="317160" imgH="228600" progId="Equation.3">
                  <p:embed/>
                </p:oleObj>
              </mc:Choice>
              <mc:Fallback>
                <p:oleObj name="Vergelijking" r:id="rId10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321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44488" y="228600"/>
            <a:ext cx="722791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>
                <a:solidFill>
                  <a:srgbClr val="C00000"/>
                </a:solidFill>
              </a:rPr>
              <a:t>Thermodynamics </a:t>
            </a:r>
            <a:r>
              <a:rPr lang="en-US" altLang="nl-NL" u="sng" dirty="0" smtClean="0">
                <a:solidFill>
                  <a:srgbClr val="C00000"/>
                </a:solidFill>
              </a:rPr>
              <a:t>is based on two laws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51009" y="32099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368858"/>
            <a:ext cx="5593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Second law</a:t>
            </a:r>
            <a:r>
              <a:rPr lang="nl-NL" sz="2400" b="1" dirty="0" smtClean="0"/>
              <a:t>: for any spontaneous process</a:t>
            </a:r>
            <a:endParaRPr lang="nl-NL" sz="24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372655"/>
              </p:ext>
            </p:extLst>
          </p:nvPr>
        </p:nvGraphicFramePr>
        <p:xfrm>
          <a:off x="781050" y="5286375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Vergelijking" r:id="rId3" imgW="1282680" imgH="228600" progId="Equation.3">
                  <p:embed/>
                </p:oleObj>
              </mc:Choice>
              <mc:Fallback>
                <p:oleObj name="Vergelijking" r:id="rId3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5286375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002535" y="4902259"/>
            <a:ext cx="46363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dirty="0" smtClean="0"/>
              <a:t>: </a:t>
            </a:r>
            <a:r>
              <a:rPr lang="nl-NL" sz="2400" u="sng" dirty="0" smtClean="0">
                <a:solidFill>
                  <a:srgbClr val="0070C0"/>
                </a:solidFill>
              </a:rPr>
              <a:t>entropy</a:t>
            </a:r>
            <a:r>
              <a:rPr lang="nl-NL" sz="2400" dirty="0" smtClean="0"/>
              <a:t> of the system</a:t>
            </a:r>
          </a:p>
          <a:p>
            <a:pPr marL="342900" indent="-342900" algn="l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dirty="0" smtClean="0"/>
              <a:t>: related to the heat </a:t>
            </a:r>
            <a:r>
              <a:rPr lang="nl-NL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4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nl-NL" sz="2400" i="1" dirty="0" smtClean="0">
                <a:latin typeface="Times New Roman" pitchFamily="18" charset="0"/>
                <a:cs typeface="Times New Roman" pitchFamily="18" charset="0"/>
              </a:rPr>
              <a:t> T</a:t>
            </a:r>
          </a:p>
          <a:p>
            <a:pPr marL="342900" indent="-342900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baseline="-25000" dirty="0" smtClean="0">
                <a:latin typeface="Times New Roman" pitchFamily="18" charset="0"/>
                <a:cs typeface="Times New Roman" pitchFamily="18" charset="0"/>
              </a:rPr>
              <a:t>sur</a:t>
            </a:r>
            <a:r>
              <a:rPr lang="nl-NL" sz="2400" dirty="0" smtClean="0"/>
              <a:t>: </a:t>
            </a:r>
            <a:r>
              <a:rPr lang="nl-NL" sz="2400" u="sng" dirty="0" smtClean="0">
                <a:solidFill>
                  <a:srgbClr val="0070C0"/>
                </a:solidFill>
              </a:rPr>
              <a:t>entropy</a:t>
            </a:r>
            <a:r>
              <a:rPr lang="nl-NL" sz="2400" dirty="0" smtClean="0"/>
              <a:t> </a:t>
            </a:r>
            <a:r>
              <a:rPr lang="nl-NL" sz="2400" dirty="0"/>
              <a:t>of the </a:t>
            </a:r>
            <a:r>
              <a:rPr lang="nl-NL" sz="2400" dirty="0" smtClean="0"/>
              <a:t>surroundings</a:t>
            </a:r>
            <a:endParaRPr lang="nl-NL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029543"/>
              </p:ext>
            </p:extLst>
          </p:nvPr>
        </p:nvGraphicFramePr>
        <p:xfrm>
          <a:off x="766713" y="1628800"/>
          <a:ext cx="2797175" cy="219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" name="Vergelijking" r:id="rId5" imgW="1231560" imgH="965160" progId="Equation.3">
                  <p:embed/>
                </p:oleObj>
              </mc:Choice>
              <mc:Fallback>
                <p:oleObj name="Vergelijking" r:id="rId5" imgW="1231560" imgH="9651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13" y="1628800"/>
                        <a:ext cx="2797175" cy="219233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9780" y="990600"/>
            <a:ext cx="4499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First law</a:t>
            </a:r>
            <a:r>
              <a:rPr lang="nl-NL" sz="2400" b="1" dirty="0" smtClean="0"/>
              <a:t>: </a:t>
            </a:r>
            <a:r>
              <a:rPr lang="nl-NL" sz="2400" b="1" dirty="0" smtClean="0">
                <a:solidFill>
                  <a:srgbClr val="FF0000"/>
                </a:solidFill>
              </a:rPr>
              <a:t>conservation of energy</a:t>
            </a:r>
            <a:endParaRPr lang="nl-NL" sz="2400" b="1" dirty="0">
              <a:solidFill>
                <a:srgbClr val="FF0000"/>
              </a:solidFill>
            </a:endParaRPr>
          </a:p>
        </p:txBody>
      </p:sp>
      <p:pic>
        <p:nvPicPr>
          <p:cNvPr id="15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19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40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443639"/>
              </p:ext>
            </p:extLst>
          </p:nvPr>
        </p:nvGraphicFramePr>
        <p:xfrm>
          <a:off x="578768" y="3789040"/>
          <a:ext cx="19050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43" name="Vergelijking" r:id="rId3" imgW="838080" imgH="457200" progId="Equation.3">
                  <p:embed/>
                </p:oleObj>
              </mc:Choice>
              <mc:Fallback>
                <p:oleObj name="Vergelijking" r:id="rId3" imgW="83808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768" y="3789040"/>
                        <a:ext cx="1905000" cy="10382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02209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44" name="Vergelijking" r:id="rId5" imgW="1282680" imgH="228600" progId="Equation.3">
                  <p:embed/>
                </p:oleObj>
              </mc:Choice>
              <mc:Fallback>
                <p:oleObj name="Vergelijking" r:id="rId5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319115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45" name="Vergelijking" r:id="rId7" imgW="723600" imgH="419040" progId="Equation.3">
                  <p:embed/>
                </p:oleObj>
              </mc:Choice>
              <mc:Fallback>
                <p:oleObj name="Vergelijking" r:id="rId7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ent-Up Arrow 10"/>
          <p:cNvSpPr/>
          <p:nvPr/>
        </p:nvSpPr>
        <p:spPr>
          <a:xfrm rot="5400000" flipV="1">
            <a:off x="2782774" y="3605961"/>
            <a:ext cx="1030081" cy="964194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7" name="Picture 1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636327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46" name="Vergelijking" r:id="rId10" imgW="215640" imgH="177480" progId="Equation.3">
                  <p:embed/>
                </p:oleObj>
              </mc:Choice>
              <mc:Fallback>
                <p:oleObj name="Vergelijking" r:id="rId10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889950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47" name="Vergelijking" r:id="rId12" imgW="317160" imgH="228600" progId="Equation.3">
                  <p:embed/>
                </p:oleObj>
              </mc:Choice>
              <mc:Fallback>
                <p:oleObj name="Vergelijking" r:id="rId12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347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41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885292"/>
              </p:ext>
            </p:extLst>
          </p:nvPr>
        </p:nvGraphicFramePr>
        <p:xfrm>
          <a:off x="578768" y="3789040"/>
          <a:ext cx="19050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6" name="Vergelijking" r:id="rId3" imgW="838080" imgH="457200" progId="Equation.3">
                  <p:embed/>
                </p:oleObj>
              </mc:Choice>
              <mc:Fallback>
                <p:oleObj name="Vergelijking" r:id="rId3" imgW="8380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768" y="3789040"/>
                        <a:ext cx="1905000" cy="10382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17647" y="5004105"/>
            <a:ext cx="27467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we choose </a:t>
            </a:r>
          </a:p>
          <a:p>
            <a:r>
              <a:rPr lang="nl-NL" sz="2400" u="sng" dirty="0" smtClean="0"/>
              <a:t>the </a:t>
            </a:r>
            <a:r>
              <a:rPr lang="nl-NL" sz="2400" b="1" u="sng" dirty="0" smtClean="0"/>
              <a:t>surroundings </a:t>
            </a:r>
          </a:p>
          <a:p>
            <a:r>
              <a:rPr lang="nl-NL" sz="2400" u="sng" dirty="0" smtClean="0"/>
              <a:t>to be </a:t>
            </a:r>
            <a:r>
              <a:rPr lang="nl-NL" sz="2400" b="1" u="sng" dirty="0" smtClean="0"/>
              <a:t>ideal </a:t>
            </a:r>
            <a:r>
              <a:rPr lang="nl-NL" sz="2400" u="sng" dirty="0" smtClean="0"/>
              <a:t>such that</a:t>
            </a:r>
          </a:p>
          <a:p>
            <a:r>
              <a:rPr lang="nl-NL" sz="2400" u="sng" dirty="0"/>
              <a:t>f</a:t>
            </a:r>
            <a:r>
              <a:rPr lang="nl-NL" sz="2400" u="sng" dirty="0" smtClean="0"/>
              <a:t>or any process</a:t>
            </a:r>
            <a:endParaRPr lang="nl-NL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395850"/>
              </p:ext>
            </p:extLst>
          </p:nvPr>
        </p:nvGraphicFramePr>
        <p:xfrm>
          <a:off x="5246663" y="5142136"/>
          <a:ext cx="1125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7" name="Vergelijking" r:id="rId5" imgW="495000" imgH="228600" progId="Equation.3">
                  <p:embed/>
                </p:oleObj>
              </mc:Choice>
              <mc:Fallback>
                <p:oleObj name="Vergelijking" r:id="rId5" imgW="495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663" y="5142136"/>
                        <a:ext cx="1125537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178812" y="5706677"/>
            <a:ext cx="35348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Instantaneous and perfect</a:t>
            </a:r>
          </a:p>
          <a:p>
            <a:r>
              <a:rPr lang="nl-NL" sz="2400" b="1" u="sng" dirty="0" smtClean="0"/>
              <a:t>temperature transfer </a:t>
            </a:r>
            <a:endParaRPr lang="nl-NL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640765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8" name="Vergelijking" r:id="rId7" imgW="1282680" imgH="228600" progId="Equation.3">
                  <p:embed/>
                </p:oleObj>
              </mc:Choice>
              <mc:Fallback>
                <p:oleObj name="Vergelijking" r:id="rId7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301108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9" name="Vergelijking" r:id="rId9" imgW="723600" imgH="419040" progId="Equation.3">
                  <p:embed/>
                </p:oleObj>
              </mc:Choice>
              <mc:Fallback>
                <p:oleObj name="Vergelijking" r:id="rId9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ent-Up Arrow 10"/>
          <p:cNvSpPr/>
          <p:nvPr/>
        </p:nvSpPr>
        <p:spPr>
          <a:xfrm rot="5400000" flipV="1">
            <a:off x="2782774" y="3605961"/>
            <a:ext cx="1030081" cy="964194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2" name="Group 11"/>
          <p:cNvGrpSpPr/>
          <p:nvPr/>
        </p:nvGrpSpPr>
        <p:grpSpPr>
          <a:xfrm>
            <a:off x="4716016" y="939083"/>
            <a:ext cx="3575186" cy="2600660"/>
            <a:chOff x="4716016" y="939083"/>
            <a:chExt cx="3575186" cy="2600660"/>
          </a:xfrm>
        </p:grpSpPr>
        <p:pic>
          <p:nvPicPr>
            <p:cNvPr id="20" name="Picture 18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939083"/>
              <a:ext cx="3575186" cy="2600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7900570"/>
                </p:ext>
              </p:extLst>
            </p:nvPr>
          </p:nvGraphicFramePr>
          <p:xfrm>
            <a:off x="6300192" y="1800051"/>
            <a:ext cx="490538" cy="404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20" name="Vergelijking" r:id="rId12" imgW="215640" imgH="177480" progId="Equation.3">
                    <p:embed/>
                  </p:oleObj>
                </mc:Choice>
                <mc:Fallback>
                  <p:oleObj name="Vergelijking" r:id="rId12" imgW="2156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0192" y="1800051"/>
                          <a:ext cx="490538" cy="404813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82668635"/>
                </p:ext>
              </p:extLst>
            </p:nvPr>
          </p:nvGraphicFramePr>
          <p:xfrm>
            <a:off x="5004048" y="2548260"/>
            <a:ext cx="720725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21" name="Vergelijking" r:id="rId14" imgW="317160" imgH="228600" progId="Equation.3">
                    <p:embed/>
                  </p:oleObj>
                </mc:Choice>
                <mc:Fallback>
                  <p:oleObj name="Vergelijking" r:id="rId14" imgW="3171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2548260"/>
                          <a:ext cx="720725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TextBox 25"/>
            <p:cNvSpPr txBox="1"/>
            <p:nvPr/>
          </p:nvSpPr>
          <p:spPr>
            <a:xfrm rot="2110504">
              <a:off x="4846263" y="1379196"/>
              <a:ext cx="150195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nl-NL" sz="28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sur</a:t>
              </a:r>
              <a:r>
                <a:rPr lang="nl-NL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↔</a:t>
              </a:r>
              <a:r>
                <a:rPr lang="nl-NL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nl-NL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445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42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587808"/>
              </p:ext>
            </p:extLst>
          </p:nvPr>
        </p:nvGraphicFramePr>
        <p:xfrm>
          <a:off x="578768" y="3789040"/>
          <a:ext cx="19050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5" name="Vergelijking" r:id="rId3" imgW="838080" imgH="457200" progId="Equation.3">
                  <p:embed/>
                </p:oleObj>
              </mc:Choice>
              <mc:Fallback>
                <p:oleObj name="Vergelijking" r:id="rId3" imgW="8380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768" y="3789040"/>
                        <a:ext cx="1905000" cy="10382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17647" y="5004105"/>
            <a:ext cx="27467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we choose </a:t>
            </a:r>
          </a:p>
          <a:p>
            <a:r>
              <a:rPr lang="nl-NL" sz="2400" u="sng" dirty="0" smtClean="0"/>
              <a:t>the </a:t>
            </a:r>
            <a:r>
              <a:rPr lang="nl-NL" sz="2400" b="1" u="sng" dirty="0" smtClean="0"/>
              <a:t>surroundings </a:t>
            </a:r>
          </a:p>
          <a:p>
            <a:r>
              <a:rPr lang="nl-NL" sz="2400" u="sng" dirty="0" smtClean="0"/>
              <a:t>to be </a:t>
            </a:r>
            <a:r>
              <a:rPr lang="nl-NL" sz="2400" b="1" u="sng" dirty="0" smtClean="0"/>
              <a:t>ideal </a:t>
            </a:r>
            <a:r>
              <a:rPr lang="nl-NL" sz="2400" u="sng" dirty="0" smtClean="0"/>
              <a:t>such that</a:t>
            </a:r>
          </a:p>
          <a:p>
            <a:r>
              <a:rPr lang="nl-NL" sz="2400" u="sng" dirty="0"/>
              <a:t>f</a:t>
            </a:r>
            <a:r>
              <a:rPr lang="nl-NL" sz="2400" u="sng" dirty="0" smtClean="0"/>
              <a:t>or any process</a:t>
            </a:r>
            <a:endParaRPr lang="nl-NL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669070"/>
              </p:ext>
            </p:extLst>
          </p:nvPr>
        </p:nvGraphicFramePr>
        <p:xfrm>
          <a:off x="5246663" y="5142136"/>
          <a:ext cx="1125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6" name="Vergelijking" r:id="rId5" imgW="495000" imgH="228600" progId="Equation.3">
                  <p:embed/>
                </p:oleObj>
              </mc:Choice>
              <mc:Fallback>
                <p:oleObj name="Vergelijking" r:id="rId5" imgW="495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663" y="5142136"/>
                        <a:ext cx="1125537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178812" y="5706677"/>
            <a:ext cx="35348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Instantaneous and perfect</a:t>
            </a:r>
          </a:p>
          <a:p>
            <a:r>
              <a:rPr lang="nl-NL" sz="2400" b="1" u="sng" dirty="0" smtClean="0"/>
              <a:t>temperature transfer </a:t>
            </a:r>
            <a:endParaRPr lang="nl-NL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444803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7" name="Vergelijking" r:id="rId7" imgW="1282680" imgH="228600" progId="Equation.3">
                  <p:embed/>
                </p:oleObj>
              </mc:Choice>
              <mc:Fallback>
                <p:oleObj name="Vergelijking" r:id="rId7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786970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8" name="Vergelijking" r:id="rId9" imgW="723600" imgH="419040" progId="Equation.3">
                  <p:embed/>
                </p:oleObj>
              </mc:Choice>
              <mc:Fallback>
                <p:oleObj name="Vergelijking" r:id="rId9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ent-Up Arrow 10"/>
          <p:cNvSpPr/>
          <p:nvPr/>
        </p:nvSpPr>
        <p:spPr>
          <a:xfrm rot="5400000" flipV="1">
            <a:off x="2782774" y="3605961"/>
            <a:ext cx="1030081" cy="964194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" name="Group 4"/>
          <p:cNvGrpSpPr/>
          <p:nvPr/>
        </p:nvGrpSpPr>
        <p:grpSpPr>
          <a:xfrm>
            <a:off x="4716016" y="939083"/>
            <a:ext cx="3575186" cy="2600660"/>
            <a:chOff x="4716016" y="939083"/>
            <a:chExt cx="3575186" cy="2600660"/>
          </a:xfrm>
        </p:grpSpPr>
        <p:pic>
          <p:nvPicPr>
            <p:cNvPr id="20" name="Picture 18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939083"/>
              <a:ext cx="3575186" cy="2600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14139990"/>
                </p:ext>
              </p:extLst>
            </p:nvPr>
          </p:nvGraphicFramePr>
          <p:xfrm>
            <a:off x="6300192" y="1800051"/>
            <a:ext cx="490538" cy="404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99" name="Vergelijking" r:id="rId12" imgW="215640" imgH="177480" progId="Equation.3">
                    <p:embed/>
                  </p:oleObj>
                </mc:Choice>
                <mc:Fallback>
                  <p:oleObj name="Vergelijking" r:id="rId12" imgW="2156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0192" y="1800051"/>
                          <a:ext cx="490538" cy="404813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63871660"/>
                </p:ext>
              </p:extLst>
            </p:nvPr>
          </p:nvGraphicFramePr>
          <p:xfrm>
            <a:off x="5004048" y="2548260"/>
            <a:ext cx="720725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00" name="Vergelijking" r:id="rId14" imgW="317160" imgH="228600" progId="Equation.3">
                    <p:embed/>
                  </p:oleObj>
                </mc:Choice>
                <mc:Fallback>
                  <p:oleObj name="Vergelijking" r:id="rId14" imgW="3171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2548260"/>
                          <a:ext cx="720725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639384"/>
              </p:ext>
            </p:extLst>
          </p:nvPr>
        </p:nvGraphicFramePr>
        <p:xfrm>
          <a:off x="6875463" y="3759200"/>
          <a:ext cx="19050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01" name="Vergelijking" r:id="rId16" imgW="838080" imgH="419040" progId="Equation.3">
                  <p:embed/>
                </p:oleObj>
              </mc:Choice>
              <mc:Fallback>
                <p:oleObj name="Vergelijking" r:id="rId16" imgW="838080" imgH="419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463" y="3759200"/>
                        <a:ext cx="1905000" cy="9509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Bent-Up Arrow 24"/>
          <p:cNvSpPr/>
          <p:nvPr/>
        </p:nvSpPr>
        <p:spPr>
          <a:xfrm rot="16200000" flipV="1">
            <a:off x="5663094" y="4016038"/>
            <a:ext cx="1030081" cy="964194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xtBox 26"/>
          <p:cNvSpPr txBox="1"/>
          <p:nvPr/>
        </p:nvSpPr>
        <p:spPr>
          <a:xfrm rot="2110504">
            <a:off x="4846263" y="1379196"/>
            <a:ext cx="1501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sur</a:t>
            </a:r>
            <a:r>
              <a:rPr lang="nl-NL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↔</a:t>
            </a:r>
            <a:r>
              <a:rPr lang="nl-NL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nl-NL" sz="2800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4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43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163207"/>
              </p:ext>
            </p:extLst>
          </p:nvPr>
        </p:nvGraphicFramePr>
        <p:xfrm>
          <a:off x="578768" y="3789040"/>
          <a:ext cx="19050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89" name="Vergelijking" r:id="rId3" imgW="838080" imgH="457200" progId="Equation.3">
                  <p:embed/>
                </p:oleObj>
              </mc:Choice>
              <mc:Fallback>
                <p:oleObj name="Vergelijking" r:id="rId3" imgW="8380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768" y="3789040"/>
                        <a:ext cx="1905000" cy="10382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17647" y="5004105"/>
            <a:ext cx="27467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we choose </a:t>
            </a:r>
          </a:p>
          <a:p>
            <a:r>
              <a:rPr lang="nl-NL" sz="2400" u="sng" dirty="0" smtClean="0"/>
              <a:t>the </a:t>
            </a:r>
            <a:r>
              <a:rPr lang="nl-NL" sz="2400" b="1" u="sng" dirty="0" smtClean="0"/>
              <a:t>surroundings </a:t>
            </a:r>
          </a:p>
          <a:p>
            <a:r>
              <a:rPr lang="nl-NL" sz="2400" u="sng" dirty="0" smtClean="0"/>
              <a:t>to be </a:t>
            </a:r>
            <a:r>
              <a:rPr lang="nl-NL" sz="2400" b="1" u="sng" dirty="0" smtClean="0"/>
              <a:t>ideal </a:t>
            </a:r>
            <a:r>
              <a:rPr lang="nl-NL" sz="2400" u="sng" dirty="0" smtClean="0"/>
              <a:t>such that</a:t>
            </a:r>
          </a:p>
          <a:p>
            <a:r>
              <a:rPr lang="nl-NL" sz="2400" u="sng" dirty="0"/>
              <a:t>f</a:t>
            </a:r>
            <a:r>
              <a:rPr lang="nl-NL" sz="2400" u="sng" dirty="0" smtClean="0"/>
              <a:t>or any process</a:t>
            </a:r>
            <a:endParaRPr lang="nl-NL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555849"/>
              </p:ext>
            </p:extLst>
          </p:nvPr>
        </p:nvGraphicFramePr>
        <p:xfrm>
          <a:off x="4900613" y="5127625"/>
          <a:ext cx="18192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0" name="Vergelijking" r:id="rId5" imgW="799920" imgH="241200" progId="Equation.3">
                  <p:embed/>
                </p:oleObj>
              </mc:Choice>
              <mc:Fallback>
                <p:oleObj name="Vergelijking" r:id="rId5" imgW="7999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5127625"/>
                        <a:ext cx="1819275" cy="54768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178812" y="5706677"/>
            <a:ext cx="35348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Instantaneous and perfect</a:t>
            </a:r>
          </a:p>
          <a:p>
            <a:r>
              <a:rPr lang="nl-NL" sz="2400" b="1" u="sng" dirty="0" smtClean="0"/>
              <a:t>heat transfer </a:t>
            </a:r>
            <a:endParaRPr lang="nl-NL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309829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1" name="Vergelijking" r:id="rId7" imgW="1282680" imgH="228600" progId="Equation.3">
                  <p:embed/>
                </p:oleObj>
              </mc:Choice>
              <mc:Fallback>
                <p:oleObj name="Vergelijking" r:id="rId7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799897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2" name="Vergelijking" r:id="rId9" imgW="723600" imgH="419040" progId="Equation.3">
                  <p:embed/>
                </p:oleObj>
              </mc:Choice>
              <mc:Fallback>
                <p:oleObj name="Vergelijking" r:id="rId9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ent-Up Arrow 10"/>
          <p:cNvSpPr/>
          <p:nvPr/>
        </p:nvSpPr>
        <p:spPr>
          <a:xfrm rot="5400000" flipV="1">
            <a:off x="2782774" y="3605961"/>
            <a:ext cx="1030081" cy="964194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" name="Group 4"/>
          <p:cNvGrpSpPr/>
          <p:nvPr/>
        </p:nvGrpSpPr>
        <p:grpSpPr>
          <a:xfrm>
            <a:off x="4654476" y="939083"/>
            <a:ext cx="3636726" cy="2600660"/>
            <a:chOff x="4654476" y="939083"/>
            <a:chExt cx="3636726" cy="2600660"/>
          </a:xfrm>
        </p:grpSpPr>
        <p:pic>
          <p:nvPicPr>
            <p:cNvPr id="20" name="Picture 18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939083"/>
              <a:ext cx="3575186" cy="2600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8354270"/>
                </p:ext>
              </p:extLst>
            </p:nvPr>
          </p:nvGraphicFramePr>
          <p:xfrm>
            <a:off x="6300192" y="1800051"/>
            <a:ext cx="490538" cy="404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493" name="Vergelijking" r:id="rId12" imgW="215640" imgH="177480" progId="Equation.3">
                    <p:embed/>
                  </p:oleObj>
                </mc:Choice>
                <mc:Fallback>
                  <p:oleObj name="Vergelijking" r:id="rId12" imgW="2156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0192" y="1800051"/>
                          <a:ext cx="490538" cy="404813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0518116"/>
                </p:ext>
              </p:extLst>
            </p:nvPr>
          </p:nvGraphicFramePr>
          <p:xfrm>
            <a:off x="5004048" y="2548260"/>
            <a:ext cx="720725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494" name="Vergelijking" r:id="rId14" imgW="317160" imgH="228600" progId="Equation.3">
                    <p:embed/>
                  </p:oleObj>
                </mc:Choice>
                <mc:Fallback>
                  <p:oleObj name="Vergelijking" r:id="rId14" imgW="3171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2548260"/>
                          <a:ext cx="720725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TextBox 25"/>
            <p:cNvSpPr txBox="1"/>
            <p:nvPr/>
          </p:nvSpPr>
          <p:spPr>
            <a:xfrm rot="2110504">
              <a:off x="4654476" y="1402240"/>
              <a:ext cx="2116283" cy="5370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dQ</a:t>
              </a:r>
              <a:r>
                <a:rPr lang="nl-NL" sz="28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sur</a:t>
              </a:r>
              <a:r>
                <a:rPr lang="nl-NL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↔-</a:t>
              </a:r>
              <a:r>
                <a:rPr lang="nl-NL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dQ</a:t>
              </a:r>
              <a:endParaRPr lang="nl-NL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 rot="2110504">
              <a:off x="5163462" y="1306367"/>
              <a:ext cx="547345" cy="379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rev</a:t>
              </a:r>
              <a:endParaRPr lang="nl-NL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639384"/>
              </p:ext>
            </p:extLst>
          </p:nvPr>
        </p:nvGraphicFramePr>
        <p:xfrm>
          <a:off x="6875463" y="3759200"/>
          <a:ext cx="19050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5" name="Vergelijking" r:id="rId16" imgW="838080" imgH="419040" progId="Equation.3">
                  <p:embed/>
                </p:oleObj>
              </mc:Choice>
              <mc:Fallback>
                <p:oleObj name="Vergelijking" r:id="rId16" imgW="83808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463" y="3759200"/>
                        <a:ext cx="1905000" cy="9509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7F7F7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6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44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36312"/>
              </p:ext>
            </p:extLst>
          </p:nvPr>
        </p:nvGraphicFramePr>
        <p:xfrm>
          <a:off x="578768" y="3789040"/>
          <a:ext cx="19050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5" name="Vergelijking" r:id="rId3" imgW="838080" imgH="457200" progId="Equation.3">
                  <p:embed/>
                </p:oleObj>
              </mc:Choice>
              <mc:Fallback>
                <p:oleObj name="Vergelijking" r:id="rId3" imgW="8380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768" y="3789040"/>
                        <a:ext cx="1905000" cy="10382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17647" y="5004105"/>
            <a:ext cx="27467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we choose </a:t>
            </a:r>
          </a:p>
          <a:p>
            <a:r>
              <a:rPr lang="nl-NL" sz="2400" u="sng" dirty="0" smtClean="0"/>
              <a:t>the </a:t>
            </a:r>
            <a:r>
              <a:rPr lang="nl-NL" sz="2400" b="1" u="sng" dirty="0" smtClean="0"/>
              <a:t>surroundings </a:t>
            </a:r>
          </a:p>
          <a:p>
            <a:r>
              <a:rPr lang="nl-NL" sz="2400" u="sng" dirty="0" smtClean="0"/>
              <a:t>to be </a:t>
            </a:r>
            <a:r>
              <a:rPr lang="nl-NL" sz="2400" b="1" u="sng" dirty="0" smtClean="0"/>
              <a:t>ideal </a:t>
            </a:r>
            <a:r>
              <a:rPr lang="nl-NL" sz="2400" u="sng" dirty="0" smtClean="0"/>
              <a:t>such that</a:t>
            </a:r>
          </a:p>
          <a:p>
            <a:r>
              <a:rPr lang="nl-NL" sz="2400" u="sng" dirty="0"/>
              <a:t>f</a:t>
            </a:r>
            <a:r>
              <a:rPr lang="nl-NL" sz="2400" u="sng" dirty="0" smtClean="0"/>
              <a:t>or any process</a:t>
            </a:r>
            <a:endParaRPr lang="nl-NL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975879"/>
              </p:ext>
            </p:extLst>
          </p:nvPr>
        </p:nvGraphicFramePr>
        <p:xfrm>
          <a:off x="4900613" y="5127625"/>
          <a:ext cx="18192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6" name="Vergelijking" r:id="rId5" imgW="799920" imgH="241200" progId="Equation.3">
                  <p:embed/>
                </p:oleObj>
              </mc:Choice>
              <mc:Fallback>
                <p:oleObj name="Vergelijking" r:id="rId5" imgW="7999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5127625"/>
                        <a:ext cx="1819275" cy="54768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178812" y="5706677"/>
            <a:ext cx="35348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Instantaneous and perfect</a:t>
            </a:r>
          </a:p>
          <a:p>
            <a:r>
              <a:rPr lang="nl-NL" sz="2400" b="1" u="sng" dirty="0" smtClean="0"/>
              <a:t>heat transfer </a:t>
            </a:r>
            <a:endParaRPr lang="nl-NL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878897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7" name="Vergelijking" r:id="rId7" imgW="1282680" imgH="228600" progId="Equation.3">
                  <p:embed/>
                </p:oleObj>
              </mc:Choice>
              <mc:Fallback>
                <p:oleObj name="Vergelijking" r:id="rId7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696150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8" name="Vergelijking" r:id="rId9" imgW="723600" imgH="419040" progId="Equation.3">
                  <p:embed/>
                </p:oleObj>
              </mc:Choice>
              <mc:Fallback>
                <p:oleObj name="Vergelijking" r:id="rId9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ent-Up Arrow 10"/>
          <p:cNvSpPr/>
          <p:nvPr/>
        </p:nvSpPr>
        <p:spPr>
          <a:xfrm rot="5400000" flipV="1">
            <a:off x="2782774" y="3605961"/>
            <a:ext cx="1030081" cy="964194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295547"/>
              </p:ext>
            </p:extLst>
          </p:nvPr>
        </p:nvGraphicFramePr>
        <p:xfrm>
          <a:off x="6904038" y="3787775"/>
          <a:ext cx="18478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9" name="Vergelijking" r:id="rId11" imgW="812520" imgH="393480" progId="Equation.3">
                  <p:embed/>
                </p:oleObj>
              </mc:Choice>
              <mc:Fallback>
                <p:oleObj name="Vergelijking" r:id="rId11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038" y="3787775"/>
                        <a:ext cx="1847850" cy="8937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Bent-Up Arrow 24"/>
          <p:cNvSpPr/>
          <p:nvPr/>
        </p:nvSpPr>
        <p:spPr>
          <a:xfrm rot="16200000" flipV="1">
            <a:off x="5663094" y="4016038"/>
            <a:ext cx="1030081" cy="964194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7" name="Group 26"/>
          <p:cNvGrpSpPr/>
          <p:nvPr/>
        </p:nvGrpSpPr>
        <p:grpSpPr>
          <a:xfrm>
            <a:off x="4654476" y="939083"/>
            <a:ext cx="3636726" cy="2600660"/>
            <a:chOff x="4654476" y="939083"/>
            <a:chExt cx="3636726" cy="2600660"/>
          </a:xfrm>
        </p:grpSpPr>
        <p:pic>
          <p:nvPicPr>
            <p:cNvPr id="28" name="Picture 18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939083"/>
              <a:ext cx="3575186" cy="2600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0509763"/>
                </p:ext>
              </p:extLst>
            </p:nvPr>
          </p:nvGraphicFramePr>
          <p:xfrm>
            <a:off x="6300192" y="1800051"/>
            <a:ext cx="490538" cy="404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10" name="Vergelijking" r:id="rId14" imgW="215640" imgH="177480" progId="Equation.3">
                    <p:embed/>
                  </p:oleObj>
                </mc:Choice>
                <mc:Fallback>
                  <p:oleObj name="Vergelijking" r:id="rId14" imgW="2156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0192" y="1800051"/>
                          <a:ext cx="490538" cy="404813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0273456"/>
                </p:ext>
              </p:extLst>
            </p:nvPr>
          </p:nvGraphicFramePr>
          <p:xfrm>
            <a:off x="5004048" y="2548260"/>
            <a:ext cx="720725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11" name="Vergelijking" r:id="rId16" imgW="317160" imgH="228600" progId="Equation.3">
                    <p:embed/>
                  </p:oleObj>
                </mc:Choice>
                <mc:Fallback>
                  <p:oleObj name="Vergelijking" r:id="rId16" imgW="3171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2548260"/>
                          <a:ext cx="720725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" name="TextBox 30"/>
            <p:cNvSpPr txBox="1"/>
            <p:nvPr/>
          </p:nvSpPr>
          <p:spPr>
            <a:xfrm rot="2110504">
              <a:off x="4654476" y="1402240"/>
              <a:ext cx="2116283" cy="5370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dQ</a:t>
              </a:r>
              <a:r>
                <a:rPr lang="nl-NL" sz="28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sur</a:t>
              </a:r>
              <a:r>
                <a:rPr lang="nl-NL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↔-</a:t>
              </a:r>
              <a:r>
                <a:rPr lang="nl-NL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dQ</a:t>
              </a:r>
              <a:endParaRPr lang="nl-NL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 rot="2110504">
              <a:off x="5163462" y="1306367"/>
              <a:ext cx="547345" cy="379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rev</a:t>
              </a:r>
              <a:endParaRPr lang="nl-NL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522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45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6773" y="5373216"/>
            <a:ext cx="38461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we choose the </a:t>
            </a:r>
            <a:r>
              <a:rPr lang="nl-NL" sz="2400" b="1" u="sng" dirty="0" smtClean="0"/>
              <a:t>surroundings </a:t>
            </a:r>
          </a:p>
          <a:p>
            <a:r>
              <a:rPr lang="nl-NL" sz="2400" u="sng" dirty="0" smtClean="0"/>
              <a:t>to be </a:t>
            </a:r>
            <a:r>
              <a:rPr lang="nl-NL" sz="2400" b="1" u="sng" dirty="0" smtClean="0"/>
              <a:t>ideal </a:t>
            </a:r>
            <a:r>
              <a:rPr lang="nl-NL" sz="2400" u="sng" dirty="0" smtClean="0"/>
              <a:t>such that</a:t>
            </a:r>
          </a:p>
          <a:p>
            <a:r>
              <a:rPr lang="nl-NL" sz="2400" u="sng" dirty="0"/>
              <a:t>f</a:t>
            </a:r>
            <a:r>
              <a:rPr lang="nl-NL" sz="2400" u="sng" dirty="0" smtClean="0"/>
              <a:t>or any process</a:t>
            </a:r>
            <a:endParaRPr lang="nl-NL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037857"/>
              </p:ext>
            </p:extLst>
          </p:nvPr>
        </p:nvGraphicFramePr>
        <p:xfrm>
          <a:off x="4766965" y="5445125"/>
          <a:ext cx="2973387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1" name="Vergelijking" r:id="rId3" imgW="1307880" imgH="457200" progId="Equation.3">
                  <p:embed/>
                </p:oleObj>
              </mc:Choice>
              <mc:Fallback>
                <p:oleObj name="Vergelijking" r:id="rId3" imgW="1307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6965" y="5445125"/>
                        <a:ext cx="2973387" cy="10382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ight Arrow 15"/>
          <p:cNvSpPr/>
          <p:nvPr/>
        </p:nvSpPr>
        <p:spPr>
          <a:xfrm>
            <a:off x="7992947" y="5788935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02209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2" name="Vergelijking" r:id="rId5" imgW="1282680" imgH="228600" progId="Equation.3">
                  <p:embed/>
                </p:oleObj>
              </mc:Choice>
              <mc:Fallback>
                <p:oleObj name="Vergelijking" r:id="rId5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319115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3" name="Vergelijking" r:id="rId7" imgW="723600" imgH="419040" progId="Equation.3">
                  <p:embed/>
                </p:oleObj>
              </mc:Choice>
              <mc:Fallback>
                <p:oleObj name="Vergelijking" r:id="rId7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10070"/>
              </p:ext>
            </p:extLst>
          </p:nvPr>
        </p:nvGraphicFramePr>
        <p:xfrm>
          <a:off x="578768" y="3789040"/>
          <a:ext cx="19050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4" name="Vergelijking" r:id="rId9" imgW="838080" imgH="457200" progId="Equation.3">
                  <p:embed/>
                </p:oleObj>
              </mc:Choice>
              <mc:Fallback>
                <p:oleObj name="Vergelijking" r:id="rId9" imgW="8380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768" y="3789040"/>
                        <a:ext cx="1905000" cy="10382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Bent-Up Arrow 27"/>
          <p:cNvSpPr/>
          <p:nvPr/>
        </p:nvSpPr>
        <p:spPr>
          <a:xfrm rot="5400000" flipV="1">
            <a:off x="2782774" y="3605961"/>
            <a:ext cx="1030081" cy="964194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9" name="Picture 1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636327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5" name="Vergelijking" r:id="rId12" imgW="215640" imgH="177480" progId="Equation.3">
                  <p:embed/>
                </p:oleObj>
              </mc:Choice>
              <mc:Fallback>
                <p:oleObj name="Vergelijking" r:id="rId12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889950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6" name="Vergelijking" r:id="rId14" imgW="317160" imgH="228600" progId="Equation.3">
                  <p:embed/>
                </p:oleObj>
              </mc:Choice>
              <mc:Fallback>
                <p:oleObj name="Vergelijking" r:id="rId14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24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46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217485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7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276866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8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>
          <a:xfrm>
            <a:off x="6057084" y="4437112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128248"/>
              </p:ext>
            </p:extLst>
          </p:nvPr>
        </p:nvGraphicFramePr>
        <p:xfrm>
          <a:off x="1205086" y="4118967"/>
          <a:ext cx="45910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9" name="Vergelijking" r:id="rId8" imgW="2019240" imgH="457200" progId="Equation.3">
                  <p:embed/>
                </p:oleObj>
              </mc:Choice>
              <mc:Fallback>
                <p:oleObj name="Vergelijking" r:id="rId8" imgW="201924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5086" y="4118967"/>
                        <a:ext cx="4591050" cy="10382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411439"/>
              </p:ext>
            </p:extLst>
          </p:nvPr>
        </p:nvGraphicFramePr>
        <p:xfrm>
          <a:off x="7020272" y="4407198"/>
          <a:ext cx="14430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0" name="Vergelijking" r:id="rId10" imgW="634680" imgH="203040" progId="Equation.3">
                  <p:embed/>
                </p:oleObj>
              </mc:Choice>
              <mc:Fallback>
                <p:oleObj name="Vergelijking" r:id="rId10" imgW="634680" imgH="2030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4407198"/>
                        <a:ext cx="1443038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02209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1" name="Vergelijking" r:id="rId12" imgW="1282680" imgH="228600" progId="Equation.3">
                  <p:embed/>
                </p:oleObj>
              </mc:Choice>
              <mc:Fallback>
                <p:oleObj name="Vergelijking" r:id="rId12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319115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2" name="Vergelijking" r:id="rId14" imgW="723600" imgH="419040" progId="Equation.3">
                  <p:embed/>
                </p:oleObj>
              </mc:Choice>
              <mc:Fallback>
                <p:oleObj name="Vergelijking" r:id="rId1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Arrow 25"/>
          <p:cNvSpPr/>
          <p:nvPr/>
        </p:nvSpPr>
        <p:spPr>
          <a:xfrm>
            <a:off x="262555" y="4427871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xtBox 26"/>
          <p:cNvSpPr txBox="1"/>
          <p:nvPr/>
        </p:nvSpPr>
        <p:spPr>
          <a:xfrm>
            <a:off x="1148274" y="3662238"/>
            <a:ext cx="38291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375012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47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933893"/>
              </p:ext>
            </p:extLst>
          </p:nvPr>
        </p:nvGraphicFramePr>
        <p:xfrm>
          <a:off x="6648977" y="1628800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03" name="Vergelijking" r:id="rId4" imgW="215640" imgH="177480" progId="Equation.3">
                  <p:embed/>
                </p:oleObj>
              </mc:Choice>
              <mc:Fallback>
                <p:oleObj name="Vergelijking" r:id="rId4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77" y="1628800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49017"/>
              </p:ext>
            </p:extLst>
          </p:nvPr>
        </p:nvGraphicFramePr>
        <p:xfrm>
          <a:off x="5652120" y="2276872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04" name="Vergelijking" r:id="rId6" imgW="317160" imgH="228600" progId="Equation.3">
                  <p:embed/>
                </p:oleObj>
              </mc:Choice>
              <mc:Fallback>
                <p:oleObj name="Vergelijking" r:id="rId6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76872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965391"/>
              </p:ext>
            </p:extLst>
          </p:nvPr>
        </p:nvGraphicFramePr>
        <p:xfrm>
          <a:off x="1756283" y="5317239"/>
          <a:ext cx="14430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05" name="Vergelijking" r:id="rId8" imgW="634680" imgH="203040" progId="Equation.3">
                  <p:embed/>
                </p:oleObj>
              </mc:Choice>
              <mc:Fallback>
                <p:oleObj name="Vergelijking" r:id="rId8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6283" y="5317239"/>
                        <a:ext cx="1443037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308410"/>
              </p:ext>
            </p:extLst>
          </p:nvPr>
        </p:nvGraphicFramePr>
        <p:xfrm>
          <a:off x="1256754" y="4407198"/>
          <a:ext cx="14430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06" name="Vergelijking" r:id="rId10" imgW="634680" imgH="203040" progId="Equation.3">
                  <p:embed/>
                </p:oleObj>
              </mc:Choice>
              <mc:Fallback>
                <p:oleObj name="Vergelijking" r:id="rId10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754" y="4407198"/>
                        <a:ext cx="1443038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ight Arrow 18"/>
          <p:cNvSpPr/>
          <p:nvPr/>
        </p:nvSpPr>
        <p:spPr>
          <a:xfrm>
            <a:off x="827584" y="5353243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xtBox 22"/>
          <p:cNvSpPr txBox="1"/>
          <p:nvPr/>
        </p:nvSpPr>
        <p:spPr>
          <a:xfrm>
            <a:off x="3493545" y="5301208"/>
            <a:ext cx="2579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Clausius inequality</a:t>
            </a:r>
            <a:endParaRPr lang="nl-NL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449950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07" name="Vergelijking" r:id="rId12" imgW="1282680" imgH="228600" progId="Equation.3">
                  <p:embed/>
                </p:oleObj>
              </mc:Choice>
              <mc:Fallback>
                <p:oleObj name="Vergelijking" r:id="rId12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336931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08" name="Vergelijking" r:id="rId14" imgW="723600" imgH="419040" progId="Equation.3">
                  <p:embed/>
                </p:oleObj>
              </mc:Choice>
              <mc:Fallback>
                <p:oleObj name="Vergelijking" r:id="rId1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Arrow 25"/>
          <p:cNvSpPr/>
          <p:nvPr/>
        </p:nvSpPr>
        <p:spPr>
          <a:xfrm>
            <a:off x="262555" y="4427871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xtBox 26"/>
          <p:cNvSpPr txBox="1"/>
          <p:nvPr/>
        </p:nvSpPr>
        <p:spPr>
          <a:xfrm>
            <a:off x="1148274" y="3662238"/>
            <a:ext cx="38291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pic>
        <p:nvPicPr>
          <p:cNvPr id="20" name="Picture 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559199"/>
            <a:ext cx="1970088" cy="233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6536926" y="5900762"/>
            <a:ext cx="1468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 u="sng" dirty="0"/>
              <a:t>Clausius 1856</a:t>
            </a:r>
          </a:p>
        </p:txBody>
      </p:sp>
    </p:spTree>
    <p:extLst>
      <p:ext uri="{BB962C8B-B14F-4D97-AF65-F5344CB8AC3E}">
        <p14:creationId xmlns:p14="http://schemas.microsoft.com/office/powerpoint/2010/main" val="392563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48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620442"/>
              </p:ext>
            </p:extLst>
          </p:nvPr>
        </p:nvGraphicFramePr>
        <p:xfrm>
          <a:off x="1835696" y="3975149"/>
          <a:ext cx="14430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3" name="Vergelijking" r:id="rId3" imgW="634680" imgH="203040" progId="Equation.3">
                  <p:embed/>
                </p:oleObj>
              </mc:Choice>
              <mc:Fallback>
                <p:oleObj name="Vergelijking" r:id="rId3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75149"/>
                        <a:ext cx="1443037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ight Arrow 18"/>
          <p:cNvSpPr/>
          <p:nvPr/>
        </p:nvSpPr>
        <p:spPr>
          <a:xfrm>
            <a:off x="783260" y="5301208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xtBox 22"/>
          <p:cNvSpPr txBox="1"/>
          <p:nvPr/>
        </p:nvSpPr>
        <p:spPr>
          <a:xfrm>
            <a:off x="3687261" y="3982043"/>
            <a:ext cx="2579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Clausius inequality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380241"/>
              </p:ext>
            </p:extLst>
          </p:nvPr>
        </p:nvGraphicFramePr>
        <p:xfrm>
          <a:off x="1907704" y="5254559"/>
          <a:ext cx="144303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4" name="Vergelijking" r:id="rId5" imgW="634680" imgH="203040" progId="Equation.3">
                  <p:embed/>
                </p:oleObj>
              </mc:Choice>
              <mc:Fallback>
                <p:oleObj name="Vergelijking" r:id="rId5" imgW="634680" imgH="2030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254559"/>
                        <a:ext cx="1443038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Left Brace 16"/>
          <p:cNvSpPr/>
          <p:nvPr/>
        </p:nvSpPr>
        <p:spPr>
          <a:xfrm>
            <a:off x="3603910" y="4617132"/>
            <a:ext cx="248010" cy="172819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835599"/>
              </p:ext>
            </p:extLst>
          </p:nvPr>
        </p:nvGraphicFramePr>
        <p:xfrm>
          <a:off x="4183063" y="4725988"/>
          <a:ext cx="15875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5" name="Vergelijking" r:id="rId7" imgW="698400" imgH="228600" progId="Equation.3">
                  <p:embed/>
                </p:oleObj>
              </mc:Choice>
              <mc:Fallback>
                <p:oleObj name="Vergelijking" r:id="rId7" imgW="6984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4725988"/>
                        <a:ext cx="1587500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055081"/>
              </p:ext>
            </p:extLst>
          </p:nvPr>
        </p:nvGraphicFramePr>
        <p:xfrm>
          <a:off x="4183063" y="5718175"/>
          <a:ext cx="1589087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6" name="Vergelijking" r:id="rId9" imgW="698400" imgH="228600" progId="Equation.3">
                  <p:embed/>
                </p:oleObj>
              </mc:Choice>
              <mc:Fallback>
                <p:oleObj name="Vergelijking" r:id="rId9" imgW="6984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5718175"/>
                        <a:ext cx="1589087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02209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7" name="Vergelijking" r:id="rId11" imgW="1282680" imgH="228600" progId="Equation.3">
                  <p:embed/>
                </p:oleObj>
              </mc:Choice>
              <mc:Fallback>
                <p:oleObj name="Vergelijking" r:id="rId11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319115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8" name="Vergelijking" r:id="rId13" imgW="723600" imgH="419040" progId="Equation.3">
                  <p:embed/>
                </p:oleObj>
              </mc:Choice>
              <mc:Fallback>
                <p:oleObj name="Vergelijking" r:id="rId13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1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636327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9" name="Vergelijking" r:id="rId16" imgW="215640" imgH="177480" progId="Equation.3">
                  <p:embed/>
                </p:oleObj>
              </mc:Choice>
              <mc:Fallback>
                <p:oleObj name="Vergelijking" r:id="rId1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889950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0" name="Vergelijking" r:id="rId18" imgW="317160" imgH="228600" progId="Equation.3">
                  <p:embed/>
                </p:oleObj>
              </mc:Choice>
              <mc:Fallback>
                <p:oleObj name="Vergelijking" r:id="rId1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818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49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281861"/>
              </p:ext>
            </p:extLst>
          </p:nvPr>
        </p:nvGraphicFramePr>
        <p:xfrm>
          <a:off x="1835696" y="3975149"/>
          <a:ext cx="14430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2" name="Vergelijking" r:id="rId3" imgW="634680" imgH="203040" progId="Equation.3">
                  <p:embed/>
                </p:oleObj>
              </mc:Choice>
              <mc:Fallback>
                <p:oleObj name="Vergelijking" r:id="rId3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75149"/>
                        <a:ext cx="1443037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ight Arrow 18"/>
          <p:cNvSpPr/>
          <p:nvPr/>
        </p:nvSpPr>
        <p:spPr>
          <a:xfrm>
            <a:off x="783260" y="5301208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xtBox 22"/>
          <p:cNvSpPr txBox="1"/>
          <p:nvPr/>
        </p:nvSpPr>
        <p:spPr>
          <a:xfrm>
            <a:off x="3687261" y="3982043"/>
            <a:ext cx="2579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Clausius inequality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231868"/>
              </p:ext>
            </p:extLst>
          </p:nvPr>
        </p:nvGraphicFramePr>
        <p:xfrm>
          <a:off x="1907704" y="5254559"/>
          <a:ext cx="144303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3" name="Vergelijking" r:id="rId5" imgW="634680" imgH="203040" progId="Equation.3">
                  <p:embed/>
                </p:oleObj>
              </mc:Choice>
              <mc:Fallback>
                <p:oleObj name="Vergelijking" r:id="rId5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254559"/>
                        <a:ext cx="1443038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Left Brace 16"/>
          <p:cNvSpPr/>
          <p:nvPr/>
        </p:nvSpPr>
        <p:spPr>
          <a:xfrm>
            <a:off x="3603910" y="4617132"/>
            <a:ext cx="248010" cy="172819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703397"/>
              </p:ext>
            </p:extLst>
          </p:nvPr>
        </p:nvGraphicFramePr>
        <p:xfrm>
          <a:off x="4097338" y="4726417"/>
          <a:ext cx="1760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4" name="Vergelijking" r:id="rId7" imgW="774360" imgH="228600" progId="Equation.3">
                  <p:embed/>
                </p:oleObj>
              </mc:Choice>
              <mc:Fallback>
                <p:oleObj name="Vergelijking" r:id="rId7" imgW="774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38" y="4726417"/>
                        <a:ext cx="1760537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369063"/>
              </p:ext>
            </p:extLst>
          </p:nvPr>
        </p:nvGraphicFramePr>
        <p:xfrm>
          <a:off x="4140200" y="5718199"/>
          <a:ext cx="16748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5" name="Vergelijking" r:id="rId9" imgW="736560" imgH="228600" progId="Equation.3">
                  <p:embed/>
                </p:oleObj>
              </mc:Choice>
              <mc:Fallback>
                <p:oleObj name="Vergelijking" r:id="rId9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718199"/>
                        <a:ext cx="167481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318247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6" name="Vergelijking" r:id="rId11" imgW="1282680" imgH="228600" progId="Equation.3">
                  <p:embed/>
                </p:oleObj>
              </mc:Choice>
              <mc:Fallback>
                <p:oleObj name="Vergelijking" r:id="rId11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749287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7" name="Vergelijking" r:id="rId13" imgW="723600" imgH="419040" progId="Equation.3">
                  <p:embed/>
                </p:oleObj>
              </mc:Choice>
              <mc:Fallback>
                <p:oleObj name="Vergelijking" r:id="rId13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1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713807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8" name="Vergelijking" r:id="rId16" imgW="215640" imgH="177480" progId="Equation.3">
                  <p:embed/>
                </p:oleObj>
              </mc:Choice>
              <mc:Fallback>
                <p:oleObj name="Vergelijking" r:id="rId1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773720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9" name="Vergelijking" r:id="rId18" imgW="317160" imgH="228600" progId="Equation.3">
                  <p:embed/>
                </p:oleObj>
              </mc:Choice>
              <mc:Fallback>
                <p:oleObj name="Vergelijking" r:id="rId1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508209" y="3257401"/>
            <a:ext cx="1485157" cy="1611759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03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5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4368858"/>
            <a:ext cx="5593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Second law</a:t>
            </a:r>
            <a:r>
              <a:rPr lang="nl-NL" sz="2400" b="1" dirty="0" smtClean="0"/>
              <a:t>: for any spontaneous process</a:t>
            </a:r>
            <a:endParaRPr lang="nl-NL" sz="24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396727"/>
              </p:ext>
            </p:extLst>
          </p:nvPr>
        </p:nvGraphicFramePr>
        <p:xfrm>
          <a:off x="781050" y="5286375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" name="Vergelijking" r:id="rId3" imgW="1282680" imgH="228600" progId="Equation.3">
                  <p:embed/>
                </p:oleObj>
              </mc:Choice>
              <mc:Fallback>
                <p:oleObj name="Vergelijking" r:id="rId3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5286375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002535" y="4902259"/>
            <a:ext cx="46363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dirty="0" smtClean="0"/>
              <a:t>: </a:t>
            </a:r>
            <a:r>
              <a:rPr lang="nl-NL" sz="2400" u="sng" dirty="0" smtClean="0">
                <a:solidFill>
                  <a:srgbClr val="0070C0"/>
                </a:solidFill>
              </a:rPr>
              <a:t>entropy</a:t>
            </a:r>
            <a:r>
              <a:rPr lang="nl-NL" sz="2400" dirty="0" smtClean="0"/>
              <a:t> of the system</a:t>
            </a:r>
          </a:p>
          <a:p>
            <a:pPr marL="342900" indent="-342900" algn="l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dirty="0" smtClean="0"/>
              <a:t>: related to the heat </a:t>
            </a:r>
            <a:r>
              <a:rPr lang="nl-NL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4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nl-NL" sz="2400" i="1" dirty="0" smtClean="0">
                <a:latin typeface="Times New Roman" pitchFamily="18" charset="0"/>
                <a:cs typeface="Times New Roman" pitchFamily="18" charset="0"/>
              </a:rPr>
              <a:t> T</a:t>
            </a:r>
          </a:p>
          <a:p>
            <a:pPr marL="342900" indent="-342900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baseline="-25000" dirty="0" smtClean="0">
                <a:latin typeface="Times New Roman" pitchFamily="18" charset="0"/>
                <a:cs typeface="Times New Roman" pitchFamily="18" charset="0"/>
              </a:rPr>
              <a:t>sur</a:t>
            </a:r>
            <a:r>
              <a:rPr lang="nl-NL" sz="2400" dirty="0" smtClean="0"/>
              <a:t>: </a:t>
            </a:r>
            <a:r>
              <a:rPr lang="nl-NL" sz="2400" u="sng" dirty="0" smtClean="0">
                <a:solidFill>
                  <a:srgbClr val="0070C0"/>
                </a:solidFill>
              </a:rPr>
              <a:t>entropy</a:t>
            </a:r>
            <a:r>
              <a:rPr lang="nl-NL" sz="2400" dirty="0" smtClean="0"/>
              <a:t> </a:t>
            </a:r>
            <a:r>
              <a:rPr lang="nl-NL" sz="2400" dirty="0"/>
              <a:t>of the </a:t>
            </a:r>
            <a:r>
              <a:rPr lang="nl-NL" sz="2400" dirty="0" smtClean="0"/>
              <a:t>surroundings</a:t>
            </a:r>
            <a:endParaRPr lang="nl-NL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020892"/>
              </p:ext>
            </p:extLst>
          </p:nvPr>
        </p:nvGraphicFramePr>
        <p:xfrm>
          <a:off x="1374775" y="1617663"/>
          <a:ext cx="21621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" name="Vergelijking" r:id="rId5" imgW="952200" imgH="203040" progId="Equation.3">
                  <p:embed/>
                </p:oleObj>
              </mc:Choice>
              <mc:Fallback>
                <p:oleObj name="Vergelijking" r:id="rId5" imgW="9522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1617663"/>
                        <a:ext cx="2162175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9780" y="990600"/>
            <a:ext cx="4499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First law</a:t>
            </a:r>
            <a:r>
              <a:rPr lang="nl-NL" sz="2400" b="1" dirty="0" smtClean="0"/>
              <a:t>: </a:t>
            </a:r>
            <a:r>
              <a:rPr lang="nl-NL" sz="2400" b="1" dirty="0" smtClean="0">
                <a:solidFill>
                  <a:srgbClr val="FF0000"/>
                </a:solidFill>
              </a:rPr>
              <a:t>conservation of energy</a:t>
            </a:r>
            <a:endParaRPr lang="nl-NL" sz="2400" b="1" dirty="0">
              <a:solidFill>
                <a:srgbClr val="FF0000"/>
              </a:solidFill>
            </a:endParaRPr>
          </a:p>
        </p:txBody>
      </p:sp>
      <p:pic>
        <p:nvPicPr>
          <p:cNvPr id="15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2751310"/>
            <a:ext cx="19815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State function</a:t>
            </a:r>
            <a:endParaRPr lang="nl-NL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346335" y="2751311"/>
            <a:ext cx="280172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NOT a state function</a:t>
            </a:r>
            <a:endParaRPr lang="nl-NL" sz="2400" b="1" dirty="0"/>
          </a:p>
        </p:txBody>
      </p:sp>
      <p:cxnSp>
        <p:nvCxnSpPr>
          <p:cNvPr id="5" name="Straight Arrow Connector 4"/>
          <p:cNvCxnSpPr>
            <a:stCxn id="11" idx="0"/>
          </p:cNvCxnSpPr>
          <p:nvPr/>
        </p:nvCxnSpPr>
        <p:spPr>
          <a:xfrm flipV="1">
            <a:off x="1170296" y="1916833"/>
            <a:ext cx="521384" cy="8344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627784" y="1916833"/>
            <a:ext cx="936104" cy="8344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3253895" y="2014646"/>
            <a:ext cx="309993" cy="7366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20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50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use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664589"/>
              </p:ext>
            </p:extLst>
          </p:nvPr>
        </p:nvGraphicFramePr>
        <p:xfrm>
          <a:off x="1835696" y="3975149"/>
          <a:ext cx="14430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86" name="Vergelijking" r:id="rId3" imgW="634680" imgH="203040" progId="Equation.3">
                  <p:embed/>
                </p:oleObj>
              </mc:Choice>
              <mc:Fallback>
                <p:oleObj name="Vergelijking" r:id="rId3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75149"/>
                        <a:ext cx="1443037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ight Arrow 18"/>
          <p:cNvSpPr/>
          <p:nvPr/>
        </p:nvSpPr>
        <p:spPr>
          <a:xfrm>
            <a:off x="783260" y="5301208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xtBox 22"/>
          <p:cNvSpPr txBox="1"/>
          <p:nvPr/>
        </p:nvSpPr>
        <p:spPr>
          <a:xfrm>
            <a:off x="3687261" y="3982043"/>
            <a:ext cx="2579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Clausius inequality</a:t>
            </a:r>
            <a:endParaRPr lang="nl-NL" sz="24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353021"/>
              </p:ext>
            </p:extLst>
          </p:nvPr>
        </p:nvGraphicFramePr>
        <p:xfrm>
          <a:off x="1907704" y="5254559"/>
          <a:ext cx="144303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87" name="Vergelijking" r:id="rId5" imgW="634680" imgH="203040" progId="Equation.3">
                  <p:embed/>
                </p:oleObj>
              </mc:Choice>
              <mc:Fallback>
                <p:oleObj name="Vergelijking" r:id="rId5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254559"/>
                        <a:ext cx="1443038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Left Brace 16"/>
          <p:cNvSpPr/>
          <p:nvPr/>
        </p:nvSpPr>
        <p:spPr>
          <a:xfrm>
            <a:off x="3603910" y="4617132"/>
            <a:ext cx="248010" cy="172819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982288"/>
              </p:ext>
            </p:extLst>
          </p:nvPr>
        </p:nvGraphicFramePr>
        <p:xfrm>
          <a:off x="4097338" y="4726417"/>
          <a:ext cx="1760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88" name="Vergelijking" r:id="rId7" imgW="774360" imgH="228600" progId="Equation.3">
                  <p:embed/>
                </p:oleObj>
              </mc:Choice>
              <mc:Fallback>
                <p:oleObj name="Vergelijking" r:id="rId7" imgW="774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38" y="4726417"/>
                        <a:ext cx="1760537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123601"/>
              </p:ext>
            </p:extLst>
          </p:nvPr>
        </p:nvGraphicFramePr>
        <p:xfrm>
          <a:off x="4140200" y="5718199"/>
          <a:ext cx="16748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89" name="Vergelijking" r:id="rId9" imgW="736560" imgH="228600" progId="Equation.3">
                  <p:embed/>
                </p:oleObj>
              </mc:Choice>
              <mc:Fallback>
                <p:oleObj name="Vergelijking" r:id="rId9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718199"/>
                        <a:ext cx="167481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0" y="908720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spontaneous process</a:t>
            </a:r>
            <a:endParaRPr lang="nl-NL" sz="2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474238"/>
              </p:ext>
            </p:extLst>
          </p:nvPr>
        </p:nvGraphicFramePr>
        <p:xfrm>
          <a:off x="578817" y="184482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0" name="Vergelijking" r:id="rId11" imgW="1282680" imgH="228600" progId="Equation.3">
                  <p:embed/>
                </p:oleObj>
              </mc:Choice>
              <mc:Fallback>
                <p:oleObj name="Vergelijking" r:id="rId11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17" y="184482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39552" y="2795736"/>
            <a:ext cx="231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o</a:t>
            </a:r>
            <a:r>
              <a:rPr lang="nl-NL" sz="2400" b="1" u="sng" dirty="0" smtClean="0"/>
              <a:t>nly if we define</a:t>
            </a:r>
            <a:endParaRPr lang="nl-NL" sz="2400" b="1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25122"/>
              </p:ext>
            </p:extLst>
          </p:nvPr>
        </p:nvGraphicFramePr>
        <p:xfrm>
          <a:off x="2893969" y="2550319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1" name="Vergelijking" r:id="rId13" imgW="723600" imgH="419040" progId="Equation.3">
                  <p:embed/>
                </p:oleObj>
              </mc:Choice>
              <mc:Fallback>
                <p:oleObj name="Vergelijking" r:id="rId13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969" y="2550319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1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433621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2" name="Vergelijking" r:id="rId16" imgW="215640" imgH="177480" progId="Equation.3">
                  <p:embed/>
                </p:oleObj>
              </mc:Choice>
              <mc:Fallback>
                <p:oleObj name="Vergelijking" r:id="rId16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966835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3" name="Vergelijking" r:id="rId18" imgW="317160" imgH="228600" progId="Equation.3">
                  <p:embed/>
                </p:oleObj>
              </mc:Choice>
              <mc:Fallback>
                <p:oleObj name="Vergelijking" r:id="rId18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084168" y="4757898"/>
            <a:ext cx="2540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Reversible process</a:t>
            </a:r>
            <a:endParaRPr lang="nl-NL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116826" y="5703639"/>
            <a:ext cx="2671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Irreversible process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230945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51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539552" y="228600"/>
            <a:ext cx="808531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we use the second law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>
            <a:off x="467544" y="1988840"/>
            <a:ext cx="216024" cy="154817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070817"/>
              </p:ext>
            </p:extLst>
          </p:nvPr>
        </p:nvGraphicFramePr>
        <p:xfrm>
          <a:off x="816956" y="2098125"/>
          <a:ext cx="1760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2" name="Vergelijking" r:id="rId3" imgW="774360" imgH="228600" progId="Equation.3">
                  <p:embed/>
                </p:oleObj>
              </mc:Choice>
              <mc:Fallback>
                <p:oleObj name="Vergelijking" r:id="rId3" imgW="774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956" y="2098125"/>
                        <a:ext cx="1760537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970429"/>
              </p:ext>
            </p:extLst>
          </p:nvPr>
        </p:nvGraphicFramePr>
        <p:xfrm>
          <a:off x="859818" y="2924944"/>
          <a:ext cx="16748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3" name="Vergelijking" r:id="rId5" imgW="736560" imgH="228600" progId="Equation.3">
                  <p:embed/>
                </p:oleObj>
              </mc:Choice>
              <mc:Fallback>
                <p:oleObj name="Vergelijking" r:id="rId5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818" y="2924944"/>
                        <a:ext cx="167481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0" y="908720"/>
            <a:ext cx="1341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F</a:t>
            </a:r>
            <a:r>
              <a:rPr lang="nl-NL" sz="2400" b="1" u="sng" dirty="0" smtClean="0"/>
              <a:t>irst law</a:t>
            </a:r>
            <a:r>
              <a:rPr lang="nl-NL" sz="2400" b="1" dirty="0" smtClean="0"/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062096"/>
              </p:ext>
            </p:extLst>
          </p:nvPr>
        </p:nvGraphicFramePr>
        <p:xfrm>
          <a:off x="539552" y="1370385"/>
          <a:ext cx="21907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4" name="Vergelijking" r:id="rId7" imgW="965160" imgH="203040" progId="Equation.3">
                  <p:embed/>
                </p:oleObj>
              </mc:Choice>
              <mc:Fallback>
                <p:oleObj name="Vergelijking" r:id="rId7" imgW="965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70385"/>
                        <a:ext cx="2190750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1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022336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5" name="Vergelijking" r:id="rId10" imgW="215640" imgH="177480" progId="Equation.3">
                  <p:embed/>
                </p:oleObj>
              </mc:Choice>
              <mc:Fallback>
                <p:oleObj name="Vergelijking" r:id="rId10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27475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6" name="Vergelijking" r:id="rId12" imgW="317160" imgH="228600" progId="Equation.3">
                  <p:embed/>
                </p:oleObj>
              </mc:Choice>
              <mc:Fallback>
                <p:oleObj name="Vergelijking" r:id="rId12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03786" y="2129606"/>
            <a:ext cx="1748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Rev. process</a:t>
            </a:r>
            <a:endParaRPr lang="nl-NL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836444" y="2924944"/>
            <a:ext cx="1574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Irr. process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190783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52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539552" y="228600"/>
            <a:ext cx="808531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we use the second law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>
            <a:off x="467544" y="1988840"/>
            <a:ext cx="216024" cy="154817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709391"/>
              </p:ext>
            </p:extLst>
          </p:nvPr>
        </p:nvGraphicFramePr>
        <p:xfrm>
          <a:off x="816956" y="2098125"/>
          <a:ext cx="1760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07" name="Vergelijking" r:id="rId3" imgW="774360" imgH="228600" progId="Equation.3">
                  <p:embed/>
                </p:oleObj>
              </mc:Choice>
              <mc:Fallback>
                <p:oleObj name="Vergelijking" r:id="rId3" imgW="774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956" y="2098125"/>
                        <a:ext cx="1760537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13475"/>
              </p:ext>
            </p:extLst>
          </p:nvPr>
        </p:nvGraphicFramePr>
        <p:xfrm>
          <a:off x="859818" y="2924944"/>
          <a:ext cx="16748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08" name="Vergelijking" r:id="rId5" imgW="736560" imgH="228600" progId="Equation.3">
                  <p:embed/>
                </p:oleObj>
              </mc:Choice>
              <mc:Fallback>
                <p:oleObj name="Vergelijking" r:id="rId5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818" y="2924944"/>
                        <a:ext cx="167481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0" y="908720"/>
            <a:ext cx="1341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F</a:t>
            </a:r>
            <a:r>
              <a:rPr lang="nl-NL" sz="2400" b="1" u="sng" dirty="0" smtClean="0"/>
              <a:t>irst law</a:t>
            </a:r>
            <a:r>
              <a:rPr lang="nl-NL" sz="2400" b="1" dirty="0" smtClean="0"/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977786"/>
              </p:ext>
            </p:extLst>
          </p:nvPr>
        </p:nvGraphicFramePr>
        <p:xfrm>
          <a:off x="539552" y="1370385"/>
          <a:ext cx="21907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09" name="Vergelijking" r:id="rId7" imgW="965160" imgH="203040" progId="Equation.3">
                  <p:embed/>
                </p:oleObj>
              </mc:Choice>
              <mc:Fallback>
                <p:oleObj name="Vergelijking" r:id="rId7" imgW="965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70385"/>
                        <a:ext cx="2190750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1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130130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10" name="Vergelijking" r:id="rId10" imgW="215640" imgH="177480" progId="Equation.3">
                  <p:embed/>
                </p:oleObj>
              </mc:Choice>
              <mc:Fallback>
                <p:oleObj name="Vergelijking" r:id="rId10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486229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11" name="Vergelijking" r:id="rId12" imgW="317160" imgH="228600" progId="Equation.3">
                  <p:embed/>
                </p:oleObj>
              </mc:Choice>
              <mc:Fallback>
                <p:oleObj name="Vergelijking" r:id="rId12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03786" y="2129606"/>
            <a:ext cx="1748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Rev. process</a:t>
            </a:r>
            <a:endParaRPr lang="nl-NL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836444" y="2924944"/>
            <a:ext cx="1574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Irr. process</a:t>
            </a:r>
            <a:endParaRPr lang="nl-NL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295814"/>
              </p:ext>
            </p:extLst>
          </p:nvPr>
        </p:nvGraphicFramePr>
        <p:xfrm>
          <a:off x="1502122" y="4005064"/>
          <a:ext cx="642778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12" name="Vergelijking" r:id="rId14" imgW="2831760" imgH="241200" progId="Equation.3">
                  <p:embed/>
                </p:oleObj>
              </mc:Choice>
              <mc:Fallback>
                <p:oleObj name="Vergelijking" r:id="rId14" imgW="2831760" imgH="2412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2122" y="4005064"/>
                        <a:ext cx="6427787" cy="5476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693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53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539552" y="228600"/>
            <a:ext cx="808531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we use the second law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683568" y="5022813"/>
            <a:ext cx="755517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Left Brace 16"/>
          <p:cNvSpPr/>
          <p:nvPr/>
        </p:nvSpPr>
        <p:spPr>
          <a:xfrm>
            <a:off x="467544" y="1988840"/>
            <a:ext cx="216024" cy="154817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726263"/>
              </p:ext>
            </p:extLst>
          </p:nvPr>
        </p:nvGraphicFramePr>
        <p:xfrm>
          <a:off x="816956" y="2098125"/>
          <a:ext cx="1760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1" name="Vergelijking" r:id="rId3" imgW="774360" imgH="228600" progId="Equation.3">
                  <p:embed/>
                </p:oleObj>
              </mc:Choice>
              <mc:Fallback>
                <p:oleObj name="Vergelijking" r:id="rId3" imgW="774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956" y="2098125"/>
                        <a:ext cx="1760537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749162"/>
              </p:ext>
            </p:extLst>
          </p:nvPr>
        </p:nvGraphicFramePr>
        <p:xfrm>
          <a:off x="859818" y="2924944"/>
          <a:ext cx="16748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2" name="Vergelijking" r:id="rId5" imgW="736560" imgH="228600" progId="Equation.3">
                  <p:embed/>
                </p:oleObj>
              </mc:Choice>
              <mc:Fallback>
                <p:oleObj name="Vergelijking" r:id="rId5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818" y="2924944"/>
                        <a:ext cx="167481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0" y="908720"/>
            <a:ext cx="1341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F</a:t>
            </a:r>
            <a:r>
              <a:rPr lang="nl-NL" sz="2400" b="1" u="sng" dirty="0" smtClean="0"/>
              <a:t>irst law</a:t>
            </a:r>
            <a:r>
              <a:rPr lang="nl-NL" sz="2400" b="1" dirty="0" smtClean="0"/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195543"/>
              </p:ext>
            </p:extLst>
          </p:nvPr>
        </p:nvGraphicFramePr>
        <p:xfrm>
          <a:off x="539552" y="1370385"/>
          <a:ext cx="21907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3" name="Vergelijking" r:id="rId7" imgW="965160" imgH="203040" progId="Equation.3">
                  <p:embed/>
                </p:oleObj>
              </mc:Choice>
              <mc:Fallback>
                <p:oleObj name="Vergelijking" r:id="rId7" imgW="965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70385"/>
                        <a:ext cx="2190750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1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39083"/>
            <a:ext cx="3575186" cy="260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584077"/>
              </p:ext>
            </p:extLst>
          </p:nvPr>
        </p:nvGraphicFramePr>
        <p:xfrm>
          <a:off x="6300192" y="1800051"/>
          <a:ext cx="4905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4" name="Vergelijking" r:id="rId10" imgW="215640" imgH="177480" progId="Equation.3">
                  <p:embed/>
                </p:oleObj>
              </mc:Choice>
              <mc:Fallback>
                <p:oleObj name="Vergelijking" r:id="rId10" imgW="215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800051"/>
                        <a:ext cx="490538" cy="404813"/>
                      </a:xfrm>
                      <a:prstGeom prst="rect">
                        <a:avLst/>
                      </a:prstGeom>
                      <a:noFill/>
                      <a:ln w="254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561257"/>
              </p:ext>
            </p:extLst>
          </p:nvPr>
        </p:nvGraphicFramePr>
        <p:xfrm>
          <a:off x="5004048" y="2548260"/>
          <a:ext cx="720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5" name="Vergelijking" r:id="rId12" imgW="317160" imgH="228600" progId="Equation.3">
                  <p:embed/>
                </p:oleObj>
              </mc:Choice>
              <mc:Fallback>
                <p:oleObj name="Vergelijking" r:id="rId12" imgW="317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548260"/>
                        <a:ext cx="720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03786" y="2129606"/>
            <a:ext cx="1748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Rev. process</a:t>
            </a:r>
            <a:endParaRPr lang="nl-NL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836444" y="2924944"/>
            <a:ext cx="1574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Irr. process</a:t>
            </a:r>
            <a:endParaRPr lang="nl-NL" sz="24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78188"/>
              </p:ext>
            </p:extLst>
          </p:nvPr>
        </p:nvGraphicFramePr>
        <p:xfrm>
          <a:off x="1556023" y="4941888"/>
          <a:ext cx="62563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6" name="Vergelijking" r:id="rId14" imgW="2755800" imgH="241200" progId="Equation.3">
                  <p:embed/>
                </p:oleObj>
              </mc:Choice>
              <mc:Fallback>
                <p:oleObj name="Vergelijking" r:id="rId14" imgW="275580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6023" y="4941888"/>
                        <a:ext cx="6256337" cy="5476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295814"/>
              </p:ext>
            </p:extLst>
          </p:nvPr>
        </p:nvGraphicFramePr>
        <p:xfrm>
          <a:off x="1501775" y="4005263"/>
          <a:ext cx="642778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7" name="Vergelijking" r:id="rId16" imgW="2831760" imgH="241200" progId="Equation.3">
                  <p:embed/>
                </p:oleObj>
              </mc:Choice>
              <mc:Fallback>
                <p:oleObj name="Vergelijking" r:id="rId16" imgW="283176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4005263"/>
                        <a:ext cx="6427788" cy="5476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eft Brace 6"/>
          <p:cNvSpPr/>
          <p:nvPr/>
        </p:nvSpPr>
        <p:spPr>
          <a:xfrm rot="16200000">
            <a:off x="2843032" y="5165916"/>
            <a:ext cx="396045" cy="1170677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Left Brace 21"/>
          <p:cNvSpPr/>
          <p:nvPr/>
        </p:nvSpPr>
        <p:spPr>
          <a:xfrm rot="16200000">
            <a:off x="4734018" y="4887157"/>
            <a:ext cx="396045" cy="1728194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Left Brace 22"/>
          <p:cNvSpPr/>
          <p:nvPr/>
        </p:nvSpPr>
        <p:spPr>
          <a:xfrm rot="16200000">
            <a:off x="6767203" y="5048135"/>
            <a:ext cx="390368" cy="1411915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TextBox 24"/>
          <p:cNvSpPr txBox="1"/>
          <p:nvPr/>
        </p:nvSpPr>
        <p:spPr>
          <a:xfrm>
            <a:off x="6088333" y="5966077"/>
            <a:ext cx="1748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rev. process</a:t>
            </a:r>
            <a:endParaRPr lang="nl-NL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144997" y="5966077"/>
            <a:ext cx="1574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irr. process</a:t>
            </a:r>
            <a:endParaRPr lang="nl-NL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012370" y="5838363"/>
            <a:ext cx="1910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u="sng" dirty="0" smtClean="0"/>
              <a:t>rev. </a:t>
            </a:r>
            <a:r>
              <a:rPr lang="nl-NL" sz="2400" b="1" u="sng" dirty="0"/>
              <a:t>process</a:t>
            </a:r>
            <a:endParaRPr lang="nl-NL" sz="2400" b="1" dirty="0"/>
          </a:p>
          <a:p>
            <a:pPr algn="ctr"/>
            <a:r>
              <a:rPr lang="nl-NL" sz="2400" b="1" u="sng" dirty="0"/>
              <a:t>o</a:t>
            </a:r>
            <a:r>
              <a:rPr lang="nl-NL" sz="2400" b="1" u="sng" dirty="0" smtClean="0"/>
              <a:t>r irr. process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99511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54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539552" y="228600"/>
            <a:ext cx="808531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we use the second law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133458"/>
              </p:ext>
            </p:extLst>
          </p:nvPr>
        </p:nvGraphicFramePr>
        <p:xfrm>
          <a:off x="1331640" y="1052736"/>
          <a:ext cx="62563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31" name="Vergelijking" r:id="rId3" imgW="2755800" imgH="241200" progId="Equation.3">
                  <p:embed/>
                </p:oleObj>
              </mc:Choice>
              <mc:Fallback>
                <p:oleObj name="Vergelijking" r:id="rId3" imgW="2755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052736"/>
                        <a:ext cx="6256337" cy="5476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eft Brace 6"/>
          <p:cNvSpPr/>
          <p:nvPr/>
        </p:nvSpPr>
        <p:spPr>
          <a:xfrm rot="16200000">
            <a:off x="2618649" y="1276764"/>
            <a:ext cx="396045" cy="1170677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Left Brace 21"/>
          <p:cNvSpPr/>
          <p:nvPr/>
        </p:nvSpPr>
        <p:spPr>
          <a:xfrm rot="16200000">
            <a:off x="4509635" y="998005"/>
            <a:ext cx="396045" cy="1728194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Left Brace 22"/>
          <p:cNvSpPr/>
          <p:nvPr/>
        </p:nvSpPr>
        <p:spPr>
          <a:xfrm rot="16200000">
            <a:off x="6542820" y="1158983"/>
            <a:ext cx="390368" cy="1411915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TextBox 24"/>
          <p:cNvSpPr txBox="1"/>
          <p:nvPr/>
        </p:nvSpPr>
        <p:spPr>
          <a:xfrm>
            <a:off x="5863950" y="2076925"/>
            <a:ext cx="1748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rev. process</a:t>
            </a:r>
            <a:endParaRPr lang="nl-NL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920614" y="2076925"/>
            <a:ext cx="1574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irr. process</a:t>
            </a:r>
            <a:endParaRPr lang="nl-NL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787987" y="1949211"/>
            <a:ext cx="1910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u="sng" dirty="0" smtClean="0"/>
              <a:t>rev. </a:t>
            </a:r>
            <a:r>
              <a:rPr lang="nl-NL" sz="2400" b="1" u="sng" dirty="0"/>
              <a:t>process</a:t>
            </a:r>
            <a:endParaRPr lang="nl-NL" sz="2400" b="1" dirty="0"/>
          </a:p>
          <a:p>
            <a:pPr algn="ctr"/>
            <a:r>
              <a:rPr lang="nl-NL" sz="2400" b="1" u="sng" dirty="0"/>
              <a:t>o</a:t>
            </a:r>
            <a:r>
              <a:rPr lang="nl-NL" sz="2400" b="1" u="sng" dirty="0" smtClean="0"/>
              <a:t>r irr. process</a:t>
            </a:r>
            <a:endParaRPr lang="nl-NL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04452" y="2780208"/>
            <a:ext cx="7955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u="sng" dirty="0" smtClean="0"/>
              <a:t>So </a:t>
            </a:r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nl-NL" sz="2400" b="1" u="sng" dirty="0" smtClean="0"/>
              <a:t> for any irreversible process we can determine with an </a:t>
            </a:r>
          </a:p>
          <a:p>
            <a:pPr algn="ctr"/>
            <a:r>
              <a:rPr lang="nl-NL" sz="2400" b="1" u="sng" dirty="0" smtClean="0"/>
              <a:t>alternative reversible process between the same states</a:t>
            </a:r>
            <a:endParaRPr lang="nl-NL" sz="24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1547664" y="4168220"/>
            <a:ext cx="4953000" cy="2357124"/>
            <a:chOff x="228600" y="3886200"/>
            <a:chExt cx="4953000" cy="2357124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34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3933502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732" name="Vergelijking" r:id="rId6" imgW="787320" imgH="215640" progId="Equation.3">
                    <p:embed/>
                  </p:oleObj>
                </mc:Choice>
                <mc:Fallback>
                  <p:oleObj name="Vergelijking" r:id="rId6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4394909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733" name="Vergelijking" r:id="rId8" imgW="863280" imgH="215640" progId="Equation.3">
                    <p:embed/>
                  </p:oleObj>
                </mc:Choice>
                <mc:Fallback>
                  <p:oleObj name="Vergelijking" r:id="rId8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8047891"/>
                </p:ext>
              </p:extLst>
            </p:nvPr>
          </p:nvGraphicFramePr>
          <p:xfrm>
            <a:off x="2675086" y="3991114"/>
            <a:ext cx="57785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734" name="Vergelijking" r:id="rId10" imgW="253800" imgH="190440" progId="Equation.3">
                    <p:embed/>
                  </p:oleObj>
                </mc:Choice>
                <mc:Fallback>
                  <p:oleObj name="Vergelijking" r:id="rId10" imgW="25380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5086" y="3991114"/>
                          <a:ext cx="577850" cy="43180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35838103"/>
                </p:ext>
              </p:extLst>
            </p:nvPr>
          </p:nvGraphicFramePr>
          <p:xfrm>
            <a:off x="3776811" y="5507236"/>
            <a:ext cx="608013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735" name="Vergelijking" r:id="rId12" imgW="266400" imgH="190440" progId="Equation.3">
                    <p:embed/>
                  </p:oleObj>
                </mc:Choice>
                <mc:Fallback>
                  <p:oleObj name="Vergelijking" r:id="rId12" imgW="26640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6811" y="5507236"/>
                          <a:ext cx="608013" cy="431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528464"/>
              </p:ext>
            </p:extLst>
          </p:nvPr>
        </p:nvGraphicFramePr>
        <p:xfrm>
          <a:off x="2014835" y="3744459"/>
          <a:ext cx="126841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36" name="Vergelijking" r:id="rId14" imgW="558720" imgH="228600" progId="Equation.3">
                  <p:embed/>
                </p:oleObj>
              </mc:Choice>
              <mc:Fallback>
                <p:oleObj name="Vergelijking" r:id="rId14" imgW="5587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835" y="3744459"/>
                        <a:ext cx="1268413" cy="5207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476372"/>
              </p:ext>
            </p:extLst>
          </p:nvPr>
        </p:nvGraphicFramePr>
        <p:xfrm>
          <a:off x="1236611" y="4381433"/>
          <a:ext cx="20478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37" name="Vergelijking" r:id="rId16" imgW="901440" imgH="228600" progId="Equation.3">
                  <p:embed/>
                </p:oleObj>
              </mc:Choice>
              <mc:Fallback>
                <p:oleObj name="Vergelijking" r:id="rId16" imgW="9014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11" y="4381433"/>
                        <a:ext cx="2047875" cy="5207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Left Brace 20"/>
          <p:cNvSpPr/>
          <p:nvPr/>
        </p:nvSpPr>
        <p:spPr>
          <a:xfrm flipH="1">
            <a:off x="3491880" y="3677682"/>
            <a:ext cx="491262" cy="1263486"/>
          </a:xfrm>
          <a:prstGeom prst="leftBrace">
            <a:avLst>
              <a:gd name="adj1" fmla="val 8333"/>
              <a:gd name="adj2" fmla="val 6198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941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55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539552" y="228600"/>
            <a:ext cx="808531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we use the second law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559697"/>
              </p:ext>
            </p:extLst>
          </p:nvPr>
        </p:nvGraphicFramePr>
        <p:xfrm>
          <a:off x="1331640" y="1052736"/>
          <a:ext cx="62563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81" name="Vergelijking" r:id="rId3" imgW="2755800" imgH="241200" progId="Equation.3">
                  <p:embed/>
                </p:oleObj>
              </mc:Choice>
              <mc:Fallback>
                <p:oleObj name="Vergelijking" r:id="rId3" imgW="2755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052736"/>
                        <a:ext cx="6256337" cy="5476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eft Brace 6"/>
          <p:cNvSpPr/>
          <p:nvPr/>
        </p:nvSpPr>
        <p:spPr>
          <a:xfrm rot="16200000">
            <a:off x="2618649" y="1276764"/>
            <a:ext cx="396045" cy="1170677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Left Brace 21"/>
          <p:cNvSpPr/>
          <p:nvPr/>
        </p:nvSpPr>
        <p:spPr>
          <a:xfrm rot="16200000">
            <a:off x="4509635" y="998005"/>
            <a:ext cx="396045" cy="1728194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Left Brace 22"/>
          <p:cNvSpPr/>
          <p:nvPr/>
        </p:nvSpPr>
        <p:spPr>
          <a:xfrm rot="16200000">
            <a:off x="6542820" y="1158983"/>
            <a:ext cx="390368" cy="1411915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TextBox 24"/>
          <p:cNvSpPr txBox="1"/>
          <p:nvPr/>
        </p:nvSpPr>
        <p:spPr>
          <a:xfrm>
            <a:off x="5863950" y="2076925"/>
            <a:ext cx="1748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rev. process</a:t>
            </a:r>
            <a:endParaRPr lang="nl-NL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920614" y="2076925"/>
            <a:ext cx="1574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irr. process</a:t>
            </a:r>
            <a:endParaRPr lang="nl-NL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787987" y="1949211"/>
            <a:ext cx="1910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u="sng" dirty="0" smtClean="0"/>
              <a:t>rev. </a:t>
            </a:r>
            <a:r>
              <a:rPr lang="nl-NL" sz="2400" b="1" u="sng" dirty="0"/>
              <a:t>process</a:t>
            </a:r>
            <a:endParaRPr lang="nl-NL" sz="2400" b="1" dirty="0"/>
          </a:p>
          <a:p>
            <a:pPr algn="ctr"/>
            <a:r>
              <a:rPr lang="nl-NL" sz="2400" b="1" u="sng" dirty="0"/>
              <a:t>o</a:t>
            </a:r>
            <a:r>
              <a:rPr lang="nl-NL" sz="2400" b="1" u="sng" dirty="0" smtClean="0"/>
              <a:t>r irr. process</a:t>
            </a:r>
            <a:endParaRPr lang="nl-NL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04452" y="2780208"/>
            <a:ext cx="7955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u="sng" dirty="0" smtClean="0"/>
              <a:t>So </a:t>
            </a:r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nl-NL" sz="2400" b="1" u="sng" dirty="0" smtClean="0"/>
              <a:t> for any irreversible process we can determine with an </a:t>
            </a:r>
          </a:p>
          <a:p>
            <a:pPr algn="ctr"/>
            <a:r>
              <a:rPr lang="nl-NL" sz="2400" b="1" u="sng" dirty="0" smtClean="0"/>
              <a:t>alternative reversible process between the same states</a:t>
            </a:r>
            <a:endParaRPr lang="nl-NL" sz="24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1547664" y="4168220"/>
            <a:ext cx="4953000" cy="2357124"/>
            <a:chOff x="228600" y="3886200"/>
            <a:chExt cx="4953000" cy="2357124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34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2456555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782" name="Vergelijking" r:id="rId6" imgW="787320" imgH="215640" progId="Equation.3">
                    <p:embed/>
                  </p:oleObj>
                </mc:Choice>
                <mc:Fallback>
                  <p:oleObj name="Vergelijking" r:id="rId6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44958563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783" name="Vergelijking" r:id="rId8" imgW="863280" imgH="215640" progId="Equation.3">
                    <p:embed/>
                  </p:oleObj>
                </mc:Choice>
                <mc:Fallback>
                  <p:oleObj name="Vergelijking" r:id="rId8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5663089"/>
                </p:ext>
              </p:extLst>
            </p:nvPr>
          </p:nvGraphicFramePr>
          <p:xfrm>
            <a:off x="2675086" y="3991114"/>
            <a:ext cx="57785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784" name="Vergelijking" r:id="rId10" imgW="253800" imgH="190440" progId="Equation.3">
                    <p:embed/>
                  </p:oleObj>
                </mc:Choice>
                <mc:Fallback>
                  <p:oleObj name="Vergelijking" r:id="rId10" imgW="25380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5086" y="3991114"/>
                          <a:ext cx="577850" cy="43180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360429"/>
                </p:ext>
              </p:extLst>
            </p:nvPr>
          </p:nvGraphicFramePr>
          <p:xfrm>
            <a:off x="3776811" y="5507236"/>
            <a:ext cx="608013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785" name="Vergelijking" r:id="rId12" imgW="266400" imgH="190440" progId="Equation.3">
                    <p:embed/>
                  </p:oleObj>
                </mc:Choice>
                <mc:Fallback>
                  <p:oleObj name="Vergelijking" r:id="rId12" imgW="26640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6811" y="5507236"/>
                          <a:ext cx="608013" cy="431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989344"/>
              </p:ext>
            </p:extLst>
          </p:nvPr>
        </p:nvGraphicFramePr>
        <p:xfrm>
          <a:off x="2014835" y="3744459"/>
          <a:ext cx="126841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86" name="Vergelijking" r:id="rId14" imgW="558720" imgH="228600" progId="Equation.3">
                  <p:embed/>
                </p:oleObj>
              </mc:Choice>
              <mc:Fallback>
                <p:oleObj name="Vergelijking" r:id="rId14" imgW="5587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835" y="3744459"/>
                        <a:ext cx="1268413" cy="5207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353809"/>
              </p:ext>
            </p:extLst>
          </p:nvPr>
        </p:nvGraphicFramePr>
        <p:xfrm>
          <a:off x="1236611" y="4381433"/>
          <a:ext cx="20478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87" name="Vergelijking" r:id="rId16" imgW="901440" imgH="228600" progId="Equation.3">
                  <p:embed/>
                </p:oleObj>
              </mc:Choice>
              <mc:Fallback>
                <p:oleObj name="Vergelijking" r:id="rId16" imgW="9014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11" y="4381433"/>
                        <a:ext cx="2047875" cy="5207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Left Brace 20"/>
          <p:cNvSpPr/>
          <p:nvPr/>
        </p:nvSpPr>
        <p:spPr>
          <a:xfrm flipH="1">
            <a:off x="3491880" y="3677682"/>
            <a:ext cx="491262" cy="1263486"/>
          </a:xfrm>
          <a:prstGeom prst="leftBrace">
            <a:avLst>
              <a:gd name="adj1" fmla="val 8333"/>
              <a:gd name="adj2" fmla="val 6198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227439"/>
              </p:ext>
            </p:extLst>
          </p:nvPr>
        </p:nvGraphicFramePr>
        <p:xfrm>
          <a:off x="6403639" y="5487318"/>
          <a:ext cx="144145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88" name="Vergelijking" r:id="rId18" imgW="634680" imgH="203040" progId="Equation.3">
                  <p:embed/>
                </p:oleObj>
              </mc:Choice>
              <mc:Fallback>
                <p:oleObj name="Vergelijking" r:id="rId18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639" y="5487318"/>
                        <a:ext cx="1441450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931527"/>
              </p:ext>
            </p:extLst>
          </p:nvPr>
        </p:nvGraphicFramePr>
        <p:xfrm>
          <a:off x="6384589" y="6159782"/>
          <a:ext cx="181768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89" name="Vergelijking" r:id="rId20" imgW="799920" imgH="177480" progId="Equation.3">
                  <p:embed/>
                </p:oleObj>
              </mc:Choice>
              <mc:Fallback>
                <p:oleObj name="Vergelijking" r:id="rId20" imgW="799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589" y="6159782"/>
                        <a:ext cx="1817688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eft Brace 27"/>
          <p:cNvSpPr/>
          <p:nvPr/>
        </p:nvSpPr>
        <p:spPr>
          <a:xfrm>
            <a:off x="5724128" y="5410782"/>
            <a:ext cx="531573" cy="1196208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509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56</a:t>
            </a:fld>
            <a:endParaRPr lang="en-US" altLang="nl-NL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539552" y="228600"/>
            <a:ext cx="808531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we use the second law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786177"/>
              </p:ext>
            </p:extLst>
          </p:nvPr>
        </p:nvGraphicFramePr>
        <p:xfrm>
          <a:off x="1331640" y="1052736"/>
          <a:ext cx="62563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73" name="Vergelijking" r:id="rId3" imgW="2755800" imgH="241200" progId="Equation.3">
                  <p:embed/>
                </p:oleObj>
              </mc:Choice>
              <mc:Fallback>
                <p:oleObj name="Vergelijking" r:id="rId3" imgW="2755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052736"/>
                        <a:ext cx="6256337" cy="5476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eft Brace 6"/>
          <p:cNvSpPr/>
          <p:nvPr/>
        </p:nvSpPr>
        <p:spPr>
          <a:xfrm rot="16200000">
            <a:off x="2618649" y="1276764"/>
            <a:ext cx="396045" cy="1170677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Left Brace 21"/>
          <p:cNvSpPr/>
          <p:nvPr/>
        </p:nvSpPr>
        <p:spPr>
          <a:xfrm rot="16200000">
            <a:off x="4509635" y="998005"/>
            <a:ext cx="396045" cy="1728194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Left Brace 22"/>
          <p:cNvSpPr/>
          <p:nvPr/>
        </p:nvSpPr>
        <p:spPr>
          <a:xfrm rot="16200000">
            <a:off x="6542820" y="1158983"/>
            <a:ext cx="390368" cy="1411915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TextBox 24"/>
          <p:cNvSpPr txBox="1"/>
          <p:nvPr/>
        </p:nvSpPr>
        <p:spPr>
          <a:xfrm>
            <a:off x="5863950" y="2076925"/>
            <a:ext cx="1748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rev. process</a:t>
            </a:r>
            <a:endParaRPr lang="nl-NL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920614" y="2076925"/>
            <a:ext cx="1574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irr. process</a:t>
            </a:r>
            <a:endParaRPr lang="nl-NL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787987" y="1949211"/>
            <a:ext cx="1910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u="sng" dirty="0" smtClean="0"/>
              <a:t>rev. </a:t>
            </a:r>
            <a:r>
              <a:rPr lang="nl-NL" sz="2400" b="1" u="sng" dirty="0"/>
              <a:t>process</a:t>
            </a:r>
            <a:endParaRPr lang="nl-NL" sz="2400" b="1" dirty="0"/>
          </a:p>
          <a:p>
            <a:pPr algn="ctr"/>
            <a:r>
              <a:rPr lang="nl-NL" sz="2400" b="1" u="sng" dirty="0"/>
              <a:t>o</a:t>
            </a:r>
            <a:r>
              <a:rPr lang="nl-NL" sz="2400" b="1" u="sng" dirty="0" smtClean="0"/>
              <a:t>r irr. process</a:t>
            </a:r>
            <a:endParaRPr lang="nl-NL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891851" y="3023392"/>
            <a:ext cx="43872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u="sng" dirty="0" smtClean="0"/>
              <a:t>This is why in most cases we will </a:t>
            </a:r>
          </a:p>
          <a:p>
            <a:pPr algn="ctr"/>
            <a:r>
              <a:rPr lang="nl-NL" sz="2400" b="1" u="sng" dirty="0" smtClean="0"/>
              <a:t>use the reversible alternative</a:t>
            </a:r>
            <a:endParaRPr lang="nl-NL" sz="24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1547664" y="4168220"/>
            <a:ext cx="4953000" cy="2357124"/>
            <a:chOff x="228600" y="3886200"/>
            <a:chExt cx="4953000" cy="2357124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34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37329255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774" name="Vergelijking" r:id="rId6" imgW="787320" imgH="215640" progId="Equation.3">
                    <p:embed/>
                  </p:oleObj>
                </mc:Choice>
                <mc:Fallback>
                  <p:oleObj name="Vergelijking" r:id="rId6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1748057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775" name="Vergelijking" r:id="rId8" imgW="863280" imgH="215640" progId="Equation.3">
                    <p:embed/>
                  </p:oleObj>
                </mc:Choice>
                <mc:Fallback>
                  <p:oleObj name="Vergelijking" r:id="rId8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8882301"/>
                </p:ext>
              </p:extLst>
            </p:nvPr>
          </p:nvGraphicFramePr>
          <p:xfrm>
            <a:off x="2675086" y="3991114"/>
            <a:ext cx="57785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776" name="Vergelijking" r:id="rId10" imgW="253800" imgH="190440" progId="Equation.3">
                    <p:embed/>
                  </p:oleObj>
                </mc:Choice>
                <mc:Fallback>
                  <p:oleObj name="Vergelijking" r:id="rId10" imgW="25380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5086" y="3991114"/>
                          <a:ext cx="577850" cy="43180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48919870"/>
                </p:ext>
              </p:extLst>
            </p:nvPr>
          </p:nvGraphicFramePr>
          <p:xfrm>
            <a:off x="3776811" y="5507236"/>
            <a:ext cx="608013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777" name="Vergelijking" r:id="rId12" imgW="266400" imgH="190440" progId="Equation.3">
                    <p:embed/>
                  </p:oleObj>
                </mc:Choice>
                <mc:Fallback>
                  <p:oleObj name="Vergelijking" r:id="rId12" imgW="26640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6811" y="5507236"/>
                          <a:ext cx="608013" cy="431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408857"/>
              </p:ext>
            </p:extLst>
          </p:nvPr>
        </p:nvGraphicFramePr>
        <p:xfrm>
          <a:off x="6403639" y="5487318"/>
          <a:ext cx="144145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78" name="Vergelijking" r:id="rId14" imgW="634680" imgH="203040" progId="Equation.3">
                  <p:embed/>
                </p:oleObj>
              </mc:Choice>
              <mc:Fallback>
                <p:oleObj name="Vergelijking" r:id="rId14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639" y="5487318"/>
                        <a:ext cx="1441450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344344"/>
              </p:ext>
            </p:extLst>
          </p:nvPr>
        </p:nvGraphicFramePr>
        <p:xfrm>
          <a:off x="6384589" y="6159782"/>
          <a:ext cx="181768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79" name="Vergelijking" r:id="rId16" imgW="799920" imgH="177480" progId="Equation.3">
                  <p:embed/>
                </p:oleObj>
              </mc:Choice>
              <mc:Fallback>
                <p:oleObj name="Vergelijking" r:id="rId16" imgW="799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589" y="6159782"/>
                        <a:ext cx="1817688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eft Brace 27"/>
          <p:cNvSpPr/>
          <p:nvPr/>
        </p:nvSpPr>
        <p:spPr>
          <a:xfrm>
            <a:off x="5724128" y="5410782"/>
            <a:ext cx="531573" cy="1196208"/>
          </a:xfrm>
          <a:prstGeom prst="leftBrace">
            <a:avLst>
              <a:gd name="adj1" fmla="val 8333"/>
              <a:gd name="adj2" fmla="val 4721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363716"/>
              </p:ext>
            </p:extLst>
          </p:nvPr>
        </p:nvGraphicFramePr>
        <p:xfrm>
          <a:off x="5494699" y="3236483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80" name="Vergelijking" r:id="rId18" imgW="1079280" imgH="177480" progId="Equation.3">
                  <p:embed/>
                </p:oleObj>
              </mc:Choice>
              <mc:Fallback>
                <p:oleObj name="Vergelijking" r:id="rId18" imgW="1079280" imgH="177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699" y="3236483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76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57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Conditional processes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769855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1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082754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2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52122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58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Conditional processes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587794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5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089194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6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40" y="1988840"/>
            <a:ext cx="57983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What if we have an isobaric process and </a:t>
            </a:r>
          </a:p>
          <a:p>
            <a:pPr algn="ctr"/>
            <a:r>
              <a:rPr lang="nl-NL" sz="2400" u="sng" dirty="0" smtClean="0"/>
              <a:t>we want such a simple expression ? 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sp>
        <p:nvSpPr>
          <p:cNvPr id="9" name="Right Arrow 8"/>
          <p:cNvSpPr/>
          <p:nvPr/>
        </p:nvSpPr>
        <p:spPr bwMode="auto">
          <a:xfrm>
            <a:off x="395536" y="2996952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1481" y="2910135"/>
            <a:ext cx="5371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define an alternative energy function: </a:t>
            </a:r>
            <a:endParaRPr lang="nl-NL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761841"/>
              </p:ext>
            </p:extLst>
          </p:nvPr>
        </p:nvGraphicFramePr>
        <p:xfrm>
          <a:off x="6842440" y="2956845"/>
          <a:ext cx="1817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7" name="Vergelijking" r:id="rId7" imgW="799920" imgH="177480" progId="Equation.3">
                  <p:embed/>
                </p:oleObj>
              </mc:Choice>
              <mc:Fallback>
                <p:oleObj name="Vergelijking" r:id="rId7" imgW="799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440" y="2956845"/>
                        <a:ext cx="1817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032596" y="3371800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Enthalpy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9306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59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Conditional processes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587794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38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089194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39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40" y="1988840"/>
            <a:ext cx="57983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What if we have an isobaric process and </a:t>
            </a:r>
          </a:p>
          <a:p>
            <a:pPr algn="ctr"/>
            <a:r>
              <a:rPr lang="nl-NL" sz="2400" u="sng" dirty="0" smtClean="0"/>
              <a:t>we want such a simple expression ? 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sp>
        <p:nvSpPr>
          <p:cNvPr id="9" name="Right Arrow 8"/>
          <p:cNvSpPr/>
          <p:nvPr/>
        </p:nvSpPr>
        <p:spPr bwMode="auto">
          <a:xfrm>
            <a:off x="395536" y="2996952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1481" y="2910135"/>
            <a:ext cx="5371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define an alternative energy function: </a:t>
            </a:r>
            <a:endParaRPr lang="nl-NL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761841"/>
              </p:ext>
            </p:extLst>
          </p:nvPr>
        </p:nvGraphicFramePr>
        <p:xfrm>
          <a:off x="6842440" y="2956845"/>
          <a:ext cx="1817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40" name="Vergelijking" r:id="rId7" imgW="799920" imgH="177480" progId="Equation.3">
                  <p:embed/>
                </p:oleObj>
              </mc:Choice>
              <mc:Fallback>
                <p:oleObj name="Vergelijking" r:id="rId7" imgW="799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440" y="2956845"/>
                        <a:ext cx="1817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032596" y="3371800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Enthalpy</a:t>
            </a:r>
            <a:endParaRPr lang="nl-NL" sz="2400" dirty="0"/>
          </a:p>
        </p:txBody>
      </p:sp>
      <p:sp>
        <p:nvSpPr>
          <p:cNvPr id="13" name="Right Arrow 12"/>
          <p:cNvSpPr/>
          <p:nvPr/>
        </p:nvSpPr>
        <p:spPr bwMode="auto">
          <a:xfrm>
            <a:off x="467544" y="436510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023596"/>
              </p:ext>
            </p:extLst>
          </p:nvPr>
        </p:nvGraphicFramePr>
        <p:xfrm>
          <a:off x="1304230" y="4016574"/>
          <a:ext cx="7588250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41" name="Vergelijking" r:id="rId9" imgW="3340080" imgH="431640" progId="Equation.3">
                  <p:embed/>
                </p:oleObj>
              </mc:Choice>
              <mc:Fallback>
                <p:oleObj name="Vergelijking" r:id="rId9" imgW="3340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30" y="4016574"/>
                        <a:ext cx="7588250" cy="98583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06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6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4368858"/>
            <a:ext cx="5593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Second law</a:t>
            </a:r>
            <a:r>
              <a:rPr lang="nl-NL" sz="2400" b="1" dirty="0" smtClean="0"/>
              <a:t>: for any spontaneous process</a:t>
            </a:r>
            <a:endParaRPr lang="nl-NL" sz="24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955012"/>
              </p:ext>
            </p:extLst>
          </p:nvPr>
        </p:nvGraphicFramePr>
        <p:xfrm>
          <a:off x="781050" y="5286375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Vergelijking" r:id="rId3" imgW="1282680" imgH="228600" progId="Equation.3">
                  <p:embed/>
                </p:oleObj>
              </mc:Choice>
              <mc:Fallback>
                <p:oleObj name="Vergelijking" r:id="rId3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5286375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002535" y="4902259"/>
            <a:ext cx="46363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dirty="0" smtClean="0"/>
              <a:t>: </a:t>
            </a:r>
            <a:r>
              <a:rPr lang="nl-NL" sz="2400" u="sng" dirty="0" smtClean="0">
                <a:solidFill>
                  <a:srgbClr val="0070C0"/>
                </a:solidFill>
              </a:rPr>
              <a:t>entropy</a:t>
            </a:r>
            <a:r>
              <a:rPr lang="nl-NL" sz="2400" dirty="0" smtClean="0"/>
              <a:t> of the system</a:t>
            </a:r>
          </a:p>
          <a:p>
            <a:pPr marL="342900" indent="-342900" algn="l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dirty="0" smtClean="0"/>
              <a:t>: related to the heat </a:t>
            </a:r>
            <a:r>
              <a:rPr lang="nl-NL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4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nl-NL" sz="2400" i="1" dirty="0" smtClean="0">
                <a:latin typeface="Times New Roman" pitchFamily="18" charset="0"/>
                <a:cs typeface="Times New Roman" pitchFamily="18" charset="0"/>
              </a:rPr>
              <a:t> T</a:t>
            </a:r>
          </a:p>
          <a:p>
            <a:pPr marL="342900" indent="-342900">
              <a:buFontTx/>
              <a:buChar char="-"/>
            </a:pPr>
            <a:r>
              <a:rPr lang="nl-NL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baseline="-25000" dirty="0" smtClean="0">
                <a:latin typeface="Times New Roman" pitchFamily="18" charset="0"/>
                <a:cs typeface="Times New Roman" pitchFamily="18" charset="0"/>
              </a:rPr>
              <a:t>sur</a:t>
            </a:r>
            <a:r>
              <a:rPr lang="nl-NL" sz="2400" dirty="0" smtClean="0"/>
              <a:t>: </a:t>
            </a:r>
            <a:r>
              <a:rPr lang="nl-NL" sz="2400" u="sng" dirty="0" smtClean="0">
                <a:solidFill>
                  <a:srgbClr val="0070C0"/>
                </a:solidFill>
              </a:rPr>
              <a:t>entropy</a:t>
            </a:r>
            <a:r>
              <a:rPr lang="nl-NL" sz="2400" dirty="0" smtClean="0"/>
              <a:t> </a:t>
            </a:r>
            <a:r>
              <a:rPr lang="nl-NL" sz="2400" dirty="0"/>
              <a:t>of the </a:t>
            </a:r>
            <a:r>
              <a:rPr lang="nl-NL" sz="2400" dirty="0" smtClean="0"/>
              <a:t>surroundings</a:t>
            </a:r>
            <a:endParaRPr lang="nl-NL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239232"/>
              </p:ext>
            </p:extLst>
          </p:nvPr>
        </p:nvGraphicFramePr>
        <p:xfrm>
          <a:off x="1374775" y="1617663"/>
          <a:ext cx="21621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Vergelijking" r:id="rId5" imgW="952200" imgH="203040" progId="Equation.3">
                  <p:embed/>
                </p:oleObj>
              </mc:Choice>
              <mc:Fallback>
                <p:oleObj name="Vergelijking" r:id="rId5" imgW="9522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1617663"/>
                        <a:ext cx="2162175" cy="4619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9780" y="990600"/>
            <a:ext cx="4499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- </a:t>
            </a:r>
            <a:r>
              <a:rPr lang="nl-NL" sz="2400" b="1" u="sng" dirty="0" smtClean="0"/>
              <a:t>First law</a:t>
            </a:r>
            <a:r>
              <a:rPr lang="nl-NL" sz="2400" b="1" dirty="0" smtClean="0"/>
              <a:t>: </a:t>
            </a:r>
            <a:r>
              <a:rPr lang="nl-NL" sz="2400" b="1" dirty="0" smtClean="0">
                <a:solidFill>
                  <a:srgbClr val="FF0000"/>
                </a:solidFill>
              </a:rPr>
              <a:t>conservation of energy</a:t>
            </a:r>
            <a:endParaRPr lang="nl-NL" sz="2400" b="1" dirty="0">
              <a:solidFill>
                <a:srgbClr val="FF0000"/>
              </a:solidFill>
            </a:endParaRPr>
          </a:p>
        </p:txBody>
      </p:sp>
      <p:pic>
        <p:nvPicPr>
          <p:cNvPr id="15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7504" y="2751310"/>
            <a:ext cx="246997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Path independent</a:t>
            </a:r>
            <a:endParaRPr lang="nl-NL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846535" y="2751311"/>
            <a:ext cx="222952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b="1" dirty="0"/>
              <a:t>P</a:t>
            </a:r>
            <a:r>
              <a:rPr lang="nl-NL" sz="2400" b="1" dirty="0" smtClean="0"/>
              <a:t>ath dependent</a:t>
            </a:r>
            <a:endParaRPr lang="nl-NL" sz="2400" b="1" dirty="0"/>
          </a:p>
        </p:txBody>
      </p:sp>
      <p:cxnSp>
        <p:nvCxnSpPr>
          <p:cNvPr id="5" name="Straight Arrow Connector 4"/>
          <p:cNvCxnSpPr>
            <a:stCxn id="11" idx="0"/>
          </p:cNvCxnSpPr>
          <p:nvPr/>
        </p:nvCxnSpPr>
        <p:spPr>
          <a:xfrm flipV="1">
            <a:off x="1342490" y="1916834"/>
            <a:ext cx="277182" cy="8344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627784" y="1916833"/>
            <a:ext cx="936104" cy="8344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3253895" y="2014646"/>
            <a:ext cx="309993" cy="7366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46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60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Conditional processes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587794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8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089194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9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40" y="1988840"/>
            <a:ext cx="57983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What if we have an isobaric process and </a:t>
            </a:r>
          </a:p>
          <a:p>
            <a:pPr algn="ctr"/>
            <a:r>
              <a:rPr lang="nl-NL" sz="2400" u="sng" dirty="0" smtClean="0"/>
              <a:t>we want such a simple expression ? 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sp>
        <p:nvSpPr>
          <p:cNvPr id="9" name="Right Arrow 8"/>
          <p:cNvSpPr/>
          <p:nvPr/>
        </p:nvSpPr>
        <p:spPr bwMode="auto">
          <a:xfrm>
            <a:off x="395536" y="2996952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1481" y="2910135"/>
            <a:ext cx="5371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define an alternative energy function: </a:t>
            </a:r>
            <a:endParaRPr lang="nl-NL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761841"/>
              </p:ext>
            </p:extLst>
          </p:nvPr>
        </p:nvGraphicFramePr>
        <p:xfrm>
          <a:off x="6842440" y="2956845"/>
          <a:ext cx="1817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0" name="Vergelijking" r:id="rId7" imgW="799920" imgH="177480" progId="Equation.3">
                  <p:embed/>
                </p:oleObj>
              </mc:Choice>
              <mc:Fallback>
                <p:oleObj name="Vergelijking" r:id="rId7" imgW="799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440" y="2956845"/>
                        <a:ext cx="1817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032596" y="3371800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Enthalpy</a:t>
            </a:r>
            <a:endParaRPr lang="nl-NL" sz="2400" dirty="0"/>
          </a:p>
        </p:txBody>
      </p:sp>
      <p:sp>
        <p:nvSpPr>
          <p:cNvPr id="13" name="Right Arrow 12"/>
          <p:cNvSpPr/>
          <p:nvPr/>
        </p:nvSpPr>
        <p:spPr bwMode="auto">
          <a:xfrm>
            <a:off x="467544" y="436510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407834"/>
              </p:ext>
            </p:extLst>
          </p:nvPr>
        </p:nvGraphicFramePr>
        <p:xfrm>
          <a:off x="1304230" y="4016574"/>
          <a:ext cx="7588250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1" name="Vergelijking" r:id="rId9" imgW="3340080" imgH="431640" progId="Equation.3">
                  <p:embed/>
                </p:oleObj>
              </mc:Choice>
              <mc:Fallback>
                <p:oleObj name="Vergelijking" r:id="rId9" imgW="3340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30" y="4016574"/>
                        <a:ext cx="7588250" cy="98583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498922"/>
              </p:ext>
            </p:extLst>
          </p:nvPr>
        </p:nvGraphicFramePr>
        <p:xfrm>
          <a:off x="551659" y="5582372"/>
          <a:ext cx="2365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2" name="Vergelijking" r:id="rId11" imgW="1041120" imgH="177480" progId="Equation.3">
                  <p:embed/>
                </p:oleObj>
              </mc:Choice>
              <mc:Fallback>
                <p:oleObj name="Vergelijking" r:id="rId11" imgW="1041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9" y="5582372"/>
                        <a:ext cx="2365375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Arrow 16"/>
          <p:cNvSpPr/>
          <p:nvPr/>
        </p:nvSpPr>
        <p:spPr bwMode="auto">
          <a:xfrm>
            <a:off x="3166123" y="5661248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124334"/>
              </p:ext>
            </p:extLst>
          </p:nvPr>
        </p:nvGraphicFramePr>
        <p:xfrm>
          <a:off x="6758632" y="548457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3" name="Vergelijking" r:id="rId13" imgW="749160" imgH="253800" progId="Equation.3">
                  <p:embed/>
                </p:oleObj>
              </mc:Choice>
              <mc:Fallback>
                <p:oleObj name="Vergelijking" r:id="rId13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8632" y="548457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080642" y="5533561"/>
            <a:ext cx="269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Isobaric process: </a:t>
            </a:r>
            <a:endParaRPr lang="nl-NL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071832" y="5995226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Enthalpy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9306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61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Heat capacity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948646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7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27586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8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sp>
        <p:nvSpPr>
          <p:cNvPr id="13" name="Right Arrow 12"/>
          <p:cNvSpPr/>
          <p:nvPr/>
        </p:nvSpPr>
        <p:spPr bwMode="auto">
          <a:xfrm>
            <a:off x="899592" y="2293350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497645"/>
              </p:ext>
            </p:extLst>
          </p:nvPr>
        </p:nvGraphicFramePr>
        <p:xfrm>
          <a:off x="1730698" y="2165514"/>
          <a:ext cx="24812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9" name="Vergelijking" r:id="rId7" imgW="1091880" imgH="253800" progId="Equation.3">
                  <p:embed/>
                </p:oleObj>
              </mc:Choice>
              <mc:Fallback>
                <p:oleObj name="Vergelijking" r:id="rId7" imgW="109188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698" y="2165514"/>
                        <a:ext cx="2481262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654004"/>
              </p:ext>
            </p:extLst>
          </p:nvPr>
        </p:nvGraphicFramePr>
        <p:xfrm>
          <a:off x="5416550" y="1933575"/>
          <a:ext cx="32893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0" name="Equation" r:id="rId9" imgW="1447560" imgH="469800" progId="Equation.3">
                  <p:embed/>
                </p:oleObj>
              </mc:Choice>
              <mc:Fallback>
                <p:oleObj name="Equation" r:id="rId9" imgW="1447560" imgH="469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1933575"/>
                        <a:ext cx="3289300" cy="106838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ight Arrow 19"/>
          <p:cNvSpPr/>
          <p:nvPr/>
        </p:nvSpPr>
        <p:spPr bwMode="auto">
          <a:xfrm>
            <a:off x="4499992" y="2293350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74886" y="2996952"/>
            <a:ext cx="4945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Heat capacity @ constant volume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08902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62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Heat capacity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69376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7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896737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8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sp>
        <p:nvSpPr>
          <p:cNvPr id="13" name="Right Arrow 12"/>
          <p:cNvSpPr/>
          <p:nvPr/>
        </p:nvSpPr>
        <p:spPr bwMode="auto">
          <a:xfrm>
            <a:off x="899592" y="2293350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30738"/>
              </p:ext>
            </p:extLst>
          </p:nvPr>
        </p:nvGraphicFramePr>
        <p:xfrm>
          <a:off x="1730698" y="2165514"/>
          <a:ext cx="24812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9" name="Vergelijking" r:id="rId7" imgW="1091880" imgH="253800" progId="Equation.3">
                  <p:embed/>
                </p:oleObj>
              </mc:Choice>
              <mc:Fallback>
                <p:oleObj name="Vergelijking" r:id="rId7" imgW="10918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698" y="2165514"/>
                        <a:ext cx="2481262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ight Arrow 19"/>
          <p:cNvSpPr/>
          <p:nvPr/>
        </p:nvSpPr>
        <p:spPr bwMode="auto">
          <a:xfrm>
            <a:off x="4499992" y="2293350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74886" y="2996952"/>
            <a:ext cx="4945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Heat capacity @ constant volume </a:t>
            </a:r>
            <a:endParaRPr lang="nl-NL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314322" y="458112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But note:</a:t>
            </a:r>
            <a:endParaRPr lang="nl-NL" sz="2400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563335"/>
              </p:ext>
            </p:extLst>
          </p:nvPr>
        </p:nvGraphicFramePr>
        <p:xfrm>
          <a:off x="4999038" y="4278313"/>
          <a:ext cx="3116262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0" name="Equation" r:id="rId9" imgW="1371600" imgH="469800" progId="Equation.3">
                  <p:embed/>
                </p:oleObj>
              </mc:Choice>
              <mc:Fallback>
                <p:oleObj name="Equation" r:id="rId9" imgW="13716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038" y="4278313"/>
                        <a:ext cx="3116262" cy="1068387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654004"/>
              </p:ext>
            </p:extLst>
          </p:nvPr>
        </p:nvGraphicFramePr>
        <p:xfrm>
          <a:off x="5416550" y="1933575"/>
          <a:ext cx="32893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1" name="Equation" r:id="rId11" imgW="1447560" imgH="469800" progId="Equation.3">
                  <p:embed/>
                </p:oleObj>
              </mc:Choice>
              <mc:Fallback>
                <p:oleObj name="Equation" r:id="rId11" imgW="1447560" imgH="469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1933575"/>
                        <a:ext cx="3289300" cy="106838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8464" y="2667000"/>
            <a:ext cx="9194056" cy="1015663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1800000"/>
              </a:camera>
              <a:lightRig rig="threePt" dir="t"/>
            </a:scene3d>
          </a:bodyPr>
          <a:lstStyle/>
          <a:p>
            <a:r>
              <a:rPr lang="nl-NL" sz="6000" dirty="0" smtClean="0"/>
              <a:t>Let’s work this out in detail</a:t>
            </a:r>
            <a:endParaRPr lang="nl-NL" sz="6000" dirty="0"/>
          </a:p>
        </p:txBody>
      </p:sp>
    </p:spTree>
    <p:extLst>
      <p:ext uri="{BB962C8B-B14F-4D97-AF65-F5344CB8AC3E}">
        <p14:creationId xmlns:p14="http://schemas.microsoft.com/office/powerpoint/2010/main" val="314873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63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Heat capacities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832634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7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165997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8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869946"/>
              </p:ext>
            </p:extLst>
          </p:nvPr>
        </p:nvGraphicFramePr>
        <p:xfrm>
          <a:off x="307199" y="4029068"/>
          <a:ext cx="2365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9" name="Vergelijking" r:id="rId7" imgW="1041120" imgH="177480" progId="Equation.3">
                  <p:embed/>
                </p:oleObj>
              </mc:Choice>
              <mc:Fallback>
                <p:oleObj name="Vergelijking" r:id="rId7" imgW="1041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99" y="4029068"/>
                        <a:ext cx="2365375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Arrow 16"/>
          <p:cNvSpPr/>
          <p:nvPr/>
        </p:nvSpPr>
        <p:spPr bwMode="auto">
          <a:xfrm>
            <a:off x="3203848" y="410794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151080"/>
              </p:ext>
            </p:extLst>
          </p:nvPr>
        </p:nvGraphicFramePr>
        <p:xfrm>
          <a:off x="6837332" y="3931270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0" name="Vergelijking" r:id="rId9" imgW="749160" imgH="253800" progId="Equation.3">
                  <p:embed/>
                </p:oleObj>
              </mc:Choice>
              <mc:Fallback>
                <p:oleObj name="Vergelijking" r:id="rId9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32" y="3931270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028594" y="3980257"/>
            <a:ext cx="269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Isobaric process: </a:t>
            </a:r>
            <a:endParaRPr lang="nl-NL" sz="2400" dirty="0"/>
          </a:p>
        </p:txBody>
      </p:sp>
      <p:sp>
        <p:nvSpPr>
          <p:cNvPr id="13" name="Right Arrow 12"/>
          <p:cNvSpPr/>
          <p:nvPr/>
        </p:nvSpPr>
        <p:spPr bwMode="auto">
          <a:xfrm>
            <a:off x="899592" y="2293350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738099"/>
              </p:ext>
            </p:extLst>
          </p:nvPr>
        </p:nvGraphicFramePr>
        <p:xfrm>
          <a:off x="1730698" y="2165514"/>
          <a:ext cx="24812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1" name="Vergelijking" r:id="rId11" imgW="1091880" imgH="253800" progId="Equation.3">
                  <p:embed/>
                </p:oleObj>
              </mc:Choice>
              <mc:Fallback>
                <p:oleObj name="Vergelijking" r:id="rId11" imgW="10918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698" y="2165514"/>
                        <a:ext cx="2481262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ight Arrow 19"/>
          <p:cNvSpPr/>
          <p:nvPr/>
        </p:nvSpPr>
        <p:spPr bwMode="auto">
          <a:xfrm>
            <a:off x="4499992" y="2293350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74886" y="2996952"/>
            <a:ext cx="4945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Heat capacity @ constant volume </a:t>
            </a:r>
            <a:endParaRPr lang="nl-NL" sz="2400" dirty="0"/>
          </a:p>
        </p:txBody>
      </p:sp>
      <p:sp>
        <p:nvSpPr>
          <p:cNvPr id="22" name="Right Arrow 21"/>
          <p:cNvSpPr/>
          <p:nvPr/>
        </p:nvSpPr>
        <p:spPr bwMode="auto">
          <a:xfrm>
            <a:off x="899592" y="5072045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248917"/>
              </p:ext>
            </p:extLst>
          </p:nvPr>
        </p:nvGraphicFramePr>
        <p:xfrm>
          <a:off x="1730698" y="4944209"/>
          <a:ext cx="24812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2" name="Vergelijking" r:id="rId13" imgW="1091880" imgH="253800" progId="Equation.3">
                  <p:embed/>
                </p:oleObj>
              </mc:Choice>
              <mc:Fallback>
                <p:oleObj name="Vergelijking" r:id="rId13" imgW="10918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698" y="4944209"/>
                        <a:ext cx="2481262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72372"/>
              </p:ext>
            </p:extLst>
          </p:nvPr>
        </p:nvGraphicFramePr>
        <p:xfrm>
          <a:off x="5416550" y="4711700"/>
          <a:ext cx="32893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3" name="Equation" r:id="rId15" imgW="1447560" imgH="469800" progId="Equation.3">
                  <p:embed/>
                </p:oleObj>
              </mc:Choice>
              <mc:Fallback>
                <p:oleObj name="Equation" r:id="rId15" imgW="14475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4711700"/>
                        <a:ext cx="3289300" cy="106838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ight Arrow 24"/>
          <p:cNvSpPr/>
          <p:nvPr/>
        </p:nvSpPr>
        <p:spPr bwMode="auto">
          <a:xfrm>
            <a:off x="4499992" y="5072045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79912" y="5775647"/>
            <a:ext cx="4980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Heat capacity @ constant pressure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654004"/>
              </p:ext>
            </p:extLst>
          </p:nvPr>
        </p:nvGraphicFramePr>
        <p:xfrm>
          <a:off x="5416550" y="1933575"/>
          <a:ext cx="32893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4" name="Equation" r:id="rId17" imgW="1447560" imgH="469800" progId="Equation.3">
                  <p:embed/>
                </p:oleObj>
              </mc:Choice>
              <mc:Fallback>
                <p:oleObj name="Equation" r:id="rId17" imgW="1447560" imgH="469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1933575"/>
                        <a:ext cx="3289300" cy="106838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55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64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Conditional processes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705615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4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591071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5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44504" y="2633357"/>
            <a:ext cx="61574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What if we have an isothermal process and </a:t>
            </a:r>
          </a:p>
          <a:p>
            <a:pPr algn="ctr"/>
            <a:r>
              <a:rPr lang="nl-NL" sz="2400" u="sng" dirty="0" smtClean="0"/>
              <a:t>we want such a simple expression ? 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95098"/>
              </p:ext>
            </p:extLst>
          </p:nvPr>
        </p:nvGraphicFramePr>
        <p:xfrm>
          <a:off x="307199" y="1942622"/>
          <a:ext cx="2365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6" name="Vergelijking" r:id="rId7" imgW="1041120" imgH="177480" progId="Equation.3">
                  <p:embed/>
                </p:oleObj>
              </mc:Choice>
              <mc:Fallback>
                <p:oleObj name="Vergelijking" r:id="rId7" imgW="1041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99" y="1942622"/>
                        <a:ext cx="2365375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Arrow 16"/>
          <p:cNvSpPr/>
          <p:nvPr/>
        </p:nvSpPr>
        <p:spPr bwMode="auto">
          <a:xfrm>
            <a:off x="3203848" y="2021498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142663"/>
              </p:ext>
            </p:extLst>
          </p:nvPr>
        </p:nvGraphicFramePr>
        <p:xfrm>
          <a:off x="6837332" y="184482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7" name="Vergelijking" r:id="rId9" imgW="749160" imgH="253800" progId="Equation.3">
                  <p:embed/>
                </p:oleObj>
              </mc:Choice>
              <mc:Fallback>
                <p:oleObj name="Vergelijking" r:id="rId9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32" y="184482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028594" y="1893811"/>
            <a:ext cx="269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Isobaric process: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74479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65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Conditional processes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254096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2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998645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3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44504" y="2633357"/>
            <a:ext cx="61574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What if we have an isothermal process and </a:t>
            </a:r>
          </a:p>
          <a:p>
            <a:pPr algn="ctr"/>
            <a:r>
              <a:rPr lang="nl-NL" sz="2400" u="sng" dirty="0" smtClean="0"/>
              <a:t>we want such a simple expression ? 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sp>
        <p:nvSpPr>
          <p:cNvPr id="9" name="Right Arrow 8"/>
          <p:cNvSpPr/>
          <p:nvPr/>
        </p:nvSpPr>
        <p:spPr bwMode="auto">
          <a:xfrm>
            <a:off x="395536" y="3641469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1481" y="3554652"/>
            <a:ext cx="5371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define an alternative energy function: </a:t>
            </a:r>
            <a:endParaRPr lang="nl-NL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232681"/>
              </p:ext>
            </p:extLst>
          </p:nvPr>
        </p:nvGraphicFramePr>
        <p:xfrm>
          <a:off x="6929438" y="3602038"/>
          <a:ext cx="16430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4" name="Vergelijking" r:id="rId7" imgW="723600" imgH="177480" progId="Equation.3">
                  <p:embed/>
                </p:oleObj>
              </mc:Choice>
              <mc:Fallback>
                <p:oleObj name="Vergelijking" r:id="rId7" imgW="7236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3602038"/>
                        <a:ext cx="1643062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47707" y="4016317"/>
            <a:ext cx="3198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Helmholtz free energy</a:t>
            </a:r>
            <a:endParaRPr lang="nl-NL" sz="2400" dirty="0"/>
          </a:p>
        </p:txBody>
      </p:sp>
      <p:sp>
        <p:nvSpPr>
          <p:cNvPr id="13" name="Right Arrow 12"/>
          <p:cNvSpPr/>
          <p:nvPr/>
        </p:nvSpPr>
        <p:spPr bwMode="auto">
          <a:xfrm>
            <a:off x="251520" y="4941168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285421"/>
              </p:ext>
            </p:extLst>
          </p:nvPr>
        </p:nvGraphicFramePr>
        <p:xfrm>
          <a:off x="1115616" y="4581128"/>
          <a:ext cx="781843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5" name="Vergelijking" r:id="rId9" imgW="3441600" imgH="431640" progId="Equation.3">
                  <p:embed/>
                </p:oleObj>
              </mc:Choice>
              <mc:Fallback>
                <p:oleObj name="Vergelijking" r:id="rId9" imgW="3441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581128"/>
                        <a:ext cx="7818438" cy="98583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870427"/>
              </p:ext>
            </p:extLst>
          </p:nvPr>
        </p:nvGraphicFramePr>
        <p:xfrm>
          <a:off x="307199" y="1942622"/>
          <a:ext cx="2365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6" name="Vergelijking" r:id="rId11" imgW="1041120" imgH="177480" progId="Equation.3">
                  <p:embed/>
                </p:oleObj>
              </mc:Choice>
              <mc:Fallback>
                <p:oleObj name="Vergelijking" r:id="rId11" imgW="1041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99" y="1942622"/>
                        <a:ext cx="2365375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Arrow 16"/>
          <p:cNvSpPr/>
          <p:nvPr/>
        </p:nvSpPr>
        <p:spPr bwMode="auto">
          <a:xfrm>
            <a:off x="3203848" y="2021498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483832"/>
              </p:ext>
            </p:extLst>
          </p:nvPr>
        </p:nvGraphicFramePr>
        <p:xfrm>
          <a:off x="6837332" y="184482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7" name="Vergelijking" r:id="rId13" imgW="749160" imgH="253800" progId="Equation.3">
                  <p:embed/>
                </p:oleObj>
              </mc:Choice>
              <mc:Fallback>
                <p:oleObj name="Vergelijking" r:id="rId13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32" y="184482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028594" y="1893811"/>
            <a:ext cx="269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Isobaric process: </a:t>
            </a:r>
            <a:endParaRPr lang="nl-NL" sz="2400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768643"/>
              </p:ext>
            </p:extLst>
          </p:nvPr>
        </p:nvGraphicFramePr>
        <p:xfrm>
          <a:off x="493713" y="5830888"/>
          <a:ext cx="25971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8" name="Vergelijking" r:id="rId15" imgW="1143000" imgH="177480" progId="Equation.3">
                  <p:embed/>
                </p:oleObj>
              </mc:Choice>
              <mc:Fallback>
                <p:oleObj name="Vergelijking" r:id="rId15" imgW="11430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5830888"/>
                        <a:ext cx="259715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ight Arrow 21"/>
          <p:cNvSpPr/>
          <p:nvPr/>
        </p:nvSpPr>
        <p:spPr bwMode="auto">
          <a:xfrm>
            <a:off x="3275856" y="5909930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171996"/>
              </p:ext>
            </p:extLst>
          </p:nvPr>
        </p:nvGraphicFramePr>
        <p:xfrm>
          <a:off x="7026275" y="5732463"/>
          <a:ext cx="19319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9" name="Vergelijking" r:id="rId17" imgW="850680" imgH="253800" progId="Equation.3">
                  <p:embed/>
                </p:oleObj>
              </mc:Choice>
              <mc:Fallback>
                <p:oleObj name="Vergelijking" r:id="rId17" imgW="8506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275" y="5732463"/>
                        <a:ext cx="1931988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995936" y="5782243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Isothermal process: </a:t>
            </a:r>
            <a:endParaRPr lang="nl-NL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69321" y="6243908"/>
            <a:ext cx="3198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Helmholtz free energy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88891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66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Conditional processes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155015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6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179790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7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460925"/>
              </p:ext>
            </p:extLst>
          </p:nvPr>
        </p:nvGraphicFramePr>
        <p:xfrm>
          <a:off x="307199" y="1942622"/>
          <a:ext cx="2365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8" name="Vergelijking" r:id="rId7" imgW="1041120" imgH="177480" progId="Equation.3">
                  <p:embed/>
                </p:oleObj>
              </mc:Choice>
              <mc:Fallback>
                <p:oleObj name="Vergelijking" r:id="rId7" imgW="1041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99" y="1942622"/>
                        <a:ext cx="2365375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Arrow 16"/>
          <p:cNvSpPr/>
          <p:nvPr/>
        </p:nvSpPr>
        <p:spPr bwMode="auto">
          <a:xfrm>
            <a:off x="3203848" y="2021498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127856"/>
              </p:ext>
            </p:extLst>
          </p:nvPr>
        </p:nvGraphicFramePr>
        <p:xfrm>
          <a:off x="6837332" y="184482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9" name="Vergelijking" r:id="rId9" imgW="749160" imgH="253800" progId="Equation.3">
                  <p:embed/>
                </p:oleObj>
              </mc:Choice>
              <mc:Fallback>
                <p:oleObj name="Vergelijking" r:id="rId9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32" y="184482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028594" y="1893811"/>
            <a:ext cx="269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Isobaric process: </a:t>
            </a:r>
            <a:endParaRPr lang="nl-NL" sz="2400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653762"/>
              </p:ext>
            </p:extLst>
          </p:nvPr>
        </p:nvGraphicFramePr>
        <p:xfrm>
          <a:off x="307199" y="2663329"/>
          <a:ext cx="25971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10" name="Vergelijking" r:id="rId11" imgW="1143000" imgH="177480" progId="Equation.3">
                  <p:embed/>
                </p:oleObj>
              </mc:Choice>
              <mc:Fallback>
                <p:oleObj name="Vergelijking" r:id="rId11" imgW="11430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99" y="2663329"/>
                        <a:ext cx="259715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ight Arrow 21"/>
          <p:cNvSpPr/>
          <p:nvPr/>
        </p:nvSpPr>
        <p:spPr bwMode="auto">
          <a:xfrm>
            <a:off x="3203848" y="2742371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263814"/>
              </p:ext>
            </p:extLst>
          </p:nvPr>
        </p:nvGraphicFramePr>
        <p:xfrm>
          <a:off x="6859927" y="2564904"/>
          <a:ext cx="19319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11" name="Vergelijking" r:id="rId13" imgW="850680" imgH="253800" progId="Equation.3">
                  <p:embed/>
                </p:oleObj>
              </mc:Choice>
              <mc:Fallback>
                <p:oleObj name="Vergelijking" r:id="rId13" imgW="8506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927" y="2564904"/>
                        <a:ext cx="1931988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995936" y="2614684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Isothermal process: </a:t>
            </a:r>
            <a:endParaRPr lang="nl-NL" sz="2400" dirty="0"/>
          </a:p>
        </p:txBody>
      </p:sp>
      <p:sp>
        <p:nvSpPr>
          <p:cNvPr id="26" name="Right Arrow 25"/>
          <p:cNvSpPr/>
          <p:nvPr/>
        </p:nvSpPr>
        <p:spPr bwMode="auto">
          <a:xfrm>
            <a:off x="1043608" y="3556687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710514"/>
              </p:ext>
            </p:extLst>
          </p:nvPr>
        </p:nvGraphicFramePr>
        <p:xfrm>
          <a:off x="6859927" y="3365500"/>
          <a:ext cx="14414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12" name="Vergelijking" r:id="rId15" imgW="634680" imgH="266400" progId="Equation.3">
                  <p:embed/>
                </p:oleObj>
              </mc:Choice>
              <mc:Fallback>
                <p:oleObj name="Vergelijking" r:id="rId15" imgW="63468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927" y="3365500"/>
                        <a:ext cx="1441450" cy="6080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835696" y="3429000"/>
            <a:ext cx="485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Isothermal and isochoric process: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43935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67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Conditional processes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004279"/>
              </p:ext>
            </p:extLst>
          </p:nvPr>
        </p:nvGraphicFramePr>
        <p:xfrm>
          <a:off x="323528" y="121397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37" name="Vergelijking" r:id="rId3" imgW="1079280" imgH="177480" progId="Equation.3">
                  <p:embed/>
                </p:oleObj>
              </mc:Choice>
              <mc:Fallback>
                <p:oleObj name="Vergelijking" r:id="rId3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1397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 bwMode="auto">
          <a:xfrm>
            <a:off x="3203848" y="126965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510351"/>
              </p:ext>
            </p:extLst>
          </p:nvPr>
        </p:nvGraphicFramePr>
        <p:xfrm>
          <a:off x="6830640" y="112474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38" name="Vergelijking" r:id="rId5" imgW="749160" imgH="253800" progId="Equation.3">
                  <p:embed/>
                </p:oleObj>
              </mc:Choice>
              <mc:Fallback>
                <p:oleObj name="Vergelijking" r:id="rId5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640" y="112474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54994" y="1166508"/>
            <a:ext cx="2751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Isochoric process: </a:t>
            </a:r>
            <a:endParaRPr lang="nl-NL" sz="2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860744"/>
              </p:ext>
            </p:extLst>
          </p:nvPr>
        </p:nvGraphicFramePr>
        <p:xfrm>
          <a:off x="307199" y="1942622"/>
          <a:ext cx="2365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39" name="Vergelijking" r:id="rId7" imgW="1041120" imgH="177480" progId="Equation.3">
                  <p:embed/>
                </p:oleObj>
              </mc:Choice>
              <mc:Fallback>
                <p:oleObj name="Vergelijking" r:id="rId7" imgW="1041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99" y="1942622"/>
                        <a:ext cx="2365375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Arrow 16"/>
          <p:cNvSpPr/>
          <p:nvPr/>
        </p:nvSpPr>
        <p:spPr bwMode="auto">
          <a:xfrm>
            <a:off x="3203848" y="2021498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98809"/>
              </p:ext>
            </p:extLst>
          </p:nvPr>
        </p:nvGraphicFramePr>
        <p:xfrm>
          <a:off x="6837332" y="1844824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0" name="Vergelijking" r:id="rId9" imgW="749160" imgH="253800" progId="Equation.3">
                  <p:embed/>
                </p:oleObj>
              </mc:Choice>
              <mc:Fallback>
                <p:oleObj name="Vergelijking" r:id="rId9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32" y="1844824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028594" y="1893811"/>
            <a:ext cx="269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Isobaric process: </a:t>
            </a:r>
            <a:endParaRPr lang="nl-NL" sz="2400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028660"/>
              </p:ext>
            </p:extLst>
          </p:nvPr>
        </p:nvGraphicFramePr>
        <p:xfrm>
          <a:off x="307199" y="2663329"/>
          <a:ext cx="25971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1" name="Vergelijking" r:id="rId11" imgW="1143000" imgH="177480" progId="Equation.3">
                  <p:embed/>
                </p:oleObj>
              </mc:Choice>
              <mc:Fallback>
                <p:oleObj name="Vergelijking" r:id="rId11" imgW="11430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99" y="2663329"/>
                        <a:ext cx="259715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ight Arrow 21"/>
          <p:cNvSpPr/>
          <p:nvPr/>
        </p:nvSpPr>
        <p:spPr bwMode="auto">
          <a:xfrm>
            <a:off x="3203848" y="2742371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222050"/>
              </p:ext>
            </p:extLst>
          </p:nvPr>
        </p:nvGraphicFramePr>
        <p:xfrm>
          <a:off x="6859927" y="2564904"/>
          <a:ext cx="19319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2" name="Vergelijking" r:id="rId13" imgW="850680" imgH="253800" progId="Equation.3">
                  <p:embed/>
                </p:oleObj>
              </mc:Choice>
              <mc:Fallback>
                <p:oleObj name="Vergelijking" r:id="rId13" imgW="8506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927" y="2564904"/>
                        <a:ext cx="1931988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995936" y="2614684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Isothermal process: </a:t>
            </a:r>
            <a:endParaRPr lang="nl-NL" sz="2400" dirty="0"/>
          </a:p>
        </p:txBody>
      </p:sp>
      <p:sp>
        <p:nvSpPr>
          <p:cNvPr id="26" name="Right Arrow 25"/>
          <p:cNvSpPr/>
          <p:nvPr/>
        </p:nvSpPr>
        <p:spPr bwMode="auto">
          <a:xfrm>
            <a:off x="1043608" y="3556687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883937"/>
              </p:ext>
            </p:extLst>
          </p:nvPr>
        </p:nvGraphicFramePr>
        <p:xfrm>
          <a:off x="6859927" y="3365500"/>
          <a:ext cx="14414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3" name="Vergelijking" r:id="rId15" imgW="634680" imgH="266400" progId="Equation.3">
                  <p:embed/>
                </p:oleObj>
              </mc:Choice>
              <mc:Fallback>
                <p:oleObj name="Vergelijking" r:id="rId15" imgW="63468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927" y="3365500"/>
                        <a:ext cx="1441450" cy="6080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835696" y="3429000"/>
            <a:ext cx="485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Isothermal and isochoric process: </a:t>
            </a:r>
            <a:endParaRPr lang="nl-NL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755576" y="4110171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u="sng" dirty="0" smtClean="0"/>
              <a:t>What if we have an isothermal and isobaric process? </a:t>
            </a:r>
            <a:endParaRPr lang="nl-NL" sz="2400" dirty="0"/>
          </a:p>
        </p:txBody>
      </p:sp>
      <p:sp>
        <p:nvSpPr>
          <p:cNvPr id="25" name="Right Arrow 24"/>
          <p:cNvSpPr/>
          <p:nvPr/>
        </p:nvSpPr>
        <p:spPr bwMode="auto">
          <a:xfrm>
            <a:off x="539552" y="4680719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29950" y="4593902"/>
            <a:ext cx="5371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define an alternative energy function: </a:t>
            </a:r>
            <a:endParaRPr lang="nl-NL" sz="2400" dirty="0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212280"/>
              </p:ext>
            </p:extLst>
          </p:nvPr>
        </p:nvGraphicFramePr>
        <p:xfrm>
          <a:off x="6819900" y="4641850"/>
          <a:ext cx="17018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4" name="Vergelijking" r:id="rId17" imgW="749160" imgH="177480" progId="Equation.3">
                  <p:embed/>
                </p:oleObj>
              </mc:Choice>
              <mc:Fallback>
                <p:oleObj name="Vergelijking" r:id="rId17" imgW="7491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4641850"/>
                        <a:ext cx="1701800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348365" y="5055567"/>
            <a:ext cx="2632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Gibbs free energy</a:t>
            </a:r>
            <a:endParaRPr lang="nl-NL" sz="2400" dirty="0"/>
          </a:p>
        </p:txBody>
      </p:sp>
      <p:sp>
        <p:nvSpPr>
          <p:cNvPr id="32" name="Right Arrow 31"/>
          <p:cNvSpPr/>
          <p:nvPr/>
        </p:nvSpPr>
        <p:spPr bwMode="auto">
          <a:xfrm>
            <a:off x="1043608" y="5687415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417338"/>
              </p:ext>
            </p:extLst>
          </p:nvPr>
        </p:nvGraphicFramePr>
        <p:xfrm>
          <a:off x="1941909" y="5629275"/>
          <a:ext cx="60864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5" name="Equation" r:id="rId19" imgW="2679480" imgH="177480" progId="Equation.3">
                  <p:embed/>
                </p:oleObj>
              </mc:Choice>
              <mc:Fallback>
                <p:oleObj name="Equation" r:id="rId19" imgW="2679480" imgH="1774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909" y="5629275"/>
                        <a:ext cx="6086475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941782"/>
              </p:ext>
            </p:extLst>
          </p:nvPr>
        </p:nvGraphicFramePr>
        <p:xfrm>
          <a:off x="4383955" y="6160333"/>
          <a:ext cx="170021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6" name="Vergelijking" r:id="rId21" imgW="749160" imgH="253800" progId="Equation.3">
                  <p:embed/>
                </p:oleObj>
              </mc:Choice>
              <mc:Fallback>
                <p:oleObj name="Vergelijking" r:id="rId21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3955" y="6160333"/>
                        <a:ext cx="1700213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437624"/>
              </p:ext>
            </p:extLst>
          </p:nvPr>
        </p:nvGraphicFramePr>
        <p:xfrm>
          <a:off x="6876256" y="6133356"/>
          <a:ext cx="149860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7" name="Vergelijking" r:id="rId23" imgW="660240" imgH="266400" progId="Equation.3">
                  <p:embed/>
                </p:oleObj>
              </mc:Choice>
              <mc:Fallback>
                <p:oleObj name="Vergelijking" r:id="rId23" imgW="66024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6133356"/>
                        <a:ext cx="1498600" cy="6080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ight Arrow 35"/>
          <p:cNvSpPr/>
          <p:nvPr/>
        </p:nvSpPr>
        <p:spPr bwMode="auto">
          <a:xfrm>
            <a:off x="179512" y="6288020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41565" y="620120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and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839378"/>
              </p:ext>
            </p:extLst>
          </p:nvPr>
        </p:nvGraphicFramePr>
        <p:xfrm>
          <a:off x="996375" y="6257925"/>
          <a:ext cx="25669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8" name="Equation" r:id="rId25" imgW="1130040" imgH="177480" progId="Equation.3">
                  <p:embed/>
                </p:oleObj>
              </mc:Choice>
              <mc:Fallback>
                <p:oleObj name="Equation" r:id="rId25" imgW="1130040" imgH="177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375" y="6257925"/>
                        <a:ext cx="2566988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635896" y="6207695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u="sng" dirty="0" smtClean="0"/>
              <a:t>and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41920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>
                <a:solidFill>
                  <a:srgbClr val="000000"/>
                </a:solidFill>
              </a:rPr>
              <a:pPr/>
              <a:t>68</a:t>
            </a:fld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8565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n-US" altLang="nl-NL" u="sng" dirty="0" smtClean="0">
                <a:solidFill>
                  <a:srgbClr val="C00000"/>
                </a:solidFill>
              </a:rPr>
              <a:t>Thermodynamics: State functions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6516216" y="158758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323528" y="2899411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638211"/>
              </p:ext>
            </p:extLst>
          </p:nvPr>
        </p:nvGraphicFramePr>
        <p:xfrm>
          <a:off x="4418175" y="2852936"/>
          <a:ext cx="16446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50" name="Vergelijking" r:id="rId3" imgW="723600" imgH="177480" progId="Equation.3">
                  <p:embed/>
                </p:oleObj>
              </mc:Choice>
              <mc:Fallback>
                <p:oleObj name="Vergelijking" r:id="rId3" imgW="723600" imgH="177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175" y="2852936"/>
                        <a:ext cx="1644650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87549" y="931542"/>
            <a:ext cx="2284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u="sng" dirty="0" smtClean="0"/>
              <a:t>Internal energy</a:t>
            </a:r>
            <a:endParaRPr lang="nl-NL" sz="24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801782"/>
              </p:ext>
            </p:extLst>
          </p:nvPr>
        </p:nvGraphicFramePr>
        <p:xfrm>
          <a:off x="2901206" y="989013"/>
          <a:ext cx="3746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51" name="Vergelijking" r:id="rId5" imgW="164880" imgH="177480" progId="Equation.3">
                  <p:embed/>
                </p:oleObj>
              </mc:Choice>
              <mc:Fallback>
                <p:oleObj name="Vergelijking" r:id="rId5" imgW="164880" imgH="177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206" y="989013"/>
                        <a:ext cx="37465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3275856" y="948802"/>
            <a:ext cx="2818614" cy="46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u="sng" dirty="0" smtClean="0"/>
              <a:t>is a state function</a:t>
            </a:r>
            <a:endParaRPr lang="nl-NL" sz="24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953536"/>
              </p:ext>
            </p:extLst>
          </p:nvPr>
        </p:nvGraphicFramePr>
        <p:xfrm>
          <a:off x="1471613" y="1557338"/>
          <a:ext cx="3175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52" name="Vergelijking" r:id="rId7" imgW="139680" imgH="177480" progId="Equation.3">
                  <p:embed/>
                </p:oleObj>
              </mc:Choice>
              <mc:Fallback>
                <p:oleObj name="Vergelijking" r:id="rId7" imgW="139680" imgH="177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1557338"/>
                        <a:ext cx="31750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548010"/>
              </p:ext>
            </p:extLst>
          </p:nvPr>
        </p:nvGraphicFramePr>
        <p:xfrm>
          <a:off x="1470924" y="2132856"/>
          <a:ext cx="3175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53" name="Vergelijking" r:id="rId9" imgW="139680" imgH="164880" progId="Equation.3">
                  <p:embed/>
                </p:oleObj>
              </mc:Choice>
              <mc:Fallback>
                <p:oleObj name="Vergelijking" r:id="rId9" imgW="139680" imgH="1648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924" y="2132856"/>
                        <a:ext cx="317500" cy="37623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1869490" y="1551097"/>
            <a:ext cx="2818614" cy="46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u="sng" dirty="0" smtClean="0"/>
              <a:t>is a state function</a:t>
            </a:r>
            <a:endParaRPr lang="nl-NL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6145874" y="2797257"/>
            <a:ext cx="2818614" cy="46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u="sng" dirty="0" smtClean="0"/>
              <a:t>is a state function</a:t>
            </a:r>
            <a:endParaRPr lang="nl-NL" sz="2400" dirty="0"/>
          </a:p>
        </p:txBody>
      </p:sp>
      <p:sp>
        <p:nvSpPr>
          <p:cNvPr id="38" name="Right Brace 37"/>
          <p:cNvSpPr/>
          <p:nvPr/>
        </p:nvSpPr>
        <p:spPr bwMode="auto">
          <a:xfrm>
            <a:off x="5940151" y="948802"/>
            <a:ext cx="408213" cy="1565596"/>
          </a:xfrm>
          <a:prstGeom prst="rightBrac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81073" y="2048116"/>
            <a:ext cx="2818614" cy="46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u="sng" dirty="0" smtClean="0"/>
              <a:t>is a state function</a:t>
            </a:r>
            <a:endParaRPr lang="nl-NL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1051992" y="2812595"/>
            <a:ext cx="337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u="sng" dirty="0" smtClean="0"/>
              <a:t>Helmholtz free energy</a:t>
            </a:r>
            <a:endParaRPr lang="nl-NL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395536" y="3861048"/>
            <a:ext cx="264527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z="2400" b="1" u="sng" dirty="0" smtClean="0">
                <a:latin typeface="Times New Roman" pitchFamily="18" charset="0"/>
                <a:cs typeface="Times New Roman" pitchFamily="18" charset="0"/>
              </a:rPr>
              <a:t>lso</a:t>
            </a:r>
            <a:r>
              <a:rPr lang="nl-NL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nl-NL" sz="2400" b="1" u="sng" dirty="0" smtClean="0"/>
              <a:t>  and 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nl-NL" sz="2400" b="1" u="sng" dirty="0" smtClean="0">
                <a:solidFill>
                  <a:srgbClr val="000000"/>
                </a:solidFill>
              </a:rPr>
              <a:t> </a:t>
            </a:r>
            <a:r>
              <a:rPr lang="nl-NL" sz="2400" b="1" u="sng" dirty="0" smtClean="0"/>
              <a:t>are</a:t>
            </a:r>
          </a:p>
          <a:p>
            <a:r>
              <a:rPr lang="nl-NL" sz="2400" b="1" u="sng" dirty="0" smtClean="0"/>
              <a:t>state functions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2962051" y="3801292"/>
            <a:ext cx="2330029" cy="1173814"/>
            <a:chOff x="228600" y="3886200"/>
            <a:chExt cx="4953000" cy="2357124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250" y="3886200"/>
              <a:ext cx="3562350" cy="2357124"/>
            </a:xfrm>
            <a:prstGeom prst="rect">
              <a:avLst/>
            </a:prstGeom>
          </p:spPr>
        </p:pic>
        <p:graphicFrame>
          <p:nvGraphicFramePr>
            <p:cNvPr id="44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09205337"/>
                </p:ext>
              </p:extLst>
            </p:nvPr>
          </p:nvGraphicFramePr>
          <p:xfrm>
            <a:off x="228600" y="5595258"/>
            <a:ext cx="1529443" cy="419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054" name="Vergelijking" r:id="rId12" imgW="787320" imgH="215640" progId="Equation.3">
                    <p:embed/>
                  </p:oleObj>
                </mc:Choice>
                <mc:Fallback>
                  <p:oleObj name="Vergelijking" r:id="rId12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595258"/>
                          <a:ext cx="1529443" cy="419342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46213652"/>
                </p:ext>
              </p:extLst>
            </p:nvPr>
          </p:nvGraphicFramePr>
          <p:xfrm>
            <a:off x="3364820" y="4419600"/>
            <a:ext cx="1664380" cy="415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055" name="Vergelijking" r:id="rId14" imgW="863280" imgH="215640" progId="Equation.3">
                    <p:embed/>
                  </p:oleObj>
                </mc:Choice>
                <mc:Fallback>
                  <p:oleObj name="Vergelijking" r:id="rId14" imgW="863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4820" y="4419600"/>
                          <a:ext cx="1664380" cy="4157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" name="Object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6077419"/>
                </p:ext>
              </p:extLst>
            </p:nvPr>
          </p:nvGraphicFramePr>
          <p:xfrm>
            <a:off x="2628574" y="4267200"/>
            <a:ext cx="376237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056" name="Vergelijking" r:id="rId16" imgW="164880" imgH="164880" progId="Equation.3">
                    <p:embed/>
                  </p:oleObj>
                </mc:Choice>
                <mc:Fallback>
                  <p:oleObj name="Vergelijking" r:id="rId16" imgW="1648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8574" y="4267200"/>
                          <a:ext cx="376237" cy="374650"/>
                        </a:xfrm>
                        <a:prstGeom prst="rect">
                          <a:avLst/>
                        </a:prstGeom>
                        <a:noFill/>
                        <a:ln w="254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8876828"/>
                </p:ext>
              </p:extLst>
            </p:nvPr>
          </p:nvGraphicFramePr>
          <p:xfrm>
            <a:off x="3857611" y="5536292"/>
            <a:ext cx="347662" cy="374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057" name="Vergelijking" r:id="rId18" imgW="152280" imgH="164880" progId="Equation.3">
                    <p:embed/>
                  </p:oleObj>
                </mc:Choice>
                <mc:Fallback>
                  <p:oleObj name="Vergelijking" r:id="rId18" imgW="152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7611" y="5536292"/>
                          <a:ext cx="347662" cy="374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" name="Right Arrow 47"/>
          <p:cNvSpPr/>
          <p:nvPr/>
        </p:nvSpPr>
        <p:spPr bwMode="auto">
          <a:xfrm>
            <a:off x="1619672" y="5788935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658743"/>
              </p:ext>
            </p:extLst>
          </p:nvPr>
        </p:nvGraphicFramePr>
        <p:xfrm>
          <a:off x="2987824" y="5477882"/>
          <a:ext cx="1817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58" name="Vergelijking" r:id="rId20" imgW="799920" imgH="177480" progId="Equation.3">
                  <p:embed/>
                </p:oleObj>
              </mc:Choice>
              <mc:Fallback>
                <p:oleObj name="Vergelijking" r:id="rId20" imgW="799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477882"/>
                        <a:ext cx="1817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4921738" y="5721237"/>
            <a:ext cx="2818614" cy="46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u="sng" dirty="0"/>
              <a:t>a</a:t>
            </a:r>
            <a:r>
              <a:rPr lang="nl-NL" sz="2400" u="sng" dirty="0" smtClean="0"/>
              <a:t>re state functions</a:t>
            </a:r>
            <a:endParaRPr lang="nl-NL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792225"/>
              </p:ext>
            </p:extLst>
          </p:nvPr>
        </p:nvGraphicFramePr>
        <p:xfrm>
          <a:off x="3058209" y="6043503"/>
          <a:ext cx="17018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59" name="Vergelijking" r:id="rId22" imgW="749160" imgH="177480" progId="Equation.3">
                  <p:embed/>
                </p:oleObj>
              </mc:Choice>
              <mc:Fallback>
                <p:oleObj name="Vergelijking" r:id="rId22" imgW="749160" imgH="17748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8209" y="6043503"/>
                        <a:ext cx="170180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ight Brace 28"/>
          <p:cNvSpPr/>
          <p:nvPr/>
        </p:nvSpPr>
        <p:spPr bwMode="auto">
          <a:xfrm rot="10800000">
            <a:off x="2535880" y="5301208"/>
            <a:ext cx="408213" cy="1239494"/>
          </a:xfrm>
          <a:prstGeom prst="rightBrac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70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69</a:t>
            </a:fld>
            <a:endParaRPr lang="en-US" altLang="nl-NL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232520" y="228600"/>
            <a:ext cx="377152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Summary Lecture 2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02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7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3635896" y="836712"/>
            <a:ext cx="36099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Reversible circular process</a:t>
            </a:r>
          </a:p>
          <a:p>
            <a:r>
              <a:rPr lang="nl-NL" sz="2400" u="sng" dirty="0"/>
              <a:t>f</a:t>
            </a:r>
            <a:r>
              <a:rPr lang="nl-NL" sz="2400" u="sng" dirty="0" smtClean="0"/>
              <a:t>or a real (non-perfect) gas</a:t>
            </a:r>
            <a:endParaRPr lang="nl-NL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2997950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911734"/>
              </p:ext>
            </p:extLst>
          </p:nvPr>
        </p:nvGraphicFramePr>
        <p:xfrm>
          <a:off x="3921546" y="1705715"/>
          <a:ext cx="23066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" name="Vergelijking" r:id="rId4" imgW="1015920" imgH="482400" progId="Equation.3">
                  <p:embed/>
                </p:oleObj>
              </mc:Choice>
              <mc:Fallback>
                <p:oleObj name="Vergelijking" r:id="rId4" imgW="1015920" imgH="482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546" y="1705715"/>
                        <a:ext cx="2306638" cy="10953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320733" y="1979385"/>
            <a:ext cx="2303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Equation of state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232921"/>
              </p:ext>
            </p:extLst>
          </p:nvPr>
        </p:nvGraphicFramePr>
        <p:xfrm>
          <a:off x="3923928" y="3637107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" name="Vergelijking" r:id="rId6" imgW="1409400" imgH="393480" progId="Equation.3">
                  <p:embed/>
                </p:oleObj>
              </mc:Choice>
              <mc:Fallback>
                <p:oleObj name="Vergelijking" r:id="rId6" imgW="14094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637107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763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70</a:t>
            </a:fld>
            <a:endParaRPr lang="en-US" altLang="nl-NL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5240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Summary Lecture 2 (second law and entropy)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pic>
        <p:nvPicPr>
          <p:cNvPr id="9627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238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57200" y="1013827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</a:t>
            </a:r>
            <a:r>
              <a:rPr lang="nl-NL" sz="2400" b="1" u="sng" dirty="0" smtClean="0"/>
              <a:t>spontaneous</a:t>
            </a:r>
            <a:r>
              <a:rPr lang="nl-NL" sz="2400" b="1" dirty="0" smtClean="0"/>
              <a:t> </a:t>
            </a:r>
            <a:r>
              <a:rPr lang="nl-NL" sz="2400" b="1" u="sng" dirty="0" smtClean="0"/>
              <a:t>process</a:t>
            </a:r>
            <a:endParaRPr lang="nl-NL" sz="2400" b="1" u="sng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791873"/>
              </p:ext>
            </p:extLst>
          </p:nvPr>
        </p:nvGraphicFramePr>
        <p:xfrm>
          <a:off x="611560" y="220486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1" name="Vergelijking" r:id="rId4" imgW="1282680" imgH="228600" progId="Equation.3">
                  <p:embed/>
                </p:oleObj>
              </mc:Choice>
              <mc:Fallback>
                <p:oleObj name="Vergelijking" r:id="rId4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20486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93150"/>
              </p:ext>
            </p:extLst>
          </p:nvPr>
        </p:nvGraphicFramePr>
        <p:xfrm>
          <a:off x="3719438" y="2014646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2" name="Vergelijking" r:id="rId6" imgW="723600" imgH="419040" progId="Equation.3">
                  <p:embed/>
                </p:oleObj>
              </mc:Choice>
              <mc:Fallback>
                <p:oleObj name="Vergelijking" r:id="rId6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438" y="2014646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11560" y="3081386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is a state function, </a:t>
            </a:r>
            <a:r>
              <a:rPr lang="nl-NL" sz="2400" b="1" u="sng" dirty="0"/>
              <a:t>so independent of path </a:t>
            </a:r>
            <a:endParaRPr lang="nl-NL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16428" y="3975447"/>
            <a:ext cx="5729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u="sng" dirty="0" smtClean="0"/>
              <a:t>Alternative form: Clausius inequality:</a:t>
            </a:r>
            <a:endParaRPr lang="nl-NL" sz="2400" b="1" dirty="0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666955"/>
              </p:ext>
            </p:extLst>
          </p:nvPr>
        </p:nvGraphicFramePr>
        <p:xfrm>
          <a:off x="899592" y="5254559"/>
          <a:ext cx="144303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3" name="Vergelijking" r:id="rId8" imgW="634680" imgH="203040" progId="Equation.3">
                  <p:embed/>
                </p:oleObj>
              </mc:Choice>
              <mc:Fallback>
                <p:oleObj name="Vergelijking" r:id="rId8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254559"/>
                        <a:ext cx="1443038" cy="4619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Left Brace 31"/>
          <p:cNvSpPr/>
          <p:nvPr/>
        </p:nvSpPr>
        <p:spPr>
          <a:xfrm>
            <a:off x="2595798" y="4617132"/>
            <a:ext cx="248010" cy="172819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336797"/>
              </p:ext>
            </p:extLst>
          </p:nvPr>
        </p:nvGraphicFramePr>
        <p:xfrm>
          <a:off x="3089226" y="4726417"/>
          <a:ext cx="1760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4" name="Vergelijking" r:id="rId10" imgW="774360" imgH="228600" progId="Equation.3">
                  <p:embed/>
                </p:oleObj>
              </mc:Choice>
              <mc:Fallback>
                <p:oleObj name="Vergelijking" r:id="rId10" imgW="774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26" y="4726417"/>
                        <a:ext cx="1760537" cy="5191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448811"/>
              </p:ext>
            </p:extLst>
          </p:nvPr>
        </p:nvGraphicFramePr>
        <p:xfrm>
          <a:off x="3132088" y="5718199"/>
          <a:ext cx="16748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5" name="Vergelijking" r:id="rId12" imgW="736560" imgH="228600" progId="Equation.3">
                  <p:embed/>
                </p:oleObj>
              </mc:Choice>
              <mc:Fallback>
                <p:oleObj name="Vergelijking" r:id="rId12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088" y="5718199"/>
                        <a:ext cx="167481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5076056" y="4757898"/>
            <a:ext cx="2540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Reversible process</a:t>
            </a:r>
            <a:endParaRPr lang="nl-NL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108714" y="5703639"/>
            <a:ext cx="2671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Irreversible process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413897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71</a:t>
            </a:fld>
            <a:endParaRPr lang="en-US" altLang="nl-NL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5240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Summary Lecture 2 (second law and entropy)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pic>
        <p:nvPicPr>
          <p:cNvPr id="9627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238" y="939083"/>
            <a:ext cx="2957202" cy="21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57200" y="1013827"/>
            <a:ext cx="3829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Second law</a:t>
            </a:r>
            <a:r>
              <a:rPr lang="nl-NL" sz="2400" b="1" dirty="0" smtClean="0"/>
              <a:t>:</a:t>
            </a:r>
          </a:p>
          <a:p>
            <a:r>
              <a:rPr lang="nl-NL" sz="2400" b="1" dirty="0" smtClean="0"/>
              <a:t>for any </a:t>
            </a:r>
            <a:r>
              <a:rPr lang="nl-NL" sz="2400" b="1" u="sng" dirty="0" smtClean="0"/>
              <a:t>spontaneous</a:t>
            </a:r>
            <a:r>
              <a:rPr lang="nl-NL" sz="2400" b="1" dirty="0" smtClean="0"/>
              <a:t> </a:t>
            </a:r>
            <a:r>
              <a:rPr lang="nl-NL" sz="2400" b="1" u="sng" dirty="0" smtClean="0"/>
              <a:t>process</a:t>
            </a:r>
            <a:endParaRPr lang="nl-NL" sz="2400" b="1" u="sng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858628"/>
              </p:ext>
            </p:extLst>
          </p:nvPr>
        </p:nvGraphicFramePr>
        <p:xfrm>
          <a:off x="611560" y="2204864"/>
          <a:ext cx="291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3" name="Vergelijking" r:id="rId4" imgW="1282680" imgH="228600" progId="Equation.3">
                  <p:embed/>
                </p:oleObj>
              </mc:Choice>
              <mc:Fallback>
                <p:oleObj name="Vergelijking" r:id="rId4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204864"/>
                        <a:ext cx="2913063" cy="5191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782129"/>
              </p:ext>
            </p:extLst>
          </p:nvPr>
        </p:nvGraphicFramePr>
        <p:xfrm>
          <a:off x="3719438" y="2014646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4" name="Vergelijking" r:id="rId6" imgW="723600" imgH="419040" progId="Equation.3">
                  <p:embed/>
                </p:oleObj>
              </mc:Choice>
              <mc:Fallback>
                <p:oleObj name="Vergelijking" r:id="rId6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438" y="2014646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11560" y="3081386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is a state function, </a:t>
            </a:r>
            <a:r>
              <a:rPr lang="nl-NL" sz="2400" b="1" u="sng" dirty="0"/>
              <a:t>so independent of path </a:t>
            </a:r>
            <a:endParaRPr lang="nl-NL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211568" y="4239863"/>
            <a:ext cx="58807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To determine  </a:t>
            </a:r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nl-NL" sz="28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400" b="1" u="sng" dirty="0" smtClean="0"/>
              <a:t> for an irreversible process </a:t>
            </a:r>
          </a:p>
          <a:p>
            <a:r>
              <a:rPr lang="nl-NL" sz="2400" b="1" u="sng" dirty="0" smtClean="0"/>
              <a:t>we can choose an alternative reversible path</a:t>
            </a:r>
            <a:endParaRPr lang="nl-NL" sz="2400" b="1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364925"/>
              </p:ext>
            </p:extLst>
          </p:nvPr>
        </p:nvGraphicFramePr>
        <p:xfrm>
          <a:off x="6095702" y="5428828"/>
          <a:ext cx="164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5" name="Vergelijking" r:id="rId8" imgW="723600" imgH="419040" progId="Equation.3">
                  <p:embed/>
                </p:oleObj>
              </mc:Choice>
              <mc:Fallback>
                <p:oleObj name="Vergelijking" r:id="rId8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702" y="5428828"/>
                        <a:ext cx="1644650" cy="9525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716016" y="5644271"/>
            <a:ext cx="1180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a</a:t>
            </a:r>
            <a:r>
              <a:rPr lang="nl-NL" sz="2400" b="1" u="sng" dirty="0" smtClean="0"/>
              <a:t>nd use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157679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72</a:t>
            </a:fld>
            <a:endParaRPr lang="en-US" altLang="nl-NL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0" y="2286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Summary Lecture 2 (alternative energy functions)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255714"/>
              </p:ext>
            </p:extLst>
          </p:nvPr>
        </p:nvGraphicFramePr>
        <p:xfrm>
          <a:off x="3906440" y="1395240"/>
          <a:ext cx="181768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2" name="Vergelijking" r:id="rId3" imgW="799920" imgH="177480" progId="Equation.3">
                  <p:embed/>
                </p:oleObj>
              </mc:Choice>
              <mc:Fallback>
                <p:oleObj name="Vergelijking" r:id="rId3" imgW="799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440" y="1395240"/>
                        <a:ext cx="1817688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45990"/>
              </p:ext>
            </p:extLst>
          </p:nvPr>
        </p:nvGraphicFramePr>
        <p:xfrm>
          <a:off x="3916503" y="2520132"/>
          <a:ext cx="17018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3" name="Vergelijking" r:id="rId5" imgW="749160" imgH="177480" progId="Equation.3">
                  <p:embed/>
                </p:oleObj>
              </mc:Choice>
              <mc:Fallback>
                <p:oleObj name="Vergelijking" r:id="rId5" imgW="7491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503" y="2520132"/>
                        <a:ext cx="170180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289338"/>
              </p:ext>
            </p:extLst>
          </p:nvPr>
        </p:nvGraphicFramePr>
        <p:xfrm>
          <a:off x="3907535" y="1944068"/>
          <a:ext cx="16446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4" name="Vergelijking" r:id="rId7" imgW="723600" imgH="177480" progId="Equation.3">
                  <p:embed/>
                </p:oleObj>
              </mc:Choice>
              <mc:Fallback>
                <p:oleObj name="Vergelijking" r:id="rId7" imgW="7236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535" y="1944068"/>
                        <a:ext cx="164465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765573"/>
              </p:ext>
            </p:extLst>
          </p:nvPr>
        </p:nvGraphicFramePr>
        <p:xfrm>
          <a:off x="3405188" y="5661025"/>
          <a:ext cx="19050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5" name="Equation" r:id="rId9" imgW="838080" imgH="469800" progId="Equation.3">
                  <p:embed/>
                </p:oleObj>
              </mc:Choice>
              <mc:Fallback>
                <p:oleObj name="Equation" r:id="rId9" imgW="83808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5661025"/>
                        <a:ext cx="1905000" cy="106838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012346"/>
              </p:ext>
            </p:extLst>
          </p:nvPr>
        </p:nvGraphicFramePr>
        <p:xfrm>
          <a:off x="5457825" y="5673725"/>
          <a:ext cx="1903413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6" name="Equation" r:id="rId11" imgW="838080" imgH="469800" progId="Equation.3">
                  <p:embed/>
                </p:oleObj>
              </mc:Choice>
              <mc:Fallback>
                <p:oleObj name="Equation" r:id="rId11" imgW="83808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5673725"/>
                        <a:ext cx="1903413" cy="1068388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429511"/>
              </p:ext>
            </p:extLst>
          </p:nvPr>
        </p:nvGraphicFramePr>
        <p:xfrm>
          <a:off x="3907599" y="893763"/>
          <a:ext cx="3746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7" name="Vergelijking" r:id="rId13" imgW="164880" imgH="177480" progId="Equation.3">
                  <p:embed/>
                </p:oleObj>
              </mc:Choice>
              <mc:Fallback>
                <p:oleObj name="Vergelijking" r:id="rId13" imgW="164880" imgH="177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599" y="893763"/>
                        <a:ext cx="37465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67544" y="869370"/>
            <a:ext cx="23903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Internal energy</a:t>
            </a:r>
            <a:endParaRPr lang="nl-NL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67544" y="1373426"/>
            <a:ext cx="14830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nthalpy</a:t>
            </a:r>
            <a:endParaRPr lang="nl-NL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67544" y="1942894"/>
            <a:ext cx="3400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Helmholtz free energy</a:t>
            </a:r>
            <a:endParaRPr lang="nl-NL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58760" y="2495351"/>
            <a:ext cx="2800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Gibbs free energy</a:t>
            </a:r>
            <a:endParaRPr lang="nl-NL" sz="2400" b="1" dirty="0"/>
          </a:p>
        </p:txBody>
      </p:sp>
      <p:sp>
        <p:nvSpPr>
          <p:cNvPr id="31" name="Right Brace 30"/>
          <p:cNvSpPr/>
          <p:nvPr/>
        </p:nvSpPr>
        <p:spPr bwMode="auto">
          <a:xfrm>
            <a:off x="5940151" y="948802"/>
            <a:ext cx="408213" cy="2008214"/>
          </a:xfrm>
          <a:prstGeom prst="rightBrac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42886" y="1717137"/>
            <a:ext cx="2406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State functions</a:t>
            </a:r>
            <a:endParaRPr lang="nl-NL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11160" y="5893601"/>
            <a:ext cx="2427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Heat capacities</a:t>
            </a:r>
            <a:endParaRPr lang="nl-NL" sz="2400" b="1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147669"/>
              </p:ext>
            </p:extLst>
          </p:nvPr>
        </p:nvGraphicFramePr>
        <p:xfrm>
          <a:off x="2788129" y="3156405"/>
          <a:ext cx="24526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8" name="Vergelijking" r:id="rId15" imgW="1079280" imgH="177480" progId="Equation.3">
                  <p:embed/>
                </p:oleObj>
              </mc:Choice>
              <mc:Fallback>
                <p:oleObj name="Vergelijking" r:id="rId15" imgW="1079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8129" y="3156405"/>
                        <a:ext cx="24526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ight Arrow 34"/>
          <p:cNvSpPr/>
          <p:nvPr/>
        </p:nvSpPr>
        <p:spPr bwMode="auto">
          <a:xfrm>
            <a:off x="5668449" y="3212084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558057"/>
              </p:ext>
            </p:extLst>
          </p:nvPr>
        </p:nvGraphicFramePr>
        <p:xfrm>
          <a:off x="6588224" y="2984595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9" name="Vergelijking" r:id="rId17" imgW="749160" imgH="253800" progId="Equation.3">
                  <p:embed/>
                </p:oleObj>
              </mc:Choice>
              <mc:Fallback>
                <p:oleObj name="Vergelijking" r:id="rId17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2984595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849911"/>
              </p:ext>
            </p:extLst>
          </p:nvPr>
        </p:nvGraphicFramePr>
        <p:xfrm>
          <a:off x="2771800" y="3742822"/>
          <a:ext cx="2365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50" name="Vergelijking" r:id="rId19" imgW="1041120" imgH="177480" progId="Equation.3">
                  <p:embed/>
                </p:oleObj>
              </mc:Choice>
              <mc:Fallback>
                <p:oleObj name="Vergelijking" r:id="rId19" imgW="1041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42822"/>
                        <a:ext cx="2365375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ight Arrow 37"/>
          <p:cNvSpPr/>
          <p:nvPr/>
        </p:nvSpPr>
        <p:spPr bwMode="auto">
          <a:xfrm>
            <a:off x="5684778" y="3821698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585932"/>
              </p:ext>
            </p:extLst>
          </p:nvPr>
        </p:nvGraphicFramePr>
        <p:xfrm>
          <a:off x="6594916" y="3624230"/>
          <a:ext cx="1701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51" name="Vergelijking" r:id="rId21" imgW="749160" imgH="253800" progId="Equation.3">
                  <p:embed/>
                </p:oleObj>
              </mc:Choice>
              <mc:Fallback>
                <p:oleObj name="Vergelijking" r:id="rId21" imgW="749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4916" y="3624230"/>
                        <a:ext cx="1701800" cy="577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174294"/>
              </p:ext>
            </p:extLst>
          </p:nvPr>
        </p:nvGraphicFramePr>
        <p:xfrm>
          <a:off x="2771800" y="4391521"/>
          <a:ext cx="25971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52" name="Vergelijking" r:id="rId23" imgW="1143000" imgH="177480" progId="Equation.3">
                  <p:embed/>
                </p:oleObj>
              </mc:Choice>
              <mc:Fallback>
                <p:oleObj name="Vergelijking" r:id="rId23" imgW="11430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391521"/>
                        <a:ext cx="2597150" cy="4048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ight Arrow 40"/>
          <p:cNvSpPr/>
          <p:nvPr/>
        </p:nvSpPr>
        <p:spPr bwMode="auto">
          <a:xfrm>
            <a:off x="5684778" y="4470563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499091"/>
              </p:ext>
            </p:extLst>
          </p:nvPr>
        </p:nvGraphicFramePr>
        <p:xfrm>
          <a:off x="6846434" y="4264695"/>
          <a:ext cx="14414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53" name="Vergelijking" r:id="rId25" imgW="634680" imgH="266400" progId="Equation.3">
                  <p:embed/>
                </p:oleObj>
              </mc:Choice>
              <mc:Fallback>
                <p:oleObj name="Vergelijking" r:id="rId25" imgW="63468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6434" y="4264695"/>
                        <a:ext cx="1441450" cy="60642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33579"/>
              </p:ext>
            </p:extLst>
          </p:nvPr>
        </p:nvGraphicFramePr>
        <p:xfrm>
          <a:off x="2786063" y="5035550"/>
          <a:ext cx="25669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54" name="Vergelijking" r:id="rId27" imgW="1130040" imgH="177480" progId="Equation.3">
                  <p:embed/>
                </p:oleObj>
              </mc:Choice>
              <mc:Fallback>
                <p:oleObj name="Vergelijking" r:id="rId27" imgW="11300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5035550"/>
                        <a:ext cx="2566987" cy="4048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ight Arrow 43"/>
          <p:cNvSpPr/>
          <p:nvPr/>
        </p:nvSpPr>
        <p:spPr bwMode="auto">
          <a:xfrm>
            <a:off x="5684778" y="5115063"/>
            <a:ext cx="720080" cy="288032"/>
          </a:xfrm>
          <a:prstGeom prst="rightArrow">
            <a:avLst/>
          </a:prstGeom>
          <a:solidFill>
            <a:srgbClr val="FF0000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181486"/>
              </p:ext>
            </p:extLst>
          </p:nvPr>
        </p:nvGraphicFramePr>
        <p:xfrm>
          <a:off x="6834188" y="4909220"/>
          <a:ext cx="149860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55" name="Vergelijking" r:id="rId29" imgW="660240" imgH="266400" progId="Equation.3">
                  <p:embed/>
                </p:oleObj>
              </mc:Choice>
              <mc:Fallback>
                <p:oleObj name="Vergelijking" r:id="rId29" imgW="66024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188" y="4909220"/>
                        <a:ext cx="1498600" cy="60801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744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8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391935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71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7" y="1142348"/>
            <a:ext cx="2833158" cy="28551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9DA-DE9E-47D0-B3FB-B4C11C44F927}" type="slidenum">
              <a:rPr lang="en-US" altLang="nl-NL" smtClean="0"/>
              <a:pPr/>
              <a:t>9</a:t>
            </a:fld>
            <a:endParaRPr lang="en-US" altLang="nl-NL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932842" y="228600"/>
            <a:ext cx="73583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nl-NL" u="sng" dirty="0" smtClean="0">
                <a:solidFill>
                  <a:srgbClr val="C00000"/>
                </a:solidFill>
              </a:rPr>
              <a:t>Thermodynamics: need of second law?</a:t>
            </a:r>
            <a:endParaRPr lang="en-US" altLang="nl-NL" u="sng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914400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/>
              <a:t>E</a:t>
            </a:r>
            <a:r>
              <a:rPr lang="nl-NL" sz="2400" b="1" u="sng" dirty="0" smtClean="0"/>
              <a:t>xercise 4</a:t>
            </a:r>
            <a:endParaRPr lang="nl-NL" sz="24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892095"/>
            <a:ext cx="329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u="sng" dirty="0" smtClean="0"/>
              <a:t>In case </a:t>
            </a:r>
            <a:r>
              <a:rPr lang="nl-NL" sz="2800" i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400" u="sng" dirty="0" smtClean="0"/>
              <a:t> = 0: perfect gas</a:t>
            </a:r>
            <a:endParaRPr lang="nl-NL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686734"/>
              </p:ext>
            </p:extLst>
          </p:nvPr>
        </p:nvGraphicFramePr>
        <p:xfrm>
          <a:off x="3923928" y="1531252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0" name="Vergelijking" r:id="rId4" imgW="1409400" imgH="393480" progId="Equation.3">
                  <p:embed/>
                </p:oleObj>
              </mc:Choice>
              <mc:Fallback>
                <p:oleObj name="Vergelijking" r:id="rId4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531252"/>
                        <a:ext cx="3200400" cy="8921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201664"/>
              </p:ext>
            </p:extLst>
          </p:nvPr>
        </p:nvGraphicFramePr>
        <p:xfrm>
          <a:off x="693738" y="4914900"/>
          <a:ext cx="7640637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" name="Vergelijking" r:id="rId6" imgW="3365280" imgH="495000" progId="Equation.3">
                  <p:embed/>
                </p:oleObj>
              </mc:Choice>
              <mc:Fallback>
                <p:oleObj name="Vergelijking" r:id="rId6" imgW="3365280" imgH="495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4914900"/>
                        <a:ext cx="7640637" cy="11239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bg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421638" y="4021689"/>
            <a:ext cx="1442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reversible</a:t>
            </a:r>
            <a:endParaRPr lang="nl-NL" sz="24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919225" y="4005064"/>
            <a:ext cx="1576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u="sng" dirty="0" smtClean="0"/>
              <a:t>perfect gas</a:t>
            </a:r>
            <a:endParaRPr lang="nl-NL" sz="2400" b="1" u="sng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142957" y="4400229"/>
            <a:ext cx="1" cy="914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67297" y="4368955"/>
            <a:ext cx="1" cy="9784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36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317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317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2170</Words>
  <Application>Microsoft Office PowerPoint</Application>
  <PresentationFormat>On-screen Show (4:3)</PresentationFormat>
  <Paragraphs>542</Paragraphs>
  <Slides>72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72</vt:i4>
      </vt:variant>
    </vt:vector>
  </HeadingPairs>
  <TitlesOfParts>
    <vt:vector size="77" baseType="lpstr">
      <vt:lpstr>Office Theme</vt:lpstr>
      <vt:lpstr>Default Design</vt:lpstr>
      <vt:lpstr>Vergelijking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hugom</dc:creator>
  <cp:lastModifiedBy>HM</cp:lastModifiedBy>
  <cp:revision>97</cp:revision>
  <dcterms:created xsi:type="dcterms:W3CDTF">2020-10-26T22:03:01Z</dcterms:created>
  <dcterms:modified xsi:type="dcterms:W3CDTF">2021-11-26T01:15:43Z</dcterms:modified>
</cp:coreProperties>
</file>