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42" r:id="rId3"/>
    <p:sldId id="343" r:id="rId4"/>
    <p:sldId id="415" r:id="rId5"/>
    <p:sldId id="416" r:id="rId6"/>
    <p:sldId id="485" r:id="rId7"/>
    <p:sldId id="261" r:id="rId8"/>
    <p:sldId id="417" r:id="rId9"/>
    <p:sldId id="418" r:id="rId10"/>
    <p:sldId id="420" r:id="rId11"/>
    <p:sldId id="479" r:id="rId12"/>
    <p:sldId id="480" r:id="rId13"/>
    <p:sldId id="481" r:id="rId14"/>
    <p:sldId id="421" r:id="rId15"/>
    <p:sldId id="422" r:id="rId16"/>
    <p:sldId id="423" r:id="rId17"/>
    <p:sldId id="424" r:id="rId18"/>
    <p:sldId id="425" r:id="rId19"/>
    <p:sldId id="426" r:id="rId20"/>
    <p:sldId id="427" r:id="rId21"/>
    <p:sldId id="428" r:id="rId22"/>
    <p:sldId id="429" r:id="rId23"/>
    <p:sldId id="430" r:id="rId24"/>
    <p:sldId id="437" r:id="rId25"/>
    <p:sldId id="438" r:id="rId26"/>
    <p:sldId id="443" r:id="rId27"/>
    <p:sldId id="439" r:id="rId28"/>
    <p:sldId id="444" r:id="rId29"/>
    <p:sldId id="445" r:id="rId30"/>
    <p:sldId id="440" r:id="rId31"/>
    <p:sldId id="441" r:id="rId32"/>
    <p:sldId id="442" r:id="rId33"/>
    <p:sldId id="460" r:id="rId34"/>
    <p:sldId id="449" r:id="rId35"/>
    <p:sldId id="461" r:id="rId36"/>
    <p:sldId id="462" r:id="rId37"/>
    <p:sldId id="464" r:id="rId38"/>
    <p:sldId id="463" r:id="rId39"/>
    <p:sldId id="465" r:id="rId40"/>
    <p:sldId id="466" r:id="rId41"/>
    <p:sldId id="467" r:id="rId42"/>
    <p:sldId id="468" r:id="rId43"/>
    <p:sldId id="469" r:id="rId44"/>
    <p:sldId id="470" r:id="rId45"/>
    <p:sldId id="471" r:id="rId46"/>
    <p:sldId id="472" r:id="rId47"/>
    <p:sldId id="473" r:id="rId48"/>
    <p:sldId id="450" r:id="rId49"/>
    <p:sldId id="451" r:id="rId50"/>
    <p:sldId id="474" r:id="rId51"/>
    <p:sldId id="476" r:id="rId52"/>
    <p:sldId id="455" r:id="rId53"/>
    <p:sldId id="456" r:id="rId54"/>
    <p:sldId id="484" r:id="rId55"/>
    <p:sldId id="457" r:id="rId56"/>
    <p:sldId id="477" r:id="rId57"/>
    <p:sldId id="478" r:id="rId58"/>
    <p:sldId id="458" r:id="rId59"/>
    <p:sldId id="459" r:id="rId60"/>
    <p:sldId id="412" r:id="rId61"/>
    <p:sldId id="482" r:id="rId62"/>
    <p:sldId id="483" r:id="rId6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8" autoAdjust="0"/>
    <p:restoredTop sz="94660"/>
  </p:normalViewPr>
  <p:slideViewPr>
    <p:cSldViewPr>
      <p:cViewPr varScale="1">
        <p:scale>
          <a:sx n="77" d="100"/>
          <a:sy n="77" d="100"/>
        </p:scale>
        <p:origin x="-4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1.wmf"/><Relationship Id="rId1" Type="http://schemas.openxmlformats.org/officeDocument/2006/relationships/image" Target="../media/image26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0.wmf"/><Relationship Id="rId4" Type="http://schemas.openxmlformats.org/officeDocument/2006/relationships/image" Target="../media/image58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7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60.wmf"/><Relationship Id="rId7" Type="http://schemas.openxmlformats.org/officeDocument/2006/relationships/image" Target="../media/image26.wmf"/><Relationship Id="rId2" Type="http://schemas.openxmlformats.org/officeDocument/2006/relationships/image" Target="../media/image59.wmf"/><Relationship Id="rId1" Type="http://schemas.openxmlformats.org/officeDocument/2006/relationships/image" Target="../media/image57.wmf"/><Relationship Id="rId6" Type="http://schemas.openxmlformats.org/officeDocument/2006/relationships/image" Target="../media/image63.wmf"/><Relationship Id="rId5" Type="http://schemas.openxmlformats.org/officeDocument/2006/relationships/image" Target="../media/image62.wmf"/><Relationship Id="rId10" Type="http://schemas.openxmlformats.org/officeDocument/2006/relationships/image" Target="../media/image64.wmf"/><Relationship Id="rId4" Type="http://schemas.openxmlformats.org/officeDocument/2006/relationships/image" Target="../media/image61.wmf"/><Relationship Id="rId9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61.wmf"/><Relationship Id="rId7" Type="http://schemas.openxmlformats.org/officeDocument/2006/relationships/image" Target="../media/image27.wmf"/><Relationship Id="rId2" Type="http://schemas.openxmlformats.org/officeDocument/2006/relationships/image" Target="../media/image59.wmf"/><Relationship Id="rId1" Type="http://schemas.openxmlformats.org/officeDocument/2006/relationships/image" Target="../media/image57.wmf"/><Relationship Id="rId6" Type="http://schemas.openxmlformats.org/officeDocument/2006/relationships/image" Target="../media/image26.wmf"/><Relationship Id="rId5" Type="http://schemas.openxmlformats.org/officeDocument/2006/relationships/image" Target="../media/image63.wmf"/><Relationship Id="rId10" Type="http://schemas.openxmlformats.org/officeDocument/2006/relationships/image" Target="../media/image66.wmf"/><Relationship Id="rId4" Type="http://schemas.openxmlformats.org/officeDocument/2006/relationships/image" Target="../media/image62.wmf"/><Relationship Id="rId9" Type="http://schemas.openxmlformats.org/officeDocument/2006/relationships/image" Target="../media/image6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59.wmf"/><Relationship Id="rId1" Type="http://schemas.openxmlformats.org/officeDocument/2006/relationships/image" Target="../media/image57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59.wmf"/><Relationship Id="rId1" Type="http://schemas.openxmlformats.org/officeDocument/2006/relationships/image" Target="../media/image57.wmf"/><Relationship Id="rId4" Type="http://schemas.openxmlformats.org/officeDocument/2006/relationships/image" Target="../media/image67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59.wmf"/><Relationship Id="rId1" Type="http://schemas.openxmlformats.org/officeDocument/2006/relationships/image" Target="../media/image57.wmf"/><Relationship Id="rId4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59.wmf"/><Relationship Id="rId1" Type="http://schemas.openxmlformats.org/officeDocument/2006/relationships/image" Target="../media/image57.wmf"/><Relationship Id="rId6" Type="http://schemas.openxmlformats.org/officeDocument/2006/relationships/image" Target="../media/image68.wmf"/><Relationship Id="rId5" Type="http://schemas.openxmlformats.org/officeDocument/2006/relationships/image" Target="../media/image41.wmf"/><Relationship Id="rId4" Type="http://schemas.openxmlformats.org/officeDocument/2006/relationships/image" Target="../media/image62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61.wmf"/><Relationship Id="rId7" Type="http://schemas.openxmlformats.org/officeDocument/2006/relationships/image" Target="../media/image70.wmf"/><Relationship Id="rId2" Type="http://schemas.openxmlformats.org/officeDocument/2006/relationships/image" Target="../media/image59.wmf"/><Relationship Id="rId1" Type="http://schemas.openxmlformats.org/officeDocument/2006/relationships/image" Target="../media/image57.wmf"/><Relationship Id="rId6" Type="http://schemas.openxmlformats.org/officeDocument/2006/relationships/image" Target="../media/image69.wmf"/><Relationship Id="rId5" Type="http://schemas.openxmlformats.org/officeDocument/2006/relationships/image" Target="../media/image41.wmf"/><Relationship Id="rId4" Type="http://schemas.openxmlformats.org/officeDocument/2006/relationships/image" Target="../media/image62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image" Target="../media/image61.wmf"/><Relationship Id="rId7" Type="http://schemas.openxmlformats.org/officeDocument/2006/relationships/image" Target="../media/image72.wmf"/><Relationship Id="rId2" Type="http://schemas.openxmlformats.org/officeDocument/2006/relationships/image" Target="../media/image59.wmf"/><Relationship Id="rId1" Type="http://schemas.openxmlformats.org/officeDocument/2006/relationships/image" Target="../media/image57.wmf"/><Relationship Id="rId6" Type="http://schemas.openxmlformats.org/officeDocument/2006/relationships/image" Target="../media/image69.wmf"/><Relationship Id="rId5" Type="http://schemas.openxmlformats.org/officeDocument/2006/relationships/image" Target="../media/image41.wmf"/><Relationship Id="rId4" Type="http://schemas.openxmlformats.org/officeDocument/2006/relationships/image" Target="../media/image62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7" Type="http://schemas.openxmlformats.org/officeDocument/2006/relationships/image" Target="../media/image71.wmf"/><Relationship Id="rId2" Type="http://schemas.openxmlformats.org/officeDocument/2006/relationships/image" Target="../media/image59.wmf"/><Relationship Id="rId1" Type="http://schemas.openxmlformats.org/officeDocument/2006/relationships/image" Target="../media/image57.wmf"/><Relationship Id="rId6" Type="http://schemas.openxmlformats.org/officeDocument/2006/relationships/image" Target="../media/image72.wmf"/><Relationship Id="rId5" Type="http://schemas.openxmlformats.org/officeDocument/2006/relationships/image" Target="../media/image69.wmf"/><Relationship Id="rId4" Type="http://schemas.openxmlformats.org/officeDocument/2006/relationships/image" Target="../media/image62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73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4" Type="http://schemas.openxmlformats.org/officeDocument/2006/relationships/image" Target="../media/image78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4" Type="http://schemas.openxmlformats.org/officeDocument/2006/relationships/image" Target="../media/image84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Relationship Id="rId14" Type="http://schemas.openxmlformats.org/officeDocument/2006/relationships/image" Target="../media/image24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10" Type="http://schemas.openxmlformats.org/officeDocument/2006/relationships/image" Target="../media/image31.wmf"/><Relationship Id="rId4" Type="http://schemas.openxmlformats.org/officeDocument/2006/relationships/image" Target="../media/image96.wmf"/><Relationship Id="rId9" Type="http://schemas.openxmlformats.org/officeDocument/2006/relationships/image" Target="../media/image30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10" Type="http://schemas.openxmlformats.org/officeDocument/2006/relationships/image" Target="../media/image103.wmf"/><Relationship Id="rId4" Type="http://schemas.openxmlformats.org/officeDocument/2006/relationships/image" Target="../media/image96.wmf"/><Relationship Id="rId9" Type="http://schemas.openxmlformats.org/officeDocument/2006/relationships/image" Target="../media/image102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11" Type="http://schemas.openxmlformats.org/officeDocument/2006/relationships/image" Target="../media/image105.wmf"/><Relationship Id="rId5" Type="http://schemas.openxmlformats.org/officeDocument/2006/relationships/image" Target="../media/image97.wmf"/><Relationship Id="rId10" Type="http://schemas.openxmlformats.org/officeDocument/2006/relationships/image" Target="../media/image104.wmf"/><Relationship Id="rId4" Type="http://schemas.openxmlformats.org/officeDocument/2006/relationships/image" Target="../media/image96.wmf"/><Relationship Id="rId9" Type="http://schemas.openxmlformats.org/officeDocument/2006/relationships/image" Target="../media/image102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7" Type="http://schemas.openxmlformats.org/officeDocument/2006/relationships/image" Target="../media/image112.wmf"/><Relationship Id="rId2" Type="http://schemas.openxmlformats.org/officeDocument/2006/relationships/image" Target="../media/image101.wmf"/><Relationship Id="rId1" Type="http://schemas.openxmlformats.org/officeDocument/2006/relationships/image" Target="../media/image108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04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13" Type="http://schemas.openxmlformats.org/officeDocument/2006/relationships/image" Target="../media/image32.wmf"/><Relationship Id="rId18" Type="http://schemas.openxmlformats.org/officeDocument/2006/relationships/image" Target="../media/image116.wmf"/><Relationship Id="rId3" Type="http://schemas.openxmlformats.org/officeDocument/2006/relationships/image" Target="../media/image93.wmf"/><Relationship Id="rId7" Type="http://schemas.openxmlformats.org/officeDocument/2006/relationships/image" Target="../media/image97.wmf"/><Relationship Id="rId12" Type="http://schemas.openxmlformats.org/officeDocument/2006/relationships/image" Target="../media/image31.wmf"/><Relationship Id="rId17" Type="http://schemas.openxmlformats.org/officeDocument/2006/relationships/image" Target="../media/image115.wmf"/><Relationship Id="rId2" Type="http://schemas.openxmlformats.org/officeDocument/2006/relationships/image" Target="../media/image113.wmf"/><Relationship Id="rId16" Type="http://schemas.openxmlformats.org/officeDocument/2006/relationships/image" Target="../media/image114.wmf"/><Relationship Id="rId1" Type="http://schemas.openxmlformats.org/officeDocument/2006/relationships/image" Target="../media/image104.wmf"/><Relationship Id="rId6" Type="http://schemas.openxmlformats.org/officeDocument/2006/relationships/image" Target="../media/image96.wmf"/><Relationship Id="rId11" Type="http://schemas.openxmlformats.org/officeDocument/2006/relationships/image" Target="../media/image30.wmf"/><Relationship Id="rId5" Type="http://schemas.openxmlformats.org/officeDocument/2006/relationships/image" Target="../media/image95.wmf"/><Relationship Id="rId15" Type="http://schemas.openxmlformats.org/officeDocument/2006/relationships/image" Target="../media/image34.wmf"/><Relationship Id="rId10" Type="http://schemas.openxmlformats.org/officeDocument/2006/relationships/image" Target="../media/image29.wmf"/><Relationship Id="rId19" Type="http://schemas.openxmlformats.org/officeDocument/2006/relationships/image" Target="../media/image117.wmf"/><Relationship Id="rId4" Type="http://schemas.openxmlformats.org/officeDocument/2006/relationships/image" Target="../media/image94.wmf"/><Relationship Id="rId9" Type="http://schemas.openxmlformats.org/officeDocument/2006/relationships/image" Target="../media/image99.wmf"/><Relationship Id="rId14" Type="http://schemas.openxmlformats.org/officeDocument/2006/relationships/image" Target="../media/image33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image" Target="../media/image113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image" Target="../media/image113.wmf"/><Relationship Id="rId6" Type="http://schemas.openxmlformats.org/officeDocument/2006/relationships/image" Target="../media/image122.wmf"/><Relationship Id="rId5" Type="http://schemas.openxmlformats.org/officeDocument/2006/relationships/image" Target="../media/image121.wmf"/><Relationship Id="rId4" Type="http://schemas.openxmlformats.org/officeDocument/2006/relationships/image" Target="../media/image120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image" Target="../media/image125.wmf"/><Relationship Id="rId1" Type="http://schemas.openxmlformats.org/officeDocument/2006/relationships/image" Target="../media/image121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6.wmf"/><Relationship Id="rId1" Type="http://schemas.openxmlformats.org/officeDocument/2006/relationships/image" Target="../media/image121.wmf"/><Relationship Id="rId5" Type="http://schemas.openxmlformats.org/officeDocument/2006/relationships/image" Target="../media/image128.wmf"/><Relationship Id="rId4" Type="http://schemas.openxmlformats.org/officeDocument/2006/relationships/image" Target="../media/image127.w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wmf"/><Relationship Id="rId1" Type="http://schemas.openxmlformats.org/officeDocument/2006/relationships/image" Target="../media/image123.w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wmf"/><Relationship Id="rId1" Type="http://schemas.openxmlformats.org/officeDocument/2006/relationships/image" Target="../media/image123.w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wmf"/><Relationship Id="rId1" Type="http://schemas.openxmlformats.org/officeDocument/2006/relationships/image" Target="../media/image135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5" Type="http://schemas.openxmlformats.org/officeDocument/2006/relationships/image" Target="../media/image139.wmf"/><Relationship Id="rId4" Type="http://schemas.openxmlformats.org/officeDocument/2006/relationships/image" Target="../media/image138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3.wmf"/><Relationship Id="rId1" Type="http://schemas.openxmlformats.org/officeDocument/2006/relationships/image" Target="../media/image146.wmf"/><Relationship Id="rId4" Type="http://schemas.openxmlformats.org/officeDocument/2006/relationships/image" Target="../media/image54.wmf"/></Relationships>
</file>

<file path=ppt/drawings/_rels/vmlDrawing5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48.wmf"/><Relationship Id="rId1" Type="http://schemas.openxmlformats.org/officeDocument/2006/relationships/image" Target="../media/image123.wmf"/><Relationship Id="rId6" Type="http://schemas.openxmlformats.org/officeDocument/2006/relationships/image" Target="../media/image152.wmf"/><Relationship Id="rId5" Type="http://schemas.openxmlformats.org/officeDocument/2006/relationships/image" Target="../media/image151.wmf"/><Relationship Id="rId4" Type="http://schemas.openxmlformats.org/officeDocument/2006/relationships/image" Target="../media/image150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image" Target="../media/image152.wmf"/><Relationship Id="rId1" Type="http://schemas.openxmlformats.org/officeDocument/2006/relationships/image" Target="../media/image123.wmf"/><Relationship Id="rId4" Type="http://schemas.openxmlformats.org/officeDocument/2006/relationships/image" Target="../media/image154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Relationship Id="rId6" Type="http://schemas.openxmlformats.org/officeDocument/2006/relationships/image" Target="../media/image160.wmf"/><Relationship Id="rId5" Type="http://schemas.openxmlformats.org/officeDocument/2006/relationships/image" Target="../media/image159.wmf"/><Relationship Id="rId4" Type="http://schemas.openxmlformats.org/officeDocument/2006/relationships/image" Target="../media/image158.wmf"/></Relationships>
</file>

<file path=ppt/drawings/_rels/vmlDrawing5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wmf"/><Relationship Id="rId3" Type="http://schemas.openxmlformats.org/officeDocument/2006/relationships/image" Target="../media/image163.wmf"/><Relationship Id="rId7" Type="http://schemas.openxmlformats.org/officeDocument/2006/relationships/image" Target="../media/image167.wmf"/><Relationship Id="rId2" Type="http://schemas.openxmlformats.org/officeDocument/2006/relationships/image" Target="../media/image162.wmf"/><Relationship Id="rId1" Type="http://schemas.openxmlformats.org/officeDocument/2006/relationships/image" Target="../media/image161.wmf"/><Relationship Id="rId6" Type="http://schemas.openxmlformats.org/officeDocument/2006/relationships/image" Target="../media/image166.wmf"/><Relationship Id="rId5" Type="http://schemas.openxmlformats.org/officeDocument/2006/relationships/image" Target="../media/image165.wmf"/><Relationship Id="rId10" Type="http://schemas.openxmlformats.org/officeDocument/2006/relationships/image" Target="../media/image170.wmf"/><Relationship Id="rId4" Type="http://schemas.openxmlformats.org/officeDocument/2006/relationships/image" Target="../media/image164.wmf"/><Relationship Id="rId9" Type="http://schemas.openxmlformats.org/officeDocument/2006/relationships/image" Target="../media/image169.wmf"/></Relationships>
</file>

<file path=ppt/drawings/_rels/vmlDrawing5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wmf"/><Relationship Id="rId3" Type="http://schemas.openxmlformats.org/officeDocument/2006/relationships/image" Target="../media/image71.wmf"/><Relationship Id="rId7" Type="http://schemas.openxmlformats.org/officeDocument/2006/relationships/image" Target="../media/image172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6" Type="http://schemas.openxmlformats.org/officeDocument/2006/relationships/image" Target="../media/image168.wmf"/><Relationship Id="rId5" Type="http://schemas.openxmlformats.org/officeDocument/2006/relationships/image" Target="../media/image171.wmf"/><Relationship Id="rId10" Type="http://schemas.openxmlformats.org/officeDocument/2006/relationships/image" Target="../media/image175.wmf"/><Relationship Id="rId4" Type="http://schemas.openxmlformats.org/officeDocument/2006/relationships/image" Target="../media/image165.wmf"/><Relationship Id="rId9" Type="http://schemas.openxmlformats.org/officeDocument/2006/relationships/image" Target="../media/image174.wmf"/></Relationships>
</file>

<file path=ppt/drawings/_rels/vmlDrawing57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13" Type="http://schemas.openxmlformats.org/officeDocument/2006/relationships/image" Target="../media/image32.wmf"/><Relationship Id="rId18" Type="http://schemas.openxmlformats.org/officeDocument/2006/relationships/image" Target="../media/image116.wmf"/><Relationship Id="rId3" Type="http://schemas.openxmlformats.org/officeDocument/2006/relationships/image" Target="../media/image93.wmf"/><Relationship Id="rId7" Type="http://schemas.openxmlformats.org/officeDocument/2006/relationships/image" Target="../media/image97.wmf"/><Relationship Id="rId12" Type="http://schemas.openxmlformats.org/officeDocument/2006/relationships/image" Target="../media/image31.wmf"/><Relationship Id="rId17" Type="http://schemas.openxmlformats.org/officeDocument/2006/relationships/image" Target="../media/image115.wmf"/><Relationship Id="rId2" Type="http://schemas.openxmlformats.org/officeDocument/2006/relationships/image" Target="../media/image113.wmf"/><Relationship Id="rId16" Type="http://schemas.openxmlformats.org/officeDocument/2006/relationships/image" Target="../media/image114.wmf"/><Relationship Id="rId1" Type="http://schemas.openxmlformats.org/officeDocument/2006/relationships/image" Target="../media/image104.wmf"/><Relationship Id="rId6" Type="http://schemas.openxmlformats.org/officeDocument/2006/relationships/image" Target="../media/image96.wmf"/><Relationship Id="rId11" Type="http://schemas.openxmlformats.org/officeDocument/2006/relationships/image" Target="../media/image30.wmf"/><Relationship Id="rId5" Type="http://schemas.openxmlformats.org/officeDocument/2006/relationships/image" Target="../media/image95.wmf"/><Relationship Id="rId15" Type="http://schemas.openxmlformats.org/officeDocument/2006/relationships/image" Target="../media/image34.wmf"/><Relationship Id="rId10" Type="http://schemas.openxmlformats.org/officeDocument/2006/relationships/image" Target="../media/image29.wmf"/><Relationship Id="rId19" Type="http://schemas.openxmlformats.org/officeDocument/2006/relationships/image" Target="../media/image117.wmf"/><Relationship Id="rId4" Type="http://schemas.openxmlformats.org/officeDocument/2006/relationships/image" Target="../media/image94.wmf"/><Relationship Id="rId9" Type="http://schemas.openxmlformats.org/officeDocument/2006/relationships/image" Target="../media/image99.wmf"/><Relationship Id="rId1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45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47.wmf"/><Relationship Id="rId7" Type="http://schemas.openxmlformats.org/officeDocument/2006/relationships/image" Target="../media/image31.wmf"/><Relationship Id="rId2" Type="http://schemas.openxmlformats.org/officeDocument/2006/relationships/image" Target="../media/image46.wmf"/><Relationship Id="rId1" Type="http://schemas.openxmlformats.org/officeDocument/2006/relationships/image" Target="../media/image26.wmf"/><Relationship Id="rId6" Type="http://schemas.openxmlformats.org/officeDocument/2006/relationships/image" Target="../media/image30.wmf"/><Relationship Id="rId11" Type="http://schemas.openxmlformats.org/officeDocument/2006/relationships/image" Target="../media/image48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41.wmf"/><Relationship Id="rId9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47.wmf"/><Relationship Id="rId7" Type="http://schemas.openxmlformats.org/officeDocument/2006/relationships/image" Target="../media/image31.wmf"/><Relationship Id="rId2" Type="http://schemas.openxmlformats.org/officeDocument/2006/relationships/image" Target="../media/image46.wmf"/><Relationship Id="rId1" Type="http://schemas.openxmlformats.org/officeDocument/2006/relationships/image" Target="../media/image26.wmf"/><Relationship Id="rId6" Type="http://schemas.openxmlformats.org/officeDocument/2006/relationships/image" Target="../media/image30.wmf"/><Relationship Id="rId11" Type="http://schemas.openxmlformats.org/officeDocument/2006/relationships/image" Target="../media/image49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41.wmf"/><Relationship Id="rId9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1.wmf"/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AE25-1295-43F3-9546-1EC8A857DEEC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C861-5E98-44C3-8383-14E188F6B9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07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AE25-1295-43F3-9546-1EC8A857DEEC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C861-5E98-44C3-8383-14E188F6B9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553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AE25-1295-43F3-9546-1EC8A857DEEC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C861-5E98-44C3-8383-14E188F6B9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804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AE25-1295-43F3-9546-1EC8A857DEEC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C861-5E98-44C3-8383-14E188F6B9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16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AE25-1295-43F3-9546-1EC8A857DEEC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C861-5E98-44C3-8383-14E188F6B9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0290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AE25-1295-43F3-9546-1EC8A857DEEC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C861-5E98-44C3-8383-14E188F6B9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98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AE25-1295-43F3-9546-1EC8A857DEEC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C861-5E98-44C3-8383-14E188F6B9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445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AE25-1295-43F3-9546-1EC8A857DEEC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C861-5E98-44C3-8383-14E188F6B9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49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AE25-1295-43F3-9546-1EC8A857DEEC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C861-5E98-44C3-8383-14E188F6B9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390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AE25-1295-43F3-9546-1EC8A857DEEC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C861-5E98-44C3-8383-14E188F6B9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212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AE25-1295-43F3-9546-1EC8A857DEEC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C861-5E98-44C3-8383-14E188F6B9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221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4AE25-1295-43F3-9546-1EC8A857DEEC}" type="datetimeFigureOut">
              <a:rPr lang="nl-NL" smtClean="0"/>
              <a:t>26-11-2021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AC861-5E98-44C3-8383-14E188F6B9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412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.wmf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7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70.bin"/><Relationship Id="rId4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76.bin"/><Relationship Id="rId5" Type="http://schemas.openxmlformats.org/officeDocument/2006/relationships/oleObject" Target="../embeddings/oleObject73.bin"/><Relationship Id="rId10" Type="http://schemas.openxmlformats.org/officeDocument/2006/relationships/image" Target="../media/image50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7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5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3" Type="http://schemas.openxmlformats.org/officeDocument/2006/relationships/oleObject" Target="../embeddings/oleObject79.bin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52.wmf"/><Relationship Id="rId9" Type="http://schemas.openxmlformats.org/officeDocument/2006/relationships/image" Target="../media/image5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83.bin"/><Relationship Id="rId10" Type="http://schemas.openxmlformats.org/officeDocument/2006/relationships/image" Target="../media/image58.wmf"/><Relationship Id="rId4" Type="http://schemas.openxmlformats.org/officeDocument/2006/relationships/image" Target="../media/image50.wmf"/><Relationship Id="rId9" Type="http://schemas.openxmlformats.org/officeDocument/2006/relationships/oleObject" Target="../embeddings/oleObject8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91.bin"/><Relationship Id="rId3" Type="http://schemas.openxmlformats.org/officeDocument/2006/relationships/oleObject" Target="../embeddings/oleObject86.bin"/><Relationship Id="rId7" Type="http://schemas.openxmlformats.org/officeDocument/2006/relationships/oleObject" Target="../embeddings/oleObject88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90.bin"/><Relationship Id="rId5" Type="http://schemas.openxmlformats.org/officeDocument/2006/relationships/oleObject" Target="../embeddings/oleObject87.bin"/><Relationship Id="rId10" Type="http://schemas.openxmlformats.org/officeDocument/2006/relationships/image" Target="../media/image61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89.bin"/><Relationship Id="rId14" Type="http://schemas.openxmlformats.org/officeDocument/2006/relationships/image" Target="../media/image6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13" Type="http://schemas.openxmlformats.org/officeDocument/2006/relationships/oleObject" Target="../embeddings/oleObject97.bin"/><Relationship Id="rId18" Type="http://schemas.openxmlformats.org/officeDocument/2006/relationships/image" Target="../media/image27.wmf"/><Relationship Id="rId3" Type="http://schemas.openxmlformats.org/officeDocument/2006/relationships/oleObject" Target="../embeddings/oleObject92.bin"/><Relationship Id="rId21" Type="http://schemas.openxmlformats.org/officeDocument/2006/relationships/oleObject" Target="../embeddings/oleObject101.bin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62.wmf"/><Relationship Id="rId17" Type="http://schemas.openxmlformats.org/officeDocument/2006/relationships/oleObject" Target="../embeddings/oleObject9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6.wmf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3.bin"/><Relationship Id="rId15" Type="http://schemas.openxmlformats.org/officeDocument/2006/relationships/oleObject" Target="../embeddings/oleObject98.bin"/><Relationship Id="rId10" Type="http://schemas.openxmlformats.org/officeDocument/2006/relationships/image" Target="../media/image61.wmf"/><Relationship Id="rId19" Type="http://schemas.openxmlformats.org/officeDocument/2006/relationships/oleObject" Target="../embeddings/oleObject100.bin"/><Relationship Id="rId4" Type="http://schemas.openxmlformats.org/officeDocument/2006/relationships/image" Target="../media/image57.wmf"/><Relationship Id="rId9" Type="http://schemas.openxmlformats.org/officeDocument/2006/relationships/oleObject" Target="../embeddings/oleObject95.bin"/><Relationship Id="rId14" Type="http://schemas.openxmlformats.org/officeDocument/2006/relationships/image" Target="../media/image63.wmf"/><Relationship Id="rId22" Type="http://schemas.openxmlformats.org/officeDocument/2006/relationships/image" Target="../media/image6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107.bin"/><Relationship Id="rId18" Type="http://schemas.openxmlformats.org/officeDocument/2006/relationships/image" Target="../media/image34.wmf"/><Relationship Id="rId3" Type="http://schemas.openxmlformats.org/officeDocument/2006/relationships/oleObject" Target="../embeddings/oleObject102.bin"/><Relationship Id="rId21" Type="http://schemas.openxmlformats.org/officeDocument/2006/relationships/oleObject" Target="../embeddings/oleObject111.bin"/><Relationship Id="rId7" Type="http://schemas.openxmlformats.org/officeDocument/2006/relationships/oleObject" Target="../embeddings/oleObject104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109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7.wmf"/><Relationship Id="rId20" Type="http://schemas.openxmlformats.org/officeDocument/2006/relationships/image" Target="../media/image65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106.bin"/><Relationship Id="rId5" Type="http://schemas.openxmlformats.org/officeDocument/2006/relationships/oleObject" Target="../embeddings/oleObject103.bin"/><Relationship Id="rId15" Type="http://schemas.openxmlformats.org/officeDocument/2006/relationships/oleObject" Target="../embeddings/oleObject108.bin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110.bin"/><Relationship Id="rId4" Type="http://schemas.openxmlformats.org/officeDocument/2006/relationships/image" Target="../media/image57.wmf"/><Relationship Id="rId9" Type="http://schemas.openxmlformats.org/officeDocument/2006/relationships/oleObject" Target="../embeddings/oleObject105.bin"/><Relationship Id="rId14" Type="http://schemas.openxmlformats.org/officeDocument/2006/relationships/image" Target="../media/image26.wmf"/><Relationship Id="rId22" Type="http://schemas.openxmlformats.org/officeDocument/2006/relationships/image" Target="../media/image6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113.bin"/><Relationship Id="rId4" Type="http://schemas.openxmlformats.org/officeDocument/2006/relationships/image" Target="../media/image57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116.bin"/><Relationship Id="rId10" Type="http://schemas.openxmlformats.org/officeDocument/2006/relationships/image" Target="../media/image67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118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0.wmf"/><Relationship Id="rId3" Type="http://schemas.openxmlformats.org/officeDocument/2006/relationships/image" Target="../media/image5.png"/><Relationship Id="rId7" Type="http://schemas.openxmlformats.org/officeDocument/2006/relationships/image" Target="../media/image7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119.bin"/><Relationship Id="rId7" Type="http://schemas.openxmlformats.org/officeDocument/2006/relationships/oleObject" Target="../embeddings/oleObject1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120.bin"/><Relationship Id="rId10" Type="http://schemas.openxmlformats.org/officeDocument/2006/relationships/image" Target="../media/image62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12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128.bin"/><Relationship Id="rId3" Type="http://schemas.openxmlformats.org/officeDocument/2006/relationships/oleObject" Target="../embeddings/oleObject123.bin"/><Relationship Id="rId7" Type="http://schemas.openxmlformats.org/officeDocument/2006/relationships/oleObject" Target="../embeddings/oleObject125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127.bin"/><Relationship Id="rId5" Type="http://schemas.openxmlformats.org/officeDocument/2006/relationships/oleObject" Target="../embeddings/oleObject124.bin"/><Relationship Id="rId10" Type="http://schemas.openxmlformats.org/officeDocument/2006/relationships/image" Target="../media/image62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126.bin"/><Relationship Id="rId14" Type="http://schemas.openxmlformats.org/officeDocument/2006/relationships/image" Target="../media/image6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134.bin"/><Relationship Id="rId18" Type="http://schemas.openxmlformats.org/officeDocument/2006/relationships/image" Target="../media/image71.wmf"/><Relationship Id="rId3" Type="http://schemas.openxmlformats.org/officeDocument/2006/relationships/oleObject" Target="../embeddings/oleObject129.bin"/><Relationship Id="rId7" Type="http://schemas.openxmlformats.org/officeDocument/2006/relationships/oleObject" Target="../embeddings/oleObject131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13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0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133.bin"/><Relationship Id="rId5" Type="http://schemas.openxmlformats.org/officeDocument/2006/relationships/oleObject" Target="../embeddings/oleObject130.bin"/><Relationship Id="rId15" Type="http://schemas.openxmlformats.org/officeDocument/2006/relationships/oleObject" Target="../embeddings/oleObject135.bin"/><Relationship Id="rId10" Type="http://schemas.openxmlformats.org/officeDocument/2006/relationships/image" Target="../media/image62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132.bin"/><Relationship Id="rId14" Type="http://schemas.openxmlformats.org/officeDocument/2006/relationships/image" Target="../media/image6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142.bin"/><Relationship Id="rId18" Type="http://schemas.openxmlformats.org/officeDocument/2006/relationships/image" Target="../media/image71.wmf"/><Relationship Id="rId3" Type="http://schemas.openxmlformats.org/officeDocument/2006/relationships/oleObject" Target="../embeddings/oleObject137.bin"/><Relationship Id="rId7" Type="http://schemas.openxmlformats.org/officeDocument/2006/relationships/oleObject" Target="../embeddings/oleObject139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144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2.wmf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141.bin"/><Relationship Id="rId5" Type="http://schemas.openxmlformats.org/officeDocument/2006/relationships/oleObject" Target="../embeddings/oleObject138.bin"/><Relationship Id="rId15" Type="http://schemas.openxmlformats.org/officeDocument/2006/relationships/oleObject" Target="../embeddings/oleObject143.bin"/><Relationship Id="rId10" Type="http://schemas.openxmlformats.org/officeDocument/2006/relationships/image" Target="../media/image62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140.bin"/><Relationship Id="rId14" Type="http://schemas.openxmlformats.org/officeDocument/2006/relationships/image" Target="../media/image69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150.bin"/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147.bin"/><Relationship Id="rId12" Type="http://schemas.openxmlformats.org/officeDocument/2006/relationships/image" Target="../media/image69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1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149.bin"/><Relationship Id="rId5" Type="http://schemas.openxmlformats.org/officeDocument/2006/relationships/oleObject" Target="../embeddings/oleObject146.bin"/><Relationship Id="rId15" Type="http://schemas.openxmlformats.org/officeDocument/2006/relationships/oleObject" Target="../embeddings/oleObject151.bin"/><Relationship Id="rId10" Type="http://schemas.openxmlformats.org/officeDocument/2006/relationships/image" Target="../media/image62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148.bin"/><Relationship Id="rId14" Type="http://schemas.openxmlformats.org/officeDocument/2006/relationships/image" Target="../media/image7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153.bin"/><Relationship Id="rId4" Type="http://schemas.openxmlformats.org/officeDocument/2006/relationships/image" Target="../media/image73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154.bin"/><Relationship Id="rId7" Type="http://schemas.openxmlformats.org/officeDocument/2006/relationships/oleObject" Target="../embeddings/oleObject15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155.bin"/><Relationship Id="rId10" Type="http://schemas.openxmlformats.org/officeDocument/2006/relationships/image" Target="../media/image78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15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159.bin"/><Relationship Id="rId4" Type="http://schemas.openxmlformats.org/officeDocument/2006/relationships/image" Target="../media/image7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160.bin"/><Relationship Id="rId7" Type="http://schemas.openxmlformats.org/officeDocument/2006/relationships/oleObject" Target="../embeddings/oleObject16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161.bin"/><Relationship Id="rId10" Type="http://schemas.openxmlformats.org/officeDocument/2006/relationships/image" Target="../media/image84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163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164.bin"/><Relationship Id="rId7" Type="http://schemas.openxmlformats.org/officeDocument/2006/relationships/oleObject" Target="../embeddings/oleObject166.bin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168.bin"/><Relationship Id="rId5" Type="http://schemas.openxmlformats.org/officeDocument/2006/relationships/oleObject" Target="../embeddings/oleObject165.bin"/><Relationship Id="rId10" Type="http://schemas.openxmlformats.org/officeDocument/2006/relationships/image" Target="../media/image88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16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18.wmf"/><Relationship Id="rId26" Type="http://schemas.openxmlformats.org/officeDocument/2006/relationships/image" Target="../media/image22.w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17.bin"/><Relationship Id="rId25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.wmf"/><Relationship Id="rId20" Type="http://schemas.openxmlformats.org/officeDocument/2006/relationships/image" Target="../media/image19.wmf"/><Relationship Id="rId29" Type="http://schemas.openxmlformats.org/officeDocument/2006/relationships/oleObject" Target="../embeddings/oleObject23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4.bin"/><Relationship Id="rId24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23" Type="http://schemas.openxmlformats.org/officeDocument/2006/relationships/oleObject" Target="../embeddings/oleObject20.bin"/><Relationship Id="rId28" Type="http://schemas.openxmlformats.org/officeDocument/2006/relationships/image" Target="../media/image23.wmf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6.wmf"/><Relationship Id="rId22" Type="http://schemas.openxmlformats.org/officeDocument/2006/relationships/image" Target="../media/image20.wmf"/><Relationship Id="rId27" Type="http://schemas.openxmlformats.org/officeDocument/2006/relationships/oleObject" Target="../embeddings/oleObject22.bin"/><Relationship Id="rId30" Type="http://schemas.openxmlformats.org/officeDocument/2006/relationships/image" Target="../media/image24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169.bin"/><Relationship Id="rId7" Type="http://schemas.openxmlformats.org/officeDocument/2006/relationships/oleObject" Target="../embeddings/oleObject17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170.bin"/><Relationship Id="rId4" Type="http://schemas.openxmlformats.org/officeDocument/2006/relationships/image" Target="../media/image90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4.bin"/><Relationship Id="rId13" Type="http://schemas.openxmlformats.org/officeDocument/2006/relationships/image" Target="../media/image97.wmf"/><Relationship Id="rId18" Type="http://schemas.openxmlformats.org/officeDocument/2006/relationships/image" Target="../media/image35.png"/><Relationship Id="rId3" Type="http://schemas.openxmlformats.org/officeDocument/2006/relationships/image" Target="../media/image100.png"/><Relationship Id="rId21" Type="http://schemas.openxmlformats.org/officeDocument/2006/relationships/oleObject" Target="../embeddings/oleObject180.bin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176.bin"/><Relationship Id="rId17" Type="http://schemas.openxmlformats.org/officeDocument/2006/relationships/image" Target="../media/image99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78.bin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73.bin"/><Relationship Id="rId11" Type="http://schemas.openxmlformats.org/officeDocument/2006/relationships/image" Target="../media/image96.wmf"/><Relationship Id="rId24" Type="http://schemas.openxmlformats.org/officeDocument/2006/relationships/image" Target="../media/image31.wmf"/><Relationship Id="rId5" Type="http://schemas.openxmlformats.org/officeDocument/2006/relationships/image" Target="../media/image93.wmf"/><Relationship Id="rId15" Type="http://schemas.openxmlformats.org/officeDocument/2006/relationships/image" Target="../media/image98.wmf"/><Relationship Id="rId23" Type="http://schemas.openxmlformats.org/officeDocument/2006/relationships/oleObject" Target="../embeddings/oleObject181.bin"/><Relationship Id="rId10" Type="http://schemas.openxmlformats.org/officeDocument/2006/relationships/oleObject" Target="../embeddings/oleObject175.bin"/><Relationship Id="rId19" Type="http://schemas.openxmlformats.org/officeDocument/2006/relationships/oleObject" Target="../embeddings/oleObject179.bin"/><Relationship Id="rId4" Type="http://schemas.openxmlformats.org/officeDocument/2006/relationships/oleObject" Target="../embeddings/oleObject172.bin"/><Relationship Id="rId9" Type="http://schemas.openxmlformats.org/officeDocument/2006/relationships/image" Target="../media/image95.wmf"/><Relationship Id="rId14" Type="http://schemas.openxmlformats.org/officeDocument/2006/relationships/oleObject" Target="../embeddings/oleObject177.bin"/><Relationship Id="rId22" Type="http://schemas.openxmlformats.org/officeDocument/2006/relationships/image" Target="../media/image30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4.bin"/><Relationship Id="rId13" Type="http://schemas.openxmlformats.org/officeDocument/2006/relationships/image" Target="../media/image97.wmf"/><Relationship Id="rId18" Type="http://schemas.openxmlformats.org/officeDocument/2006/relationships/oleObject" Target="../embeddings/oleObject189.bin"/><Relationship Id="rId3" Type="http://schemas.openxmlformats.org/officeDocument/2006/relationships/image" Target="../media/image100.png"/><Relationship Id="rId21" Type="http://schemas.openxmlformats.org/officeDocument/2006/relationships/image" Target="../media/image102.wmf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186.bin"/><Relationship Id="rId17" Type="http://schemas.openxmlformats.org/officeDocument/2006/relationships/image" Target="../media/image99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88.bin"/><Relationship Id="rId20" Type="http://schemas.openxmlformats.org/officeDocument/2006/relationships/oleObject" Target="../embeddings/oleObject190.bin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83.bin"/><Relationship Id="rId11" Type="http://schemas.openxmlformats.org/officeDocument/2006/relationships/image" Target="../media/image96.wmf"/><Relationship Id="rId5" Type="http://schemas.openxmlformats.org/officeDocument/2006/relationships/image" Target="../media/image93.wmf"/><Relationship Id="rId15" Type="http://schemas.openxmlformats.org/officeDocument/2006/relationships/image" Target="../media/image98.wmf"/><Relationship Id="rId23" Type="http://schemas.openxmlformats.org/officeDocument/2006/relationships/image" Target="../media/image103.wmf"/><Relationship Id="rId10" Type="http://schemas.openxmlformats.org/officeDocument/2006/relationships/oleObject" Target="../embeddings/oleObject185.bin"/><Relationship Id="rId19" Type="http://schemas.openxmlformats.org/officeDocument/2006/relationships/image" Target="../media/image101.wmf"/><Relationship Id="rId4" Type="http://schemas.openxmlformats.org/officeDocument/2006/relationships/oleObject" Target="../embeddings/oleObject182.bin"/><Relationship Id="rId9" Type="http://schemas.openxmlformats.org/officeDocument/2006/relationships/image" Target="../media/image95.wmf"/><Relationship Id="rId14" Type="http://schemas.openxmlformats.org/officeDocument/2006/relationships/oleObject" Target="../embeddings/oleObject187.bin"/><Relationship Id="rId22" Type="http://schemas.openxmlformats.org/officeDocument/2006/relationships/oleObject" Target="../embeddings/oleObject191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4.bin"/><Relationship Id="rId13" Type="http://schemas.openxmlformats.org/officeDocument/2006/relationships/image" Target="../media/image97.wmf"/><Relationship Id="rId18" Type="http://schemas.openxmlformats.org/officeDocument/2006/relationships/oleObject" Target="../embeddings/oleObject199.bin"/><Relationship Id="rId3" Type="http://schemas.openxmlformats.org/officeDocument/2006/relationships/image" Target="../media/image100.png"/><Relationship Id="rId21" Type="http://schemas.openxmlformats.org/officeDocument/2006/relationships/image" Target="../media/image102.wmf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196.bin"/><Relationship Id="rId17" Type="http://schemas.openxmlformats.org/officeDocument/2006/relationships/image" Target="../media/image99.wmf"/><Relationship Id="rId25" Type="http://schemas.openxmlformats.org/officeDocument/2006/relationships/image" Target="../media/image105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98.bin"/><Relationship Id="rId20" Type="http://schemas.openxmlformats.org/officeDocument/2006/relationships/oleObject" Target="../embeddings/oleObject200.bin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93.bin"/><Relationship Id="rId11" Type="http://schemas.openxmlformats.org/officeDocument/2006/relationships/image" Target="../media/image96.wmf"/><Relationship Id="rId24" Type="http://schemas.openxmlformats.org/officeDocument/2006/relationships/oleObject" Target="../embeddings/oleObject202.bin"/><Relationship Id="rId5" Type="http://schemas.openxmlformats.org/officeDocument/2006/relationships/image" Target="../media/image93.wmf"/><Relationship Id="rId15" Type="http://schemas.openxmlformats.org/officeDocument/2006/relationships/image" Target="../media/image98.wmf"/><Relationship Id="rId23" Type="http://schemas.openxmlformats.org/officeDocument/2006/relationships/image" Target="../media/image104.wmf"/><Relationship Id="rId10" Type="http://schemas.openxmlformats.org/officeDocument/2006/relationships/oleObject" Target="../embeddings/oleObject195.bin"/><Relationship Id="rId19" Type="http://schemas.openxmlformats.org/officeDocument/2006/relationships/image" Target="../media/image101.wmf"/><Relationship Id="rId4" Type="http://schemas.openxmlformats.org/officeDocument/2006/relationships/oleObject" Target="../embeddings/oleObject192.bin"/><Relationship Id="rId9" Type="http://schemas.openxmlformats.org/officeDocument/2006/relationships/image" Target="../media/image95.wmf"/><Relationship Id="rId14" Type="http://schemas.openxmlformats.org/officeDocument/2006/relationships/oleObject" Target="../embeddings/oleObject197.bin"/><Relationship Id="rId22" Type="http://schemas.openxmlformats.org/officeDocument/2006/relationships/oleObject" Target="../embeddings/oleObject20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oleObject" Target="../embeddings/oleObject208.bin"/><Relationship Id="rId3" Type="http://schemas.openxmlformats.org/officeDocument/2006/relationships/oleObject" Target="../embeddings/oleObject203.bin"/><Relationship Id="rId7" Type="http://schemas.openxmlformats.org/officeDocument/2006/relationships/oleObject" Target="../embeddings/oleObject205.bin"/><Relationship Id="rId12" Type="http://schemas.openxmlformats.org/officeDocument/2006/relationships/image" Target="../media/image110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12.wmf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207.bin"/><Relationship Id="rId5" Type="http://schemas.openxmlformats.org/officeDocument/2006/relationships/oleObject" Target="../embeddings/oleObject204.bin"/><Relationship Id="rId15" Type="http://schemas.openxmlformats.org/officeDocument/2006/relationships/oleObject" Target="../embeddings/oleObject209.bin"/><Relationship Id="rId10" Type="http://schemas.openxmlformats.org/officeDocument/2006/relationships/image" Target="../media/image109.wmf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206.bin"/><Relationship Id="rId14" Type="http://schemas.openxmlformats.org/officeDocument/2006/relationships/image" Target="../media/image111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13.wmf"/><Relationship Id="rId5" Type="http://schemas.openxmlformats.org/officeDocument/2006/relationships/oleObject" Target="../embeddings/oleObject211.bin"/><Relationship Id="rId4" Type="http://schemas.openxmlformats.org/officeDocument/2006/relationships/image" Target="../media/image104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4.bin"/><Relationship Id="rId13" Type="http://schemas.openxmlformats.org/officeDocument/2006/relationships/image" Target="../media/image95.wmf"/><Relationship Id="rId18" Type="http://schemas.openxmlformats.org/officeDocument/2006/relationships/oleObject" Target="../embeddings/oleObject219.bin"/><Relationship Id="rId26" Type="http://schemas.openxmlformats.org/officeDocument/2006/relationships/image" Target="../media/image30.wmf"/><Relationship Id="rId39" Type="http://schemas.openxmlformats.org/officeDocument/2006/relationships/oleObject" Target="../embeddings/oleObject229.bin"/><Relationship Id="rId3" Type="http://schemas.openxmlformats.org/officeDocument/2006/relationships/oleObject" Target="../embeddings/oleObject212.bin"/><Relationship Id="rId21" Type="http://schemas.openxmlformats.org/officeDocument/2006/relationships/image" Target="../media/image99.wmf"/><Relationship Id="rId34" Type="http://schemas.openxmlformats.org/officeDocument/2006/relationships/image" Target="../media/image34.wmf"/><Relationship Id="rId42" Type="http://schemas.openxmlformats.org/officeDocument/2006/relationships/image" Target="../media/image117.wmf"/><Relationship Id="rId7" Type="http://schemas.openxmlformats.org/officeDocument/2006/relationships/image" Target="../media/image100.png"/><Relationship Id="rId12" Type="http://schemas.openxmlformats.org/officeDocument/2006/relationships/oleObject" Target="../embeddings/oleObject216.bin"/><Relationship Id="rId17" Type="http://schemas.openxmlformats.org/officeDocument/2006/relationships/image" Target="../media/image97.wmf"/><Relationship Id="rId25" Type="http://schemas.openxmlformats.org/officeDocument/2006/relationships/oleObject" Target="../embeddings/oleObject222.bin"/><Relationship Id="rId33" Type="http://schemas.openxmlformats.org/officeDocument/2006/relationships/oleObject" Target="../embeddings/oleObject226.bin"/><Relationship Id="rId38" Type="http://schemas.openxmlformats.org/officeDocument/2006/relationships/image" Target="../media/image115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18.bin"/><Relationship Id="rId20" Type="http://schemas.openxmlformats.org/officeDocument/2006/relationships/oleObject" Target="../embeddings/oleObject220.bin"/><Relationship Id="rId29" Type="http://schemas.openxmlformats.org/officeDocument/2006/relationships/oleObject" Target="../embeddings/oleObject224.bin"/><Relationship Id="rId41" Type="http://schemas.openxmlformats.org/officeDocument/2006/relationships/oleObject" Target="../embeddings/oleObject230.bin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13.wmf"/><Relationship Id="rId11" Type="http://schemas.openxmlformats.org/officeDocument/2006/relationships/image" Target="../media/image94.wmf"/><Relationship Id="rId24" Type="http://schemas.openxmlformats.org/officeDocument/2006/relationships/image" Target="../media/image29.wmf"/><Relationship Id="rId32" Type="http://schemas.openxmlformats.org/officeDocument/2006/relationships/image" Target="../media/image33.wmf"/><Relationship Id="rId37" Type="http://schemas.openxmlformats.org/officeDocument/2006/relationships/oleObject" Target="../embeddings/oleObject228.bin"/><Relationship Id="rId40" Type="http://schemas.openxmlformats.org/officeDocument/2006/relationships/image" Target="../media/image116.wmf"/><Relationship Id="rId5" Type="http://schemas.openxmlformats.org/officeDocument/2006/relationships/oleObject" Target="../embeddings/oleObject213.bin"/><Relationship Id="rId15" Type="http://schemas.openxmlformats.org/officeDocument/2006/relationships/image" Target="../media/image96.wmf"/><Relationship Id="rId23" Type="http://schemas.openxmlformats.org/officeDocument/2006/relationships/oleObject" Target="../embeddings/oleObject221.bin"/><Relationship Id="rId28" Type="http://schemas.openxmlformats.org/officeDocument/2006/relationships/image" Target="../media/image31.wmf"/><Relationship Id="rId36" Type="http://schemas.openxmlformats.org/officeDocument/2006/relationships/image" Target="../media/image114.wmf"/><Relationship Id="rId10" Type="http://schemas.openxmlformats.org/officeDocument/2006/relationships/oleObject" Target="../embeddings/oleObject215.bin"/><Relationship Id="rId19" Type="http://schemas.openxmlformats.org/officeDocument/2006/relationships/image" Target="../media/image98.wmf"/><Relationship Id="rId31" Type="http://schemas.openxmlformats.org/officeDocument/2006/relationships/oleObject" Target="../embeddings/oleObject225.bin"/><Relationship Id="rId4" Type="http://schemas.openxmlformats.org/officeDocument/2006/relationships/image" Target="../media/image104.wmf"/><Relationship Id="rId9" Type="http://schemas.openxmlformats.org/officeDocument/2006/relationships/image" Target="../media/image93.wmf"/><Relationship Id="rId14" Type="http://schemas.openxmlformats.org/officeDocument/2006/relationships/oleObject" Target="../embeddings/oleObject217.bin"/><Relationship Id="rId22" Type="http://schemas.openxmlformats.org/officeDocument/2006/relationships/image" Target="../media/image35.png"/><Relationship Id="rId27" Type="http://schemas.openxmlformats.org/officeDocument/2006/relationships/oleObject" Target="../embeddings/oleObject223.bin"/><Relationship Id="rId30" Type="http://schemas.openxmlformats.org/officeDocument/2006/relationships/image" Target="../media/image32.wmf"/><Relationship Id="rId35" Type="http://schemas.openxmlformats.org/officeDocument/2006/relationships/oleObject" Target="../embeddings/oleObject22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18.wmf"/><Relationship Id="rId5" Type="http://schemas.openxmlformats.org/officeDocument/2006/relationships/oleObject" Target="../embeddings/oleObject232.bin"/><Relationship Id="rId4" Type="http://schemas.openxmlformats.org/officeDocument/2006/relationships/image" Target="../media/image113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oleObject" Target="../embeddings/oleObject238.bin"/><Relationship Id="rId3" Type="http://schemas.openxmlformats.org/officeDocument/2006/relationships/oleObject" Target="../embeddings/oleObject233.bin"/><Relationship Id="rId7" Type="http://schemas.openxmlformats.org/officeDocument/2006/relationships/oleObject" Target="../embeddings/oleObject235.bin"/><Relationship Id="rId12" Type="http://schemas.openxmlformats.org/officeDocument/2006/relationships/image" Target="../media/image12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18.wmf"/><Relationship Id="rId11" Type="http://schemas.openxmlformats.org/officeDocument/2006/relationships/oleObject" Target="../embeddings/oleObject237.bin"/><Relationship Id="rId5" Type="http://schemas.openxmlformats.org/officeDocument/2006/relationships/oleObject" Target="../embeddings/oleObject234.bin"/><Relationship Id="rId10" Type="http://schemas.openxmlformats.org/officeDocument/2006/relationships/image" Target="../media/image120.wmf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236.bin"/><Relationship Id="rId14" Type="http://schemas.openxmlformats.org/officeDocument/2006/relationships/image" Target="../media/image12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31.bin"/><Relationship Id="rId3" Type="http://schemas.openxmlformats.org/officeDocument/2006/relationships/oleObject" Target="../embeddings/oleObject24.bin"/><Relationship Id="rId21" Type="http://schemas.openxmlformats.org/officeDocument/2006/relationships/image" Target="../media/image33.wmf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11" Type="http://schemas.openxmlformats.org/officeDocument/2006/relationships/image" Target="../media/image35.png"/><Relationship Id="rId5" Type="http://schemas.openxmlformats.org/officeDocument/2006/relationships/oleObject" Target="../embeddings/oleObject25.bin"/><Relationship Id="rId15" Type="http://schemas.openxmlformats.org/officeDocument/2006/relationships/image" Target="../media/image30.wmf"/><Relationship Id="rId23" Type="http://schemas.openxmlformats.org/officeDocument/2006/relationships/image" Target="../media/image34.wmf"/><Relationship Id="rId10" Type="http://schemas.openxmlformats.org/officeDocument/2006/relationships/image" Target="../media/image28.wmf"/><Relationship Id="rId19" Type="http://schemas.openxmlformats.org/officeDocument/2006/relationships/image" Target="../media/image32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7.bin"/><Relationship Id="rId14" Type="http://schemas.openxmlformats.org/officeDocument/2006/relationships/oleObject" Target="../embeddings/oleObject29.bin"/><Relationship Id="rId22" Type="http://schemas.openxmlformats.org/officeDocument/2006/relationships/oleObject" Target="../embeddings/oleObject33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240.bin"/><Relationship Id="rId4" Type="http://schemas.openxmlformats.org/officeDocument/2006/relationships/image" Target="../media/image119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oleObject" Target="../embeddings/oleObject241.bin"/><Relationship Id="rId7" Type="http://schemas.openxmlformats.org/officeDocument/2006/relationships/oleObject" Target="../embeddings/oleObject24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20.wmf"/><Relationship Id="rId5" Type="http://schemas.openxmlformats.org/officeDocument/2006/relationships/oleObject" Target="../embeddings/oleObject242.bin"/><Relationship Id="rId4" Type="http://schemas.openxmlformats.org/officeDocument/2006/relationships/image" Target="../media/image119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wmf"/><Relationship Id="rId3" Type="http://schemas.openxmlformats.org/officeDocument/2006/relationships/oleObject" Target="../embeddings/oleObject244.bin"/><Relationship Id="rId7" Type="http://schemas.openxmlformats.org/officeDocument/2006/relationships/oleObject" Target="../embeddings/oleObject246.bin"/><Relationship Id="rId12" Type="http://schemas.openxmlformats.org/officeDocument/2006/relationships/image" Target="../media/image12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20.wmf"/><Relationship Id="rId11" Type="http://schemas.openxmlformats.org/officeDocument/2006/relationships/oleObject" Target="../embeddings/oleObject248.bin"/><Relationship Id="rId5" Type="http://schemas.openxmlformats.org/officeDocument/2006/relationships/oleObject" Target="../embeddings/oleObject245.bin"/><Relationship Id="rId10" Type="http://schemas.openxmlformats.org/officeDocument/2006/relationships/image" Target="../media/image123.wmf"/><Relationship Id="rId4" Type="http://schemas.openxmlformats.org/officeDocument/2006/relationships/image" Target="../media/image119.wmf"/><Relationship Id="rId9" Type="http://schemas.openxmlformats.org/officeDocument/2006/relationships/oleObject" Target="../embeddings/oleObject247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3" Type="http://schemas.openxmlformats.org/officeDocument/2006/relationships/oleObject" Target="../embeddings/oleObject249.bin"/><Relationship Id="rId7" Type="http://schemas.openxmlformats.org/officeDocument/2006/relationships/oleObject" Target="../embeddings/oleObject25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25.wmf"/><Relationship Id="rId5" Type="http://schemas.openxmlformats.org/officeDocument/2006/relationships/oleObject" Target="../embeddings/oleObject250.bin"/><Relationship Id="rId4" Type="http://schemas.openxmlformats.org/officeDocument/2006/relationships/image" Target="../media/image121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oleObject" Target="../embeddings/oleObject252.bin"/><Relationship Id="rId7" Type="http://schemas.openxmlformats.org/officeDocument/2006/relationships/oleObject" Target="../embeddings/oleObject254.bin"/><Relationship Id="rId12" Type="http://schemas.openxmlformats.org/officeDocument/2006/relationships/image" Target="../media/image12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26.wmf"/><Relationship Id="rId11" Type="http://schemas.openxmlformats.org/officeDocument/2006/relationships/oleObject" Target="../embeddings/oleObject256.bin"/><Relationship Id="rId5" Type="http://schemas.openxmlformats.org/officeDocument/2006/relationships/oleObject" Target="../embeddings/oleObject253.bin"/><Relationship Id="rId10" Type="http://schemas.openxmlformats.org/officeDocument/2006/relationships/image" Target="../media/image127.wmf"/><Relationship Id="rId4" Type="http://schemas.openxmlformats.org/officeDocument/2006/relationships/image" Target="../media/image121.wmf"/><Relationship Id="rId9" Type="http://schemas.openxmlformats.org/officeDocument/2006/relationships/oleObject" Target="../embeddings/oleObject255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258.bin"/><Relationship Id="rId4" Type="http://schemas.openxmlformats.org/officeDocument/2006/relationships/image" Target="../media/image123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29.wmf"/><Relationship Id="rId5" Type="http://schemas.openxmlformats.org/officeDocument/2006/relationships/oleObject" Target="../embeddings/oleObject260.bin"/><Relationship Id="rId4" Type="http://schemas.openxmlformats.org/officeDocument/2006/relationships/image" Target="../media/image123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gif"/><Relationship Id="rId7" Type="http://schemas.openxmlformats.org/officeDocument/2006/relationships/image" Target="../media/image13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5.vml"/><Relationship Id="rId6" Type="http://schemas.openxmlformats.org/officeDocument/2006/relationships/oleObject" Target="../embeddings/oleObject262.bin"/><Relationship Id="rId5" Type="http://schemas.openxmlformats.org/officeDocument/2006/relationships/image" Target="../media/image130.wmf"/><Relationship Id="rId4" Type="http://schemas.openxmlformats.org/officeDocument/2006/relationships/oleObject" Target="../embeddings/oleObject261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image" Target="../media/image42.png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1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36.wmf"/><Relationship Id="rId5" Type="http://schemas.openxmlformats.org/officeDocument/2006/relationships/oleObject" Target="../embeddings/oleObject264.bin"/><Relationship Id="rId4" Type="http://schemas.openxmlformats.org/officeDocument/2006/relationships/image" Target="../media/image135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oleObject" Target="../embeddings/oleObject265.bin"/><Relationship Id="rId7" Type="http://schemas.openxmlformats.org/officeDocument/2006/relationships/oleObject" Target="../embeddings/oleObject267.bin"/><Relationship Id="rId12" Type="http://schemas.openxmlformats.org/officeDocument/2006/relationships/image" Target="../media/image13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269.bin"/><Relationship Id="rId5" Type="http://schemas.openxmlformats.org/officeDocument/2006/relationships/oleObject" Target="../embeddings/oleObject266.bin"/><Relationship Id="rId10" Type="http://schemas.openxmlformats.org/officeDocument/2006/relationships/image" Target="../media/image138.wmf"/><Relationship Id="rId4" Type="http://schemas.openxmlformats.org/officeDocument/2006/relationships/image" Target="../media/image135.wmf"/><Relationship Id="rId9" Type="http://schemas.openxmlformats.org/officeDocument/2006/relationships/oleObject" Target="../embeddings/oleObject268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0.bin"/><Relationship Id="rId7" Type="http://schemas.openxmlformats.org/officeDocument/2006/relationships/image" Target="../media/image14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8.vml"/><Relationship Id="rId6" Type="http://schemas.openxmlformats.org/officeDocument/2006/relationships/oleObject" Target="../embeddings/oleObject271.bin"/><Relationship Id="rId5" Type="http://schemas.openxmlformats.org/officeDocument/2006/relationships/image" Target="../media/image142.png"/><Relationship Id="rId4" Type="http://schemas.openxmlformats.org/officeDocument/2006/relationships/image" Target="../media/image140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144.png"/><Relationship Id="rId4" Type="http://schemas.openxmlformats.org/officeDocument/2006/relationships/image" Target="../media/image143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wmf"/><Relationship Id="rId3" Type="http://schemas.openxmlformats.org/officeDocument/2006/relationships/oleObject" Target="../embeddings/oleObject274.bin"/><Relationship Id="rId7" Type="http://schemas.openxmlformats.org/officeDocument/2006/relationships/oleObject" Target="../embeddings/oleObject276.bin"/><Relationship Id="rId12" Type="http://schemas.openxmlformats.org/officeDocument/2006/relationships/image" Target="../media/image14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43.wmf"/><Relationship Id="rId11" Type="http://schemas.openxmlformats.org/officeDocument/2006/relationships/image" Target="../media/image54.wmf"/><Relationship Id="rId5" Type="http://schemas.openxmlformats.org/officeDocument/2006/relationships/oleObject" Target="../embeddings/oleObject275.bin"/><Relationship Id="rId10" Type="http://schemas.openxmlformats.org/officeDocument/2006/relationships/oleObject" Target="../embeddings/oleObject277.bin"/><Relationship Id="rId4" Type="http://schemas.openxmlformats.org/officeDocument/2006/relationships/image" Target="../media/image146.wmf"/><Relationship Id="rId9" Type="http://schemas.openxmlformats.org/officeDocument/2006/relationships/image" Target="../media/image55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13" Type="http://schemas.openxmlformats.org/officeDocument/2006/relationships/oleObject" Target="../embeddings/oleObject283.bin"/><Relationship Id="rId3" Type="http://schemas.openxmlformats.org/officeDocument/2006/relationships/oleObject" Target="../embeddings/oleObject278.bin"/><Relationship Id="rId7" Type="http://schemas.openxmlformats.org/officeDocument/2006/relationships/oleObject" Target="../embeddings/oleObject280.bin"/><Relationship Id="rId12" Type="http://schemas.openxmlformats.org/officeDocument/2006/relationships/image" Target="../media/image15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48.wmf"/><Relationship Id="rId11" Type="http://schemas.openxmlformats.org/officeDocument/2006/relationships/oleObject" Target="../embeddings/oleObject282.bin"/><Relationship Id="rId5" Type="http://schemas.openxmlformats.org/officeDocument/2006/relationships/oleObject" Target="../embeddings/oleObject279.bin"/><Relationship Id="rId10" Type="http://schemas.openxmlformats.org/officeDocument/2006/relationships/image" Target="../media/image150.wmf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281.bin"/><Relationship Id="rId14" Type="http://schemas.openxmlformats.org/officeDocument/2006/relationships/image" Target="../media/image152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oleObject" Target="../embeddings/oleObject284.bin"/><Relationship Id="rId7" Type="http://schemas.openxmlformats.org/officeDocument/2006/relationships/oleObject" Target="../embeddings/oleObject28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52.wmf"/><Relationship Id="rId5" Type="http://schemas.openxmlformats.org/officeDocument/2006/relationships/oleObject" Target="../embeddings/oleObject285.bin"/><Relationship Id="rId10" Type="http://schemas.openxmlformats.org/officeDocument/2006/relationships/image" Target="../media/image154.wmf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287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13" Type="http://schemas.openxmlformats.org/officeDocument/2006/relationships/oleObject" Target="../embeddings/oleObject293.bin"/><Relationship Id="rId3" Type="http://schemas.openxmlformats.org/officeDocument/2006/relationships/oleObject" Target="../embeddings/oleObject288.bin"/><Relationship Id="rId7" Type="http://schemas.openxmlformats.org/officeDocument/2006/relationships/oleObject" Target="../embeddings/oleObject290.bin"/><Relationship Id="rId12" Type="http://schemas.openxmlformats.org/officeDocument/2006/relationships/image" Target="../media/image15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56.wmf"/><Relationship Id="rId11" Type="http://schemas.openxmlformats.org/officeDocument/2006/relationships/oleObject" Target="../embeddings/oleObject292.bin"/><Relationship Id="rId5" Type="http://schemas.openxmlformats.org/officeDocument/2006/relationships/oleObject" Target="../embeddings/oleObject289.bin"/><Relationship Id="rId10" Type="http://schemas.openxmlformats.org/officeDocument/2006/relationships/image" Target="../media/image158.wmf"/><Relationship Id="rId4" Type="http://schemas.openxmlformats.org/officeDocument/2006/relationships/image" Target="../media/image155.wmf"/><Relationship Id="rId9" Type="http://schemas.openxmlformats.org/officeDocument/2006/relationships/oleObject" Target="../embeddings/oleObject291.bin"/><Relationship Id="rId14" Type="http://schemas.openxmlformats.org/officeDocument/2006/relationships/image" Target="../media/image160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wmf"/><Relationship Id="rId13" Type="http://schemas.openxmlformats.org/officeDocument/2006/relationships/oleObject" Target="../embeddings/oleObject299.bin"/><Relationship Id="rId18" Type="http://schemas.openxmlformats.org/officeDocument/2006/relationships/image" Target="../media/image168.wmf"/><Relationship Id="rId3" Type="http://schemas.openxmlformats.org/officeDocument/2006/relationships/oleObject" Target="../embeddings/oleObject294.bin"/><Relationship Id="rId21" Type="http://schemas.openxmlformats.org/officeDocument/2006/relationships/oleObject" Target="../embeddings/oleObject303.bin"/><Relationship Id="rId7" Type="http://schemas.openxmlformats.org/officeDocument/2006/relationships/oleObject" Target="../embeddings/oleObject296.bin"/><Relationship Id="rId12" Type="http://schemas.openxmlformats.org/officeDocument/2006/relationships/image" Target="../media/image165.wmf"/><Relationship Id="rId17" Type="http://schemas.openxmlformats.org/officeDocument/2006/relationships/oleObject" Target="../embeddings/oleObject30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67.wmf"/><Relationship Id="rId20" Type="http://schemas.openxmlformats.org/officeDocument/2006/relationships/image" Target="../media/image169.wmf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62.wmf"/><Relationship Id="rId11" Type="http://schemas.openxmlformats.org/officeDocument/2006/relationships/oleObject" Target="../embeddings/oleObject298.bin"/><Relationship Id="rId5" Type="http://schemas.openxmlformats.org/officeDocument/2006/relationships/oleObject" Target="../embeddings/oleObject295.bin"/><Relationship Id="rId15" Type="http://schemas.openxmlformats.org/officeDocument/2006/relationships/oleObject" Target="../embeddings/oleObject300.bin"/><Relationship Id="rId10" Type="http://schemas.openxmlformats.org/officeDocument/2006/relationships/image" Target="../media/image164.wmf"/><Relationship Id="rId19" Type="http://schemas.openxmlformats.org/officeDocument/2006/relationships/oleObject" Target="../embeddings/oleObject302.bin"/><Relationship Id="rId4" Type="http://schemas.openxmlformats.org/officeDocument/2006/relationships/image" Target="../media/image161.wmf"/><Relationship Id="rId9" Type="http://schemas.openxmlformats.org/officeDocument/2006/relationships/oleObject" Target="../embeddings/oleObject297.bin"/><Relationship Id="rId14" Type="http://schemas.openxmlformats.org/officeDocument/2006/relationships/image" Target="../media/image166.wmf"/><Relationship Id="rId22" Type="http://schemas.openxmlformats.org/officeDocument/2006/relationships/image" Target="../media/image170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43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5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44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309.bin"/><Relationship Id="rId18" Type="http://schemas.openxmlformats.org/officeDocument/2006/relationships/image" Target="../media/image173.wmf"/><Relationship Id="rId3" Type="http://schemas.openxmlformats.org/officeDocument/2006/relationships/oleObject" Target="../embeddings/oleObject304.bin"/><Relationship Id="rId21" Type="http://schemas.openxmlformats.org/officeDocument/2006/relationships/oleObject" Target="../embeddings/oleObject313.bin"/><Relationship Id="rId7" Type="http://schemas.openxmlformats.org/officeDocument/2006/relationships/oleObject" Target="../embeddings/oleObject306.bin"/><Relationship Id="rId12" Type="http://schemas.openxmlformats.org/officeDocument/2006/relationships/image" Target="../media/image171.wmf"/><Relationship Id="rId17" Type="http://schemas.openxmlformats.org/officeDocument/2006/relationships/oleObject" Target="../embeddings/oleObject31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2.wmf"/><Relationship Id="rId20" Type="http://schemas.openxmlformats.org/officeDocument/2006/relationships/image" Target="../media/image174.wmf"/><Relationship Id="rId1" Type="http://schemas.openxmlformats.org/officeDocument/2006/relationships/vmlDrawing" Target="../drawings/vmlDrawing56.v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308.bin"/><Relationship Id="rId5" Type="http://schemas.openxmlformats.org/officeDocument/2006/relationships/oleObject" Target="../embeddings/oleObject305.bin"/><Relationship Id="rId15" Type="http://schemas.openxmlformats.org/officeDocument/2006/relationships/oleObject" Target="../embeddings/oleObject310.bin"/><Relationship Id="rId10" Type="http://schemas.openxmlformats.org/officeDocument/2006/relationships/image" Target="../media/image165.wmf"/><Relationship Id="rId19" Type="http://schemas.openxmlformats.org/officeDocument/2006/relationships/oleObject" Target="../embeddings/oleObject312.bin"/><Relationship Id="rId4" Type="http://schemas.openxmlformats.org/officeDocument/2006/relationships/image" Target="../media/image69.wmf"/><Relationship Id="rId9" Type="http://schemas.openxmlformats.org/officeDocument/2006/relationships/oleObject" Target="../embeddings/oleObject307.bin"/><Relationship Id="rId14" Type="http://schemas.openxmlformats.org/officeDocument/2006/relationships/image" Target="../media/image168.wmf"/><Relationship Id="rId22" Type="http://schemas.openxmlformats.org/officeDocument/2006/relationships/image" Target="../media/image175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6.bin"/><Relationship Id="rId13" Type="http://schemas.openxmlformats.org/officeDocument/2006/relationships/image" Target="../media/image95.wmf"/><Relationship Id="rId18" Type="http://schemas.openxmlformats.org/officeDocument/2006/relationships/oleObject" Target="../embeddings/oleObject321.bin"/><Relationship Id="rId26" Type="http://schemas.openxmlformats.org/officeDocument/2006/relationships/image" Target="../media/image30.wmf"/><Relationship Id="rId39" Type="http://schemas.openxmlformats.org/officeDocument/2006/relationships/oleObject" Target="../embeddings/oleObject331.bin"/><Relationship Id="rId3" Type="http://schemas.openxmlformats.org/officeDocument/2006/relationships/oleObject" Target="../embeddings/oleObject314.bin"/><Relationship Id="rId21" Type="http://schemas.openxmlformats.org/officeDocument/2006/relationships/image" Target="../media/image99.wmf"/><Relationship Id="rId34" Type="http://schemas.openxmlformats.org/officeDocument/2006/relationships/image" Target="../media/image34.wmf"/><Relationship Id="rId42" Type="http://schemas.openxmlformats.org/officeDocument/2006/relationships/image" Target="../media/image117.wmf"/><Relationship Id="rId7" Type="http://schemas.openxmlformats.org/officeDocument/2006/relationships/image" Target="../media/image100.png"/><Relationship Id="rId12" Type="http://schemas.openxmlformats.org/officeDocument/2006/relationships/oleObject" Target="../embeddings/oleObject318.bin"/><Relationship Id="rId17" Type="http://schemas.openxmlformats.org/officeDocument/2006/relationships/image" Target="../media/image97.wmf"/><Relationship Id="rId25" Type="http://schemas.openxmlformats.org/officeDocument/2006/relationships/oleObject" Target="../embeddings/oleObject324.bin"/><Relationship Id="rId33" Type="http://schemas.openxmlformats.org/officeDocument/2006/relationships/oleObject" Target="../embeddings/oleObject328.bin"/><Relationship Id="rId38" Type="http://schemas.openxmlformats.org/officeDocument/2006/relationships/image" Target="../media/image115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20.bin"/><Relationship Id="rId20" Type="http://schemas.openxmlformats.org/officeDocument/2006/relationships/oleObject" Target="../embeddings/oleObject322.bin"/><Relationship Id="rId29" Type="http://schemas.openxmlformats.org/officeDocument/2006/relationships/oleObject" Target="../embeddings/oleObject326.bin"/><Relationship Id="rId41" Type="http://schemas.openxmlformats.org/officeDocument/2006/relationships/oleObject" Target="../embeddings/oleObject332.bin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13.wmf"/><Relationship Id="rId11" Type="http://schemas.openxmlformats.org/officeDocument/2006/relationships/image" Target="../media/image94.wmf"/><Relationship Id="rId24" Type="http://schemas.openxmlformats.org/officeDocument/2006/relationships/image" Target="../media/image29.wmf"/><Relationship Id="rId32" Type="http://schemas.openxmlformats.org/officeDocument/2006/relationships/image" Target="../media/image33.wmf"/><Relationship Id="rId37" Type="http://schemas.openxmlformats.org/officeDocument/2006/relationships/oleObject" Target="../embeddings/oleObject330.bin"/><Relationship Id="rId40" Type="http://schemas.openxmlformats.org/officeDocument/2006/relationships/image" Target="../media/image116.wmf"/><Relationship Id="rId5" Type="http://schemas.openxmlformats.org/officeDocument/2006/relationships/oleObject" Target="../embeddings/oleObject315.bin"/><Relationship Id="rId15" Type="http://schemas.openxmlformats.org/officeDocument/2006/relationships/image" Target="../media/image96.wmf"/><Relationship Id="rId23" Type="http://schemas.openxmlformats.org/officeDocument/2006/relationships/oleObject" Target="../embeddings/oleObject323.bin"/><Relationship Id="rId28" Type="http://schemas.openxmlformats.org/officeDocument/2006/relationships/image" Target="../media/image31.wmf"/><Relationship Id="rId36" Type="http://schemas.openxmlformats.org/officeDocument/2006/relationships/image" Target="../media/image114.wmf"/><Relationship Id="rId10" Type="http://schemas.openxmlformats.org/officeDocument/2006/relationships/oleObject" Target="../embeddings/oleObject317.bin"/><Relationship Id="rId19" Type="http://schemas.openxmlformats.org/officeDocument/2006/relationships/image" Target="../media/image98.wmf"/><Relationship Id="rId31" Type="http://schemas.openxmlformats.org/officeDocument/2006/relationships/oleObject" Target="../embeddings/oleObject327.bin"/><Relationship Id="rId4" Type="http://schemas.openxmlformats.org/officeDocument/2006/relationships/image" Target="../media/image104.wmf"/><Relationship Id="rId9" Type="http://schemas.openxmlformats.org/officeDocument/2006/relationships/image" Target="../media/image93.wmf"/><Relationship Id="rId14" Type="http://schemas.openxmlformats.org/officeDocument/2006/relationships/oleObject" Target="../embeddings/oleObject319.bin"/><Relationship Id="rId22" Type="http://schemas.openxmlformats.org/officeDocument/2006/relationships/image" Target="../media/image35.png"/><Relationship Id="rId27" Type="http://schemas.openxmlformats.org/officeDocument/2006/relationships/oleObject" Target="../embeddings/oleObject325.bin"/><Relationship Id="rId30" Type="http://schemas.openxmlformats.org/officeDocument/2006/relationships/image" Target="../media/image32.wmf"/><Relationship Id="rId35" Type="http://schemas.openxmlformats.org/officeDocument/2006/relationships/oleObject" Target="../embeddings/oleObject329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54.bin"/><Relationship Id="rId3" Type="http://schemas.openxmlformats.org/officeDocument/2006/relationships/oleObject" Target="../embeddings/oleObject47.bin"/><Relationship Id="rId21" Type="http://schemas.openxmlformats.org/officeDocument/2006/relationships/image" Target="../media/image33.wmf"/><Relationship Id="rId7" Type="http://schemas.openxmlformats.org/officeDocument/2006/relationships/oleObject" Target="../embeddings/oleObject49.bin"/><Relationship Id="rId12" Type="http://schemas.openxmlformats.org/officeDocument/2006/relationships/oleObject" Target="../embeddings/oleObject51.bin"/><Relationship Id="rId17" Type="http://schemas.openxmlformats.org/officeDocument/2006/relationships/image" Target="../media/image31.wmf"/><Relationship Id="rId25" Type="http://schemas.openxmlformats.org/officeDocument/2006/relationships/image" Target="../media/image48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53.bin"/><Relationship Id="rId20" Type="http://schemas.openxmlformats.org/officeDocument/2006/relationships/oleObject" Target="../embeddings/oleObject55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46.wmf"/><Relationship Id="rId11" Type="http://schemas.openxmlformats.org/officeDocument/2006/relationships/image" Target="../media/image35.png"/><Relationship Id="rId24" Type="http://schemas.openxmlformats.org/officeDocument/2006/relationships/oleObject" Target="../embeddings/oleObject57.bin"/><Relationship Id="rId5" Type="http://schemas.openxmlformats.org/officeDocument/2006/relationships/oleObject" Target="../embeddings/oleObject48.bin"/><Relationship Id="rId15" Type="http://schemas.openxmlformats.org/officeDocument/2006/relationships/image" Target="../media/image30.wmf"/><Relationship Id="rId23" Type="http://schemas.openxmlformats.org/officeDocument/2006/relationships/image" Target="../media/image34.wmf"/><Relationship Id="rId10" Type="http://schemas.openxmlformats.org/officeDocument/2006/relationships/image" Target="../media/image41.wmf"/><Relationship Id="rId19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50.bin"/><Relationship Id="rId14" Type="http://schemas.openxmlformats.org/officeDocument/2006/relationships/oleObject" Target="../embeddings/oleObject52.bin"/><Relationship Id="rId22" Type="http://schemas.openxmlformats.org/officeDocument/2006/relationships/oleObject" Target="../embeddings/oleObject5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65.bin"/><Relationship Id="rId3" Type="http://schemas.openxmlformats.org/officeDocument/2006/relationships/oleObject" Target="../embeddings/oleObject58.bin"/><Relationship Id="rId21" Type="http://schemas.openxmlformats.org/officeDocument/2006/relationships/image" Target="../media/image33.wmf"/><Relationship Id="rId7" Type="http://schemas.openxmlformats.org/officeDocument/2006/relationships/oleObject" Target="../embeddings/oleObject60.bin"/><Relationship Id="rId12" Type="http://schemas.openxmlformats.org/officeDocument/2006/relationships/oleObject" Target="../embeddings/oleObject62.bin"/><Relationship Id="rId17" Type="http://schemas.openxmlformats.org/officeDocument/2006/relationships/image" Target="../media/image31.wmf"/><Relationship Id="rId25" Type="http://schemas.openxmlformats.org/officeDocument/2006/relationships/image" Target="../media/image49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4.bin"/><Relationship Id="rId20" Type="http://schemas.openxmlformats.org/officeDocument/2006/relationships/oleObject" Target="../embeddings/oleObject66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46.wmf"/><Relationship Id="rId11" Type="http://schemas.openxmlformats.org/officeDocument/2006/relationships/image" Target="../media/image35.png"/><Relationship Id="rId24" Type="http://schemas.openxmlformats.org/officeDocument/2006/relationships/oleObject" Target="../embeddings/oleObject68.bin"/><Relationship Id="rId5" Type="http://schemas.openxmlformats.org/officeDocument/2006/relationships/oleObject" Target="../embeddings/oleObject59.bin"/><Relationship Id="rId15" Type="http://schemas.openxmlformats.org/officeDocument/2006/relationships/image" Target="../media/image30.wmf"/><Relationship Id="rId23" Type="http://schemas.openxmlformats.org/officeDocument/2006/relationships/image" Target="../media/image34.wmf"/><Relationship Id="rId10" Type="http://schemas.openxmlformats.org/officeDocument/2006/relationships/image" Target="../media/image41.wmf"/><Relationship Id="rId19" Type="http://schemas.openxmlformats.org/officeDocument/2006/relationships/image" Target="../media/image32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61.bin"/><Relationship Id="rId14" Type="http://schemas.openxmlformats.org/officeDocument/2006/relationships/oleObject" Target="../embeddings/oleObject63.bin"/><Relationship Id="rId22" Type="http://schemas.openxmlformats.org/officeDocument/2006/relationships/oleObject" Target="../embeddings/oleObject6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</a:t>
            </a:fld>
            <a:endParaRPr lang="en-US" altLang="nl-NL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Summary Lecture 1 (glossery: see App. B, SG)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433" y="990600"/>
            <a:ext cx="4499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- </a:t>
            </a:r>
            <a:r>
              <a:rPr lang="nl-NL" sz="2400" b="1" u="sng" dirty="0" smtClean="0"/>
              <a:t>First law</a:t>
            </a:r>
            <a:r>
              <a:rPr lang="nl-NL" sz="2400" b="1" dirty="0" smtClean="0"/>
              <a:t>: conservation of energy</a:t>
            </a:r>
            <a:endParaRPr lang="nl-NL" sz="24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030591"/>
              </p:ext>
            </p:extLst>
          </p:nvPr>
        </p:nvGraphicFramePr>
        <p:xfrm>
          <a:off x="860425" y="1519238"/>
          <a:ext cx="2644775" cy="223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" name="Vergelijking" r:id="rId3" imgW="1231560" imgH="1041120" progId="Equation.3">
                  <p:embed/>
                </p:oleObj>
              </mc:Choice>
              <mc:Fallback>
                <p:oleObj name="Vergelijking" r:id="rId3" imgW="123156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1519238"/>
                        <a:ext cx="2644775" cy="22367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9667" y="4872335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- </a:t>
            </a:r>
            <a:r>
              <a:rPr lang="nl-NL" sz="2400" u="sng" dirty="0" smtClean="0"/>
              <a:t>Perfect gas</a:t>
            </a:r>
            <a:endParaRPr lang="nl-NL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625097"/>
              </p:ext>
            </p:extLst>
          </p:nvPr>
        </p:nvGraphicFramePr>
        <p:xfrm>
          <a:off x="3390582" y="4954021"/>
          <a:ext cx="1714818" cy="445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4" name="Vergelijking" r:id="rId5" imgW="685800" imgH="177480" progId="Equation.3">
                  <p:embed/>
                </p:oleObj>
              </mc:Choice>
              <mc:Fallback>
                <p:oleObj name="Vergelijking" r:id="rId5" imgW="685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582" y="4954021"/>
                        <a:ext cx="1714818" cy="44529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12046" y="4948535"/>
            <a:ext cx="2494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u="sng" dirty="0" smtClean="0"/>
              <a:t>Equation of state</a:t>
            </a:r>
            <a:endParaRPr lang="nl-NL" sz="24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5715000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- </a:t>
            </a:r>
            <a:r>
              <a:rPr lang="nl-NL" sz="2400" u="sng" dirty="0" smtClean="0"/>
              <a:t>Perfect atomic gas</a:t>
            </a:r>
            <a:endParaRPr lang="nl-NL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512591"/>
              </p:ext>
            </p:extLst>
          </p:nvPr>
        </p:nvGraphicFramePr>
        <p:xfrm>
          <a:off x="3378192" y="5552599"/>
          <a:ext cx="2794008" cy="924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5" name="Vergelijking" r:id="rId7" imgW="1193760" imgH="393480" progId="Equation.3">
                  <p:embed/>
                </p:oleObj>
              </mc:Choice>
              <mc:Fallback>
                <p:oleObj name="Vergelijking" r:id="rId7" imgW="1193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192" y="5552599"/>
                        <a:ext cx="2794008" cy="924401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6274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39083"/>
            <a:ext cx="2957202" cy="215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43566" y="4034135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- </a:t>
            </a:r>
            <a:r>
              <a:rPr lang="nl-NL" sz="2400" u="sng" dirty="0" smtClean="0"/>
              <a:t>Mechanical work</a:t>
            </a:r>
            <a:endParaRPr lang="nl-NL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792071"/>
              </p:ext>
            </p:extLst>
          </p:nvPr>
        </p:nvGraphicFramePr>
        <p:xfrm>
          <a:off x="3380921" y="3992562"/>
          <a:ext cx="353695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6" name="Vergelijking" r:id="rId10" imgW="1511280" imgH="279360" progId="Equation.3">
                  <p:embed/>
                </p:oleObj>
              </mc:Choice>
              <mc:Fallback>
                <p:oleObj name="Vergelijking" r:id="rId10" imgW="1511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0921" y="3992562"/>
                        <a:ext cx="3536950" cy="6556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128624" y="3146948"/>
            <a:ext cx="2805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u="sng" dirty="0" smtClean="0"/>
              <a:t>Reversible process</a:t>
            </a:r>
            <a:endParaRPr lang="nl-NL" sz="2400" u="sng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622471" y="3505200"/>
            <a:ext cx="0" cy="759767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6617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10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activities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4930439"/>
              </p:ext>
            </p:extLst>
          </p:nvPr>
        </p:nvGraphicFramePr>
        <p:xfrm>
          <a:off x="251520" y="1021458"/>
          <a:ext cx="32019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76" name="Vergelijking" r:id="rId3" imgW="1409700" imgH="228600" progId="Equation.3">
                  <p:embed/>
                </p:oleObj>
              </mc:Choice>
              <mc:Fallback>
                <p:oleObj name="Vergelijking" r:id="rId3" imgW="1409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021458"/>
                        <a:ext cx="3201988" cy="5207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987824" y="1812166"/>
            <a:ext cx="3255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perfect gas mixtures</a:t>
            </a:r>
            <a:endParaRPr lang="nl-NL" sz="2400" b="1" u="sng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813223"/>
              </p:ext>
            </p:extLst>
          </p:nvPr>
        </p:nvGraphicFramePr>
        <p:xfrm>
          <a:off x="6372200" y="1556792"/>
          <a:ext cx="176053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77" name="Vergelijking" r:id="rId5" imgW="952200" imgH="507960" progId="Equation.3">
                  <p:embed/>
                </p:oleObj>
              </mc:Choice>
              <mc:Fallback>
                <p:oleObj name="Vergelijking" r:id="rId5" imgW="9522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1556792"/>
                        <a:ext cx="1760538" cy="9398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102248"/>
              </p:ext>
            </p:extLst>
          </p:nvPr>
        </p:nvGraphicFramePr>
        <p:xfrm>
          <a:off x="251520" y="1812446"/>
          <a:ext cx="16732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78" name="Vergelijking" r:id="rId7" imgW="736560" imgH="203040" progId="Equation.3">
                  <p:embed/>
                </p:oleObj>
              </mc:Choice>
              <mc:Fallback>
                <p:oleObj name="Vergelijking" r:id="rId7" imgW="736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812446"/>
                        <a:ext cx="1673225" cy="4619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ight Arrow 55"/>
          <p:cNvSpPr/>
          <p:nvPr/>
        </p:nvSpPr>
        <p:spPr bwMode="auto">
          <a:xfrm>
            <a:off x="2123728" y="1850275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721856" y="6063679"/>
            <a:ext cx="4053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What to do with real systems?</a:t>
            </a:r>
            <a:endParaRPr lang="nl-NL" sz="2400" b="1" u="sng" dirty="0"/>
          </a:p>
        </p:txBody>
      </p:sp>
    </p:spTree>
    <p:extLst>
      <p:ext uri="{BB962C8B-B14F-4D97-AF65-F5344CB8AC3E}">
        <p14:creationId xmlns:p14="http://schemas.microsoft.com/office/powerpoint/2010/main" val="73000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11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activities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986011"/>
              </p:ext>
            </p:extLst>
          </p:nvPr>
        </p:nvGraphicFramePr>
        <p:xfrm>
          <a:off x="251520" y="1021458"/>
          <a:ext cx="32019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85" name="Vergelijking" r:id="rId3" imgW="1409700" imgH="228600" progId="Equation.3">
                  <p:embed/>
                </p:oleObj>
              </mc:Choice>
              <mc:Fallback>
                <p:oleObj name="Vergelijking" r:id="rId3" imgW="1409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021458"/>
                        <a:ext cx="3201988" cy="5207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987824" y="1812166"/>
            <a:ext cx="3255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perfect gas mixtures</a:t>
            </a:r>
            <a:endParaRPr lang="nl-NL" sz="2400" b="1" u="sng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502086"/>
              </p:ext>
            </p:extLst>
          </p:nvPr>
        </p:nvGraphicFramePr>
        <p:xfrm>
          <a:off x="6372200" y="1556792"/>
          <a:ext cx="176053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86" name="Vergelijking" r:id="rId5" imgW="952200" imgH="507960" progId="Equation.3">
                  <p:embed/>
                </p:oleObj>
              </mc:Choice>
              <mc:Fallback>
                <p:oleObj name="Vergelijking" r:id="rId5" imgW="9522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1556792"/>
                        <a:ext cx="1760538" cy="9398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351323"/>
              </p:ext>
            </p:extLst>
          </p:nvPr>
        </p:nvGraphicFramePr>
        <p:xfrm>
          <a:off x="251520" y="1812446"/>
          <a:ext cx="16732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87" name="Vergelijking" r:id="rId7" imgW="736560" imgH="203040" progId="Equation.3">
                  <p:embed/>
                </p:oleObj>
              </mc:Choice>
              <mc:Fallback>
                <p:oleObj name="Vergelijking" r:id="rId7" imgW="736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812446"/>
                        <a:ext cx="1673225" cy="4619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ight Arrow 55"/>
          <p:cNvSpPr/>
          <p:nvPr/>
        </p:nvSpPr>
        <p:spPr bwMode="auto">
          <a:xfrm>
            <a:off x="2123728" y="1850275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721856" y="6063679"/>
            <a:ext cx="4053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What to do with real systems?</a:t>
            </a:r>
            <a:endParaRPr lang="nl-NL" sz="2400" b="1" u="sng" dirty="0"/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880648"/>
              </p:ext>
            </p:extLst>
          </p:nvPr>
        </p:nvGraphicFramePr>
        <p:xfrm>
          <a:off x="3508209" y="4400400"/>
          <a:ext cx="282733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88" name="Vergelijking" r:id="rId9" imgW="1244520" imgH="393480" progId="Equation.3">
                  <p:embed/>
                </p:oleObj>
              </mc:Choice>
              <mc:Fallback>
                <p:oleObj name="Vergelijking" r:id="rId9" imgW="1244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8209" y="4400400"/>
                        <a:ext cx="2827338" cy="9001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kstvak 3"/>
          <p:cNvSpPr txBox="1">
            <a:spLocks noChangeArrowheads="1"/>
          </p:cNvSpPr>
          <p:nvPr/>
        </p:nvSpPr>
        <p:spPr bwMode="auto">
          <a:xfrm>
            <a:off x="-26573" y="4414004"/>
            <a:ext cx="354340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The chemical potential of</a:t>
            </a:r>
          </a:p>
          <a:p>
            <a:pPr eaLnBrk="1" hangingPunct="1"/>
            <a:r>
              <a:rPr lang="nl-NL" sz="2400" u="sng" dirty="0">
                <a:cs typeface="Times New Roman" pitchFamily="18" charset="0"/>
              </a:rPr>
              <a:t>perfect gas </a:t>
            </a:r>
            <a:r>
              <a:rPr lang="nl-NL" sz="2400" u="sng" dirty="0" smtClean="0">
                <a:latin typeface="+mj-lt"/>
                <a:cs typeface="Times New Roman" pitchFamily="18" charset="0"/>
              </a:rPr>
              <a:t>component 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nl-NL" sz="2400" u="sng" dirty="0" smtClean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224821"/>
              </p:ext>
            </p:extLst>
          </p:nvPr>
        </p:nvGraphicFramePr>
        <p:xfrm>
          <a:off x="1218374" y="2780928"/>
          <a:ext cx="7297737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89" name="Vergelijking" r:id="rId11" imgW="3213000" imgH="507960" progId="Equation.3">
                  <p:embed/>
                </p:oleObj>
              </mc:Choice>
              <mc:Fallback>
                <p:oleObj name="Vergelijking" r:id="rId11" imgW="32130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8374" y="2780928"/>
                        <a:ext cx="7297737" cy="11572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4932040" y="3356297"/>
            <a:ext cx="0" cy="100811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rved Right Arrow 5"/>
          <p:cNvSpPr/>
          <p:nvPr/>
        </p:nvSpPr>
        <p:spPr>
          <a:xfrm flipH="1" flipV="1">
            <a:off x="8604448" y="1882933"/>
            <a:ext cx="468560" cy="1507412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5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12</a:t>
            </a:fld>
            <a:endParaRPr lang="en-US" altLang="nl-NL" dirty="0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activities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sp>
        <p:nvSpPr>
          <p:cNvPr id="59" name="Tekstvak 3"/>
          <p:cNvSpPr txBox="1">
            <a:spLocks noChangeArrowheads="1"/>
          </p:cNvSpPr>
          <p:nvPr/>
        </p:nvSpPr>
        <p:spPr bwMode="auto">
          <a:xfrm>
            <a:off x="186205" y="1052736"/>
            <a:ext cx="8892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What is the chemical potential of a component 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nl-NL" sz="2800" u="sng" dirty="0" smtClean="0">
                <a:latin typeface="+mn-lt"/>
                <a:cs typeface="Times New Roman" pitchFamily="18" charset="0"/>
              </a:rPr>
              <a:t> in real systems</a:t>
            </a:r>
            <a:r>
              <a:rPr lang="nl-NL" sz="2400" u="sng" dirty="0" smtClean="0">
                <a:latin typeface="+mn-lt"/>
                <a:cs typeface="Times New Roman" pitchFamily="18" charset="0"/>
              </a:rPr>
              <a:t>?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3802386"/>
              </p:ext>
            </p:extLst>
          </p:nvPr>
        </p:nvGraphicFramePr>
        <p:xfrm>
          <a:off x="467544" y="2158398"/>
          <a:ext cx="40100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86" name="Vergelijking" r:id="rId3" imgW="1765080" imgH="342720" progId="Equation.3">
                  <p:embed/>
                </p:oleObj>
              </mc:Choice>
              <mc:Fallback>
                <p:oleObj name="Vergelijking" r:id="rId3" imgW="17650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158398"/>
                        <a:ext cx="4010025" cy="7810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ight Arrow 38"/>
          <p:cNvSpPr/>
          <p:nvPr/>
        </p:nvSpPr>
        <p:spPr bwMode="auto">
          <a:xfrm>
            <a:off x="827247" y="3525358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395900"/>
              </p:ext>
            </p:extLst>
          </p:nvPr>
        </p:nvGraphicFramePr>
        <p:xfrm>
          <a:off x="1657063" y="3179242"/>
          <a:ext cx="2336800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87" name="Vergelijking" r:id="rId5" imgW="1028520" imgH="520560" progId="Equation.3">
                  <p:embed/>
                </p:oleObj>
              </mc:Choice>
              <mc:Fallback>
                <p:oleObj name="Vergelijking" r:id="rId5" imgW="1028520" imgH="5205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063" y="3179242"/>
                        <a:ext cx="2336800" cy="11858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100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13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activities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sp>
        <p:nvSpPr>
          <p:cNvPr id="59" name="Tekstvak 3"/>
          <p:cNvSpPr txBox="1">
            <a:spLocks noChangeArrowheads="1"/>
          </p:cNvSpPr>
          <p:nvPr/>
        </p:nvSpPr>
        <p:spPr bwMode="auto">
          <a:xfrm>
            <a:off x="186205" y="1052736"/>
            <a:ext cx="8892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What is the chemical potential of a component 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nl-NL" sz="2800" u="sng" dirty="0" smtClean="0">
                <a:latin typeface="+mn-lt"/>
                <a:cs typeface="Times New Roman" pitchFamily="18" charset="0"/>
              </a:rPr>
              <a:t> in real systems</a:t>
            </a:r>
            <a:r>
              <a:rPr lang="nl-NL" sz="2400" u="sng" dirty="0" smtClean="0">
                <a:latin typeface="+mn-lt"/>
                <a:cs typeface="Times New Roman" pitchFamily="18" charset="0"/>
              </a:rPr>
              <a:t>?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992466"/>
              </p:ext>
            </p:extLst>
          </p:nvPr>
        </p:nvGraphicFramePr>
        <p:xfrm>
          <a:off x="467544" y="2158398"/>
          <a:ext cx="401002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0" name="Vergelijking" r:id="rId3" imgW="1765080" imgH="342720" progId="Equation.3">
                  <p:embed/>
                </p:oleObj>
              </mc:Choice>
              <mc:Fallback>
                <p:oleObj name="Vergelijking" r:id="rId3" imgW="176508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158398"/>
                        <a:ext cx="4010025" cy="7810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ight Arrow 38"/>
          <p:cNvSpPr/>
          <p:nvPr/>
        </p:nvSpPr>
        <p:spPr bwMode="auto">
          <a:xfrm>
            <a:off x="827247" y="3525358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331339"/>
              </p:ext>
            </p:extLst>
          </p:nvPr>
        </p:nvGraphicFramePr>
        <p:xfrm>
          <a:off x="1657063" y="3179242"/>
          <a:ext cx="2336800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1" name="Vergelijking" r:id="rId5" imgW="1028520" imgH="520560" progId="Equation.3">
                  <p:embed/>
                </p:oleObj>
              </mc:Choice>
              <mc:Fallback>
                <p:oleObj name="Vergelijking" r:id="rId5" imgW="10285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063" y="3179242"/>
                        <a:ext cx="2336800" cy="11858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932040" y="1883775"/>
            <a:ext cx="3679139" cy="2913377"/>
            <a:chOff x="4932040" y="1883775"/>
            <a:chExt cx="3679139" cy="29133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883775"/>
              <a:ext cx="3679139" cy="2913377"/>
            </a:xfrm>
            <a:prstGeom prst="rect">
              <a:avLst/>
            </a:prstGeom>
          </p:spPr>
        </p:pic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7268733"/>
                </p:ext>
              </p:extLst>
            </p:nvPr>
          </p:nvGraphicFramePr>
          <p:xfrm>
            <a:off x="5364088" y="2060848"/>
            <a:ext cx="1270000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4302" name="Vergelijking" r:id="rId8" imgW="558720" imgH="241200" progId="Equation.3">
                    <p:embed/>
                  </p:oleObj>
                </mc:Choice>
                <mc:Fallback>
                  <p:oleObj name="Vergelijking" r:id="rId8" imgW="5587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4088" y="2060848"/>
                          <a:ext cx="1270000" cy="54927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7F7F7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" name="TextBox 40"/>
          <p:cNvSpPr txBox="1"/>
          <p:nvPr/>
        </p:nvSpPr>
        <p:spPr>
          <a:xfrm>
            <a:off x="789856" y="5597487"/>
            <a:ext cx="1820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Real systems</a:t>
            </a:r>
            <a:endParaRPr lang="nl-NL" sz="2400" b="1" u="sng" dirty="0"/>
          </a:p>
        </p:txBody>
      </p:sp>
      <p:sp>
        <p:nvSpPr>
          <p:cNvPr id="42" name="Left Brace 41"/>
          <p:cNvSpPr/>
          <p:nvPr/>
        </p:nvSpPr>
        <p:spPr>
          <a:xfrm>
            <a:off x="2699792" y="5131296"/>
            <a:ext cx="386188" cy="1394048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3" name="TextBox 42"/>
          <p:cNvSpPr txBox="1"/>
          <p:nvPr/>
        </p:nvSpPr>
        <p:spPr>
          <a:xfrm>
            <a:off x="3085980" y="5027692"/>
            <a:ext cx="14375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real gases</a:t>
            </a:r>
          </a:p>
          <a:p>
            <a:r>
              <a:rPr lang="nl-NL" sz="2400" b="1" u="sng" dirty="0" smtClean="0"/>
              <a:t>liquids</a:t>
            </a:r>
          </a:p>
          <a:p>
            <a:r>
              <a:rPr lang="nl-NL" sz="2400" b="1" u="sng" dirty="0"/>
              <a:t>s</a:t>
            </a:r>
            <a:r>
              <a:rPr lang="nl-NL" sz="2400" b="1" u="sng" dirty="0" smtClean="0"/>
              <a:t>olids</a:t>
            </a:r>
          </a:p>
          <a:p>
            <a:r>
              <a:rPr lang="nl-NL" sz="2400" b="1" u="sng" dirty="0" smtClean="0"/>
              <a:t>solutions</a:t>
            </a:r>
            <a:endParaRPr lang="nl-NL" sz="2400" b="1" u="sng" dirty="0"/>
          </a:p>
        </p:txBody>
      </p:sp>
      <p:sp>
        <p:nvSpPr>
          <p:cNvPr id="44" name="Left Brace 43"/>
          <p:cNvSpPr/>
          <p:nvPr/>
        </p:nvSpPr>
        <p:spPr>
          <a:xfrm flipH="1">
            <a:off x="4499992" y="5131296"/>
            <a:ext cx="504056" cy="1394048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5" name="TextBox 44"/>
          <p:cNvSpPr txBox="1"/>
          <p:nvPr/>
        </p:nvSpPr>
        <p:spPr>
          <a:xfrm>
            <a:off x="5057710" y="5193667"/>
            <a:ext cx="37757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molecules not independent;</a:t>
            </a:r>
          </a:p>
          <a:p>
            <a:r>
              <a:rPr lang="nl-NL" sz="2400" b="1" u="sng" dirty="0"/>
              <a:t>a</a:t>
            </a:r>
            <a:r>
              <a:rPr lang="nl-NL" sz="2400" b="1" u="sng" dirty="0" smtClean="0"/>
              <a:t>lso have interactions other</a:t>
            </a:r>
          </a:p>
          <a:p>
            <a:r>
              <a:rPr lang="nl-NL" sz="2400" b="1" u="sng" dirty="0" smtClean="0"/>
              <a:t>than hard sphere collisions</a:t>
            </a:r>
            <a:endParaRPr lang="nl-NL" sz="2400" b="1" u="sng" dirty="0"/>
          </a:p>
        </p:txBody>
      </p:sp>
    </p:spTree>
    <p:extLst>
      <p:ext uri="{BB962C8B-B14F-4D97-AF65-F5344CB8AC3E}">
        <p14:creationId xmlns:p14="http://schemas.microsoft.com/office/powerpoint/2010/main" val="253528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14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activities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89856" y="2743063"/>
            <a:ext cx="1820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Real systems</a:t>
            </a:r>
            <a:endParaRPr lang="nl-NL" sz="2400" b="1" u="sng" dirty="0"/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740231"/>
              </p:ext>
            </p:extLst>
          </p:nvPr>
        </p:nvGraphicFramePr>
        <p:xfrm>
          <a:off x="780526" y="3861048"/>
          <a:ext cx="282733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13" name="Vergelijking" r:id="rId3" imgW="1244520" imgH="393480" progId="Equation.3">
                  <p:embed/>
                </p:oleObj>
              </mc:Choice>
              <mc:Fallback>
                <p:oleObj name="Vergelijking" r:id="rId3" imgW="1244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526" y="3861048"/>
                        <a:ext cx="2827338" cy="9001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kstvak 3"/>
          <p:cNvSpPr txBox="1">
            <a:spLocks noChangeArrowheads="1"/>
          </p:cNvSpPr>
          <p:nvPr/>
        </p:nvSpPr>
        <p:spPr bwMode="auto">
          <a:xfrm>
            <a:off x="777215" y="994332"/>
            <a:ext cx="3543406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The chemical potential of</a:t>
            </a:r>
          </a:p>
          <a:p>
            <a:pPr eaLnBrk="1" hangingPunct="1"/>
            <a:r>
              <a:rPr lang="nl-NL" sz="2400" u="sng" dirty="0">
                <a:cs typeface="Times New Roman" pitchFamily="18" charset="0"/>
              </a:rPr>
              <a:t>perfect gas </a:t>
            </a:r>
            <a:r>
              <a:rPr lang="nl-NL" sz="2400" u="sng" dirty="0" smtClean="0">
                <a:latin typeface="+mj-lt"/>
                <a:cs typeface="Times New Roman" pitchFamily="18" charset="0"/>
              </a:rPr>
              <a:t>component 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nl-NL" sz="2400" u="sng" dirty="0" smtClean="0">
              <a:latin typeface="+mj-lt"/>
              <a:cs typeface="Times New Roman" pitchFamily="18" charset="0"/>
            </a:endParaRPr>
          </a:p>
        </p:txBody>
      </p:sp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63480"/>
              </p:ext>
            </p:extLst>
          </p:nvPr>
        </p:nvGraphicFramePr>
        <p:xfrm>
          <a:off x="4536621" y="4869160"/>
          <a:ext cx="418147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14" name="Vergelijking" r:id="rId5" imgW="1841400" imgH="342720" progId="Equation.3">
                  <p:embed/>
                </p:oleObj>
              </mc:Choice>
              <mc:Fallback>
                <p:oleObj name="Vergelijking" r:id="rId5" imgW="18414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6621" y="4869160"/>
                        <a:ext cx="4181475" cy="7826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eft Brace 17"/>
          <p:cNvSpPr/>
          <p:nvPr/>
        </p:nvSpPr>
        <p:spPr>
          <a:xfrm>
            <a:off x="2699792" y="2276872"/>
            <a:ext cx="386188" cy="1394048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xtBox 18"/>
          <p:cNvSpPr txBox="1"/>
          <p:nvPr/>
        </p:nvSpPr>
        <p:spPr>
          <a:xfrm>
            <a:off x="3085980" y="2173268"/>
            <a:ext cx="14375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real gases</a:t>
            </a:r>
          </a:p>
          <a:p>
            <a:r>
              <a:rPr lang="nl-NL" sz="2400" b="1" u="sng" dirty="0" smtClean="0"/>
              <a:t>liquids</a:t>
            </a:r>
          </a:p>
          <a:p>
            <a:r>
              <a:rPr lang="nl-NL" sz="2400" b="1" u="sng" dirty="0"/>
              <a:t>s</a:t>
            </a:r>
            <a:r>
              <a:rPr lang="nl-NL" sz="2400" b="1" u="sng" dirty="0" smtClean="0"/>
              <a:t>olids</a:t>
            </a:r>
          </a:p>
          <a:p>
            <a:r>
              <a:rPr lang="nl-NL" sz="2400" b="1" u="sng" dirty="0" smtClean="0"/>
              <a:t>solutions</a:t>
            </a:r>
            <a:endParaRPr lang="nl-NL" sz="2400" b="1" u="sng" dirty="0"/>
          </a:p>
        </p:txBody>
      </p:sp>
      <p:sp>
        <p:nvSpPr>
          <p:cNvPr id="20" name="Left Brace 19"/>
          <p:cNvSpPr/>
          <p:nvPr/>
        </p:nvSpPr>
        <p:spPr>
          <a:xfrm flipH="1">
            <a:off x="4499992" y="2276872"/>
            <a:ext cx="504056" cy="1394048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xtBox 20"/>
          <p:cNvSpPr txBox="1"/>
          <p:nvPr/>
        </p:nvSpPr>
        <p:spPr>
          <a:xfrm>
            <a:off x="5057710" y="2339243"/>
            <a:ext cx="37757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molecules not independent;</a:t>
            </a:r>
          </a:p>
          <a:p>
            <a:r>
              <a:rPr lang="nl-NL" sz="2400" b="1" u="sng" dirty="0"/>
              <a:t>a</a:t>
            </a:r>
            <a:r>
              <a:rPr lang="nl-NL" sz="2400" b="1" u="sng" dirty="0" smtClean="0"/>
              <a:t>lso have interactions other</a:t>
            </a:r>
          </a:p>
          <a:p>
            <a:r>
              <a:rPr lang="nl-NL" sz="2400" b="1" u="sng" dirty="0" smtClean="0"/>
              <a:t>than hard sphere collisions</a:t>
            </a:r>
            <a:endParaRPr lang="nl-NL" sz="2400" b="1" u="sng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9610373"/>
              </p:ext>
            </p:extLst>
          </p:nvPr>
        </p:nvGraphicFramePr>
        <p:xfrm>
          <a:off x="5220072" y="4030612"/>
          <a:ext cx="25685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15" name="Vergelijking" r:id="rId7" imgW="1130040" imgH="241200" progId="Equation.3">
                  <p:embed/>
                </p:oleObj>
              </mc:Choice>
              <mc:Fallback>
                <p:oleObj name="Vergelijking" r:id="rId7" imgW="1130040" imgH="24120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4030612"/>
                        <a:ext cx="2568575" cy="5508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345620"/>
              </p:ext>
            </p:extLst>
          </p:nvPr>
        </p:nvGraphicFramePr>
        <p:xfrm>
          <a:off x="4408958" y="1003100"/>
          <a:ext cx="282733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16" name="Vergelijking" r:id="rId9" imgW="1244520" imgH="393480" progId="Equation.3">
                  <p:embed/>
                </p:oleObj>
              </mc:Choice>
              <mc:Fallback>
                <p:oleObj name="Vergelijking" r:id="rId9" imgW="1244520" imgH="393480" progId="Equation.3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8958" y="1003100"/>
                        <a:ext cx="2827338" cy="9001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>
            <a:endCxn id="19" idx="2"/>
          </p:cNvCxnSpPr>
          <p:nvPr/>
        </p:nvCxnSpPr>
        <p:spPr>
          <a:xfrm flipV="1">
            <a:off x="576196" y="3742928"/>
            <a:ext cx="3228539" cy="112623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76196" y="3742928"/>
            <a:ext cx="3228538" cy="112623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ight Arrow 30"/>
          <p:cNvSpPr/>
          <p:nvPr/>
        </p:nvSpPr>
        <p:spPr bwMode="auto">
          <a:xfrm>
            <a:off x="4081737" y="4145664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357396" y="4580727"/>
            <a:ext cx="0" cy="49274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58367" y="5949280"/>
            <a:ext cx="7295780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nl-NL" sz="28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nl-NL" sz="2800" b="1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b="1" dirty="0" smtClean="0"/>
              <a:t> </a:t>
            </a:r>
            <a:r>
              <a:rPr lang="nl-NL" sz="2400" b="1" u="sng" dirty="0" smtClean="0"/>
              <a:t>is the activity of component </a:t>
            </a:r>
            <a:r>
              <a:rPr lang="nl-NL" sz="2600" b="1" i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b="1" u="sng" dirty="0" smtClean="0"/>
              <a:t> in a solution or mixture</a:t>
            </a:r>
          </a:p>
        </p:txBody>
      </p:sp>
    </p:spTree>
    <p:extLst>
      <p:ext uri="{BB962C8B-B14F-4D97-AF65-F5344CB8AC3E}">
        <p14:creationId xmlns:p14="http://schemas.microsoft.com/office/powerpoint/2010/main" val="337633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15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activities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231907"/>
              </p:ext>
            </p:extLst>
          </p:nvPr>
        </p:nvGraphicFramePr>
        <p:xfrm>
          <a:off x="629695" y="1227197"/>
          <a:ext cx="25685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12" name="Vergelijking" r:id="rId3" imgW="1130040" imgH="241200" progId="Equation.3">
                  <p:embed/>
                </p:oleObj>
              </mc:Choice>
              <mc:Fallback>
                <p:oleObj name="Vergelijking" r:id="rId3" imgW="1130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695" y="1227197"/>
                        <a:ext cx="2568575" cy="5508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ight Arrow 30"/>
          <p:cNvSpPr/>
          <p:nvPr/>
        </p:nvSpPr>
        <p:spPr bwMode="auto">
          <a:xfrm>
            <a:off x="3387214" y="130811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931583"/>
              </p:ext>
            </p:extLst>
          </p:nvPr>
        </p:nvGraphicFramePr>
        <p:xfrm>
          <a:off x="4206948" y="1229410"/>
          <a:ext cx="4181476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13" name="Vergelijking" r:id="rId5" imgW="1841400" imgH="342720" progId="Equation.3">
                  <p:embed/>
                </p:oleObj>
              </mc:Choice>
              <mc:Fallback>
                <p:oleObj name="Vergelijking" r:id="rId5" imgW="1841400" imgH="342720" progId="Equation.3">
                  <p:embed/>
                  <p:pic>
                    <p:nvPicPr>
                      <p:cNvPr id="0" name="Object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948" y="1229410"/>
                        <a:ext cx="4181476" cy="7826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Left Brace 21"/>
          <p:cNvSpPr/>
          <p:nvPr/>
        </p:nvSpPr>
        <p:spPr>
          <a:xfrm rot="16200000">
            <a:off x="5531950" y="1791333"/>
            <a:ext cx="432048" cy="100811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Left Brace 22"/>
          <p:cNvSpPr/>
          <p:nvPr/>
        </p:nvSpPr>
        <p:spPr>
          <a:xfrm rot="16200000">
            <a:off x="7266210" y="1451337"/>
            <a:ext cx="432048" cy="172819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392823"/>
              </p:ext>
            </p:extLst>
          </p:nvPr>
        </p:nvGraphicFramePr>
        <p:xfrm>
          <a:off x="5243918" y="2564419"/>
          <a:ext cx="112553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14" name="Vergelijking" r:id="rId7" imgW="495000" imgH="228600" progId="Equation.3">
                  <p:embed/>
                </p:oleObj>
              </mc:Choice>
              <mc:Fallback>
                <p:oleObj name="Vergelijking" r:id="rId7" imgW="495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3918" y="2564419"/>
                        <a:ext cx="1125538" cy="520700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630950"/>
              </p:ext>
            </p:extLst>
          </p:nvPr>
        </p:nvGraphicFramePr>
        <p:xfrm>
          <a:off x="6832872" y="2621739"/>
          <a:ext cx="14414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15" name="Vergelijking" r:id="rId9" imgW="634680" imgH="203040" progId="Equation.3">
                  <p:embed/>
                </p:oleObj>
              </mc:Choice>
              <mc:Fallback>
                <p:oleObj name="Vergelijking" r:id="rId9" imgW="634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872" y="2621739"/>
                        <a:ext cx="144145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ight Arrow 26"/>
          <p:cNvSpPr/>
          <p:nvPr/>
        </p:nvSpPr>
        <p:spPr bwMode="auto">
          <a:xfrm rot="5400000">
            <a:off x="7201284" y="3171036"/>
            <a:ext cx="5619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229734"/>
              </p:ext>
            </p:extLst>
          </p:nvPr>
        </p:nvGraphicFramePr>
        <p:xfrm>
          <a:off x="6690652" y="3717032"/>
          <a:ext cx="161448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16" name="Vergelijking" r:id="rId11" imgW="711000" imgH="355320" progId="Equation.3">
                  <p:embed/>
                </p:oleObj>
              </mc:Choice>
              <mc:Fallback>
                <p:oleObj name="Vergelijking" r:id="rId11" imgW="71100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0652" y="3717032"/>
                        <a:ext cx="1614487" cy="8112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276629"/>
              </p:ext>
            </p:extLst>
          </p:nvPr>
        </p:nvGraphicFramePr>
        <p:xfrm>
          <a:off x="6386859" y="5301208"/>
          <a:ext cx="219075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217" name="Vergelijking" r:id="rId13" imgW="965160" imgH="482400" progId="Equation.3">
                  <p:embed/>
                </p:oleObj>
              </mc:Choice>
              <mc:Fallback>
                <p:oleObj name="Vergelijking" r:id="rId13" imgW="965160" imgH="482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859" y="5301208"/>
                        <a:ext cx="2190750" cy="1100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Arrow 18"/>
          <p:cNvSpPr/>
          <p:nvPr/>
        </p:nvSpPr>
        <p:spPr bwMode="auto">
          <a:xfrm rot="5400000">
            <a:off x="7201048" y="4755212"/>
            <a:ext cx="5619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608" y="1988840"/>
            <a:ext cx="1820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Real systems</a:t>
            </a:r>
            <a:endParaRPr lang="nl-NL" sz="2400" b="1" u="sng" dirty="0"/>
          </a:p>
        </p:txBody>
      </p:sp>
    </p:spTree>
    <p:extLst>
      <p:ext uri="{BB962C8B-B14F-4D97-AF65-F5344CB8AC3E}">
        <p14:creationId xmlns:p14="http://schemas.microsoft.com/office/powerpoint/2010/main" val="350227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16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activities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847845"/>
              </p:ext>
            </p:extLst>
          </p:nvPr>
        </p:nvGraphicFramePr>
        <p:xfrm>
          <a:off x="629695" y="1227197"/>
          <a:ext cx="25685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23" name="Vergelijking" r:id="rId3" imgW="1130040" imgH="241200" progId="Equation.3">
                  <p:embed/>
                </p:oleObj>
              </mc:Choice>
              <mc:Fallback>
                <p:oleObj name="Vergelijking" r:id="rId3" imgW="1130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695" y="1227197"/>
                        <a:ext cx="2568575" cy="5508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ight Arrow 30"/>
          <p:cNvSpPr/>
          <p:nvPr/>
        </p:nvSpPr>
        <p:spPr bwMode="auto">
          <a:xfrm>
            <a:off x="3387214" y="130811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778522"/>
              </p:ext>
            </p:extLst>
          </p:nvPr>
        </p:nvGraphicFramePr>
        <p:xfrm>
          <a:off x="4206948" y="1229410"/>
          <a:ext cx="4181476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24" name="Vergelijking" r:id="rId5" imgW="1841400" imgH="342720" progId="Equation.3">
                  <p:embed/>
                </p:oleObj>
              </mc:Choice>
              <mc:Fallback>
                <p:oleObj name="Vergelijking" r:id="rId5" imgW="18414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948" y="1229410"/>
                        <a:ext cx="4181476" cy="7826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Left Brace 21"/>
          <p:cNvSpPr/>
          <p:nvPr/>
        </p:nvSpPr>
        <p:spPr>
          <a:xfrm rot="16200000">
            <a:off x="5531950" y="1791333"/>
            <a:ext cx="432048" cy="100811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Left Brace 22"/>
          <p:cNvSpPr/>
          <p:nvPr/>
        </p:nvSpPr>
        <p:spPr>
          <a:xfrm rot="16200000">
            <a:off x="7266210" y="1451337"/>
            <a:ext cx="432048" cy="172819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0929780"/>
              </p:ext>
            </p:extLst>
          </p:nvPr>
        </p:nvGraphicFramePr>
        <p:xfrm>
          <a:off x="5243918" y="2564419"/>
          <a:ext cx="112553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25" name="Vergelijking" r:id="rId7" imgW="495000" imgH="228600" progId="Equation.3">
                  <p:embed/>
                </p:oleObj>
              </mc:Choice>
              <mc:Fallback>
                <p:oleObj name="Vergelijking" r:id="rId7" imgW="495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3918" y="2564419"/>
                        <a:ext cx="1125538" cy="520700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798113"/>
              </p:ext>
            </p:extLst>
          </p:nvPr>
        </p:nvGraphicFramePr>
        <p:xfrm>
          <a:off x="6832872" y="2621739"/>
          <a:ext cx="14414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26" name="Vergelijking" r:id="rId9" imgW="634680" imgH="203040" progId="Equation.3">
                  <p:embed/>
                </p:oleObj>
              </mc:Choice>
              <mc:Fallback>
                <p:oleObj name="Vergelijking" r:id="rId9" imgW="634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872" y="2621739"/>
                        <a:ext cx="144145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ight Arrow 26"/>
          <p:cNvSpPr/>
          <p:nvPr/>
        </p:nvSpPr>
        <p:spPr bwMode="auto">
          <a:xfrm rot="5400000">
            <a:off x="7201284" y="3171036"/>
            <a:ext cx="5619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946406"/>
              </p:ext>
            </p:extLst>
          </p:nvPr>
        </p:nvGraphicFramePr>
        <p:xfrm>
          <a:off x="6690652" y="3717032"/>
          <a:ext cx="161448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27" name="Vergelijking" r:id="rId11" imgW="711000" imgH="355320" progId="Equation.3">
                  <p:embed/>
                </p:oleObj>
              </mc:Choice>
              <mc:Fallback>
                <p:oleObj name="Vergelijking" r:id="rId11" imgW="7110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0652" y="3717032"/>
                        <a:ext cx="1614487" cy="8112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795913"/>
              </p:ext>
            </p:extLst>
          </p:nvPr>
        </p:nvGraphicFramePr>
        <p:xfrm>
          <a:off x="6386859" y="5301208"/>
          <a:ext cx="219075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28" name="Vergelijking" r:id="rId13" imgW="965160" imgH="482400" progId="Equation.3">
                  <p:embed/>
                </p:oleObj>
              </mc:Choice>
              <mc:Fallback>
                <p:oleObj name="Vergelijking" r:id="rId13" imgW="965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859" y="5301208"/>
                        <a:ext cx="2190750" cy="1100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Arrow 18"/>
          <p:cNvSpPr/>
          <p:nvPr/>
        </p:nvSpPr>
        <p:spPr bwMode="auto">
          <a:xfrm rot="5400000">
            <a:off x="7201048" y="4755212"/>
            <a:ext cx="5619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781028"/>
              </p:ext>
            </p:extLst>
          </p:nvPr>
        </p:nvGraphicFramePr>
        <p:xfrm>
          <a:off x="2339752" y="3883754"/>
          <a:ext cx="32019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29" name="Vergelijking" r:id="rId15" imgW="1409400" imgH="228600" progId="Equation.3">
                  <p:embed/>
                </p:oleObj>
              </mc:Choice>
              <mc:Fallback>
                <p:oleObj name="Vergelijking" r:id="rId15" imgW="140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883754"/>
                        <a:ext cx="3201988" cy="5207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058355"/>
              </p:ext>
            </p:extLst>
          </p:nvPr>
        </p:nvGraphicFramePr>
        <p:xfrm>
          <a:off x="2343103" y="5353199"/>
          <a:ext cx="2624137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30" name="Vergelijking" r:id="rId17" imgW="1155600" imgH="482400" progId="Equation.3">
                  <p:embed/>
                </p:oleObj>
              </mc:Choice>
              <mc:Fallback>
                <p:oleObj name="Vergelijking" r:id="rId17" imgW="1155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03" y="5353199"/>
                        <a:ext cx="2624137" cy="1100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51415" y="4921151"/>
            <a:ext cx="2823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>
                <a:solidFill>
                  <a:srgbClr val="0070C0"/>
                </a:solidFill>
              </a:rPr>
              <a:t>Equilibrium constant</a:t>
            </a:r>
            <a:endParaRPr lang="nl-NL" sz="2400" b="1" u="sng" dirty="0">
              <a:solidFill>
                <a:srgbClr val="0070C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566982"/>
              </p:ext>
            </p:extLst>
          </p:nvPr>
        </p:nvGraphicFramePr>
        <p:xfrm>
          <a:off x="568253" y="5589240"/>
          <a:ext cx="1361179" cy="550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31" name="Vergelijking" r:id="rId19" imgW="532937" imgH="215713" progId="Equation.3">
                  <p:embed/>
                </p:oleObj>
              </mc:Choice>
              <mc:Fallback>
                <p:oleObj name="Vergelijking" r:id="rId19" imgW="532937" imgH="215713" progId="Equation.3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253" y="5589240"/>
                        <a:ext cx="1361179" cy="55066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7788686"/>
              </p:ext>
            </p:extLst>
          </p:nvPr>
        </p:nvGraphicFramePr>
        <p:xfrm>
          <a:off x="572210" y="3886250"/>
          <a:ext cx="1360488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32" name="Vergelijking" r:id="rId21" imgW="533160" imgH="215640" progId="Equation.3">
                  <p:embed/>
                </p:oleObj>
              </mc:Choice>
              <mc:Fallback>
                <p:oleObj name="Vergelijking" r:id="rId21" imgW="53316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10" y="3886250"/>
                        <a:ext cx="1360488" cy="5508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-Right Arrow 7"/>
          <p:cNvSpPr/>
          <p:nvPr/>
        </p:nvSpPr>
        <p:spPr>
          <a:xfrm>
            <a:off x="5274762" y="5733256"/>
            <a:ext cx="696234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Left-Right Arrow 25"/>
          <p:cNvSpPr/>
          <p:nvPr/>
        </p:nvSpPr>
        <p:spPr>
          <a:xfrm>
            <a:off x="5747974" y="4037722"/>
            <a:ext cx="696234" cy="216024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TextBox 27"/>
          <p:cNvSpPr txBox="1"/>
          <p:nvPr/>
        </p:nvSpPr>
        <p:spPr>
          <a:xfrm>
            <a:off x="434886" y="5160233"/>
            <a:ext cx="165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>
                <a:solidFill>
                  <a:srgbClr val="0070C0"/>
                </a:solidFill>
              </a:rPr>
              <a:t>Equilibrium</a:t>
            </a:r>
            <a:endParaRPr lang="nl-NL" sz="2400" b="1" u="sng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3608" y="1988840"/>
            <a:ext cx="1820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Real systems</a:t>
            </a:r>
            <a:endParaRPr lang="nl-NL" sz="2400" b="1" u="sng" dirty="0"/>
          </a:p>
        </p:txBody>
      </p:sp>
    </p:spTree>
    <p:extLst>
      <p:ext uri="{BB962C8B-B14F-4D97-AF65-F5344CB8AC3E}">
        <p14:creationId xmlns:p14="http://schemas.microsoft.com/office/powerpoint/2010/main" val="256903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17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activities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068529"/>
              </p:ext>
            </p:extLst>
          </p:nvPr>
        </p:nvGraphicFramePr>
        <p:xfrm>
          <a:off x="629695" y="1227197"/>
          <a:ext cx="25685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78" name="Vergelijking" r:id="rId3" imgW="1130040" imgH="241200" progId="Equation.3">
                  <p:embed/>
                </p:oleObj>
              </mc:Choice>
              <mc:Fallback>
                <p:oleObj name="Vergelijking" r:id="rId3" imgW="1130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695" y="1227197"/>
                        <a:ext cx="2568575" cy="5508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ight Arrow 30"/>
          <p:cNvSpPr/>
          <p:nvPr/>
        </p:nvSpPr>
        <p:spPr bwMode="auto">
          <a:xfrm>
            <a:off x="3387214" y="130811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271229"/>
              </p:ext>
            </p:extLst>
          </p:nvPr>
        </p:nvGraphicFramePr>
        <p:xfrm>
          <a:off x="4206948" y="1229410"/>
          <a:ext cx="4181476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79" name="Vergelijking" r:id="rId5" imgW="1841400" imgH="342720" progId="Equation.3">
                  <p:embed/>
                </p:oleObj>
              </mc:Choice>
              <mc:Fallback>
                <p:oleObj name="Vergelijking" r:id="rId5" imgW="18414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948" y="1229410"/>
                        <a:ext cx="4181476" cy="7826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Left Brace 21"/>
          <p:cNvSpPr/>
          <p:nvPr/>
        </p:nvSpPr>
        <p:spPr>
          <a:xfrm rot="16200000">
            <a:off x="5531950" y="1791333"/>
            <a:ext cx="432048" cy="100811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Left Brace 22"/>
          <p:cNvSpPr/>
          <p:nvPr/>
        </p:nvSpPr>
        <p:spPr>
          <a:xfrm rot="16200000">
            <a:off x="7266210" y="1451337"/>
            <a:ext cx="432048" cy="172819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291774"/>
              </p:ext>
            </p:extLst>
          </p:nvPr>
        </p:nvGraphicFramePr>
        <p:xfrm>
          <a:off x="6832872" y="2621739"/>
          <a:ext cx="14414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80" name="Vergelijking" r:id="rId7" imgW="634680" imgH="203040" progId="Equation.3">
                  <p:embed/>
                </p:oleObj>
              </mc:Choice>
              <mc:Fallback>
                <p:oleObj name="Vergelijking" r:id="rId7" imgW="634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872" y="2621739"/>
                        <a:ext cx="144145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ight Arrow 26"/>
          <p:cNvSpPr/>
          <p:nvPr/>
        </p:nvSpPr>
        <p:spPr bwMode="auto">
          <a:xfrm rot="5400000">
            <a:off x="7201284" y="3171036"/>
            <a:ext cx="5619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083068"/>
              </p:ext>
            </p:extLst>
          </p:nvPr>
        </p:nvGraphicFramePr>
        <p:xfrm>
          <a:off x="6690652" y="3717032"/>
          <a:ext cx="161448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81" name="Vergelijking" r:id="rId9" imgW="711000" imgH="355320" progId="Equation.3">
                  <p:embed/>
                </p:oleObj>
              </mc:Choice>
              <mc:Fallback>
                <p:oleObj name="Vergelijking" r:id="rId9" imgW="7110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0652" y="3717032"/>
                        <a:ext cx="1614487" cy="8112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638072"/>
              </p:ext>
            </p:extLst>
          </p:nvPr>
        </p:nvGraphicFramePr>
        <p:xfrm>
          <a:off x="6386859" y="5301208"/>
          <a:ext cx="2190750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82" name="Vergelijking" r:id="rId11" imgW="965160" imgH="482400" progId="Equation.3">
                  <p:embed/>
                </p:oleObj>
              </mc:Choice>
              <mc:Fallback>
                <p:oleObj name="Vergelijking" r:id="rId11" imgW="965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6859" y="5301208"/>
                        <a:ext cx="2190750" cy="1100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Arrow 18"/>
          <p:cNvSpPr/>
          <p:nvPr/>
        </p:nvSpPr>
        <p:spPr bwMode="auto">
          <a:xfrm rot="5400000">
            <a:off x="7201048" y="4755212"/>
            <a:ext cx="5619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697633"/>
              </p:ext>
            </p:extLst>
          </p:nvPr>
        </p:nvGraphicFramePr>
        <p:xfrm>
          <a:off x="2339752" y="3883754"/>
          <a:ext cx="32019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83" name="Vergelijking" r:id="rId13" imgW="1409400" imgH="228600" progId="Equation.3">
                  <p:embed/>
                </p:oleObj>
              </mc:Choice>
              <mc:Fallback>
                <p:oleObj name="Vergelijking" r:id="rId13" imgW="140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883754"/>
                        <a:ext cx="3201988" cy="5207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9668855"/>
              </p:ext>
            </p:extLst>
          </p:nvPr>
        </p:nvGraphicFramePr>
        <p:xfrm>
          <a:off x="2343103" y="5353199"/>
          <a:ext cx="2624137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84" name="Vergelijking" r:id="rId15" imgW="1155600" imgH="482400" progId="Equation.3">
                  <p:embed/>
                </p:oleObj>
              </mc:Choice>
              <mc:Fallback>
                <p:oleObj name="Vergelijking" r:id="rId15" imgW="1155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03" y="5353199"/>
                        <a:ext cx="2624137" cy="1100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51415" y="4921151"/>
            <a:ext cx="2823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>
                <a:solidFill>
                  <a:srgbClr val="0070C0"/>
                </a:solidFill>
              </a:rPr>
              <a:t>Equilibrium constant</a:t>
            </a:r>
            <a:endParaRPr lang="nl-NL" sz="2400" b="1" u="sng" dirty="0">
              <a:solidFill>
                <a:srgbClr val="0070C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705297"/>
              </p:ext>
            </p:extLst>
          </p:nvPr>
        </p:nvGraphicFramePr>
        <p:xfrm>
          <a:off x="568253" y="5589240"/>
          <a:ext cx="1361179" cy="550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85" name="Vergelijking" r:id="rId17" imgW="532937" imgH="215713" progId="Equation.3">
                  <p:embed/>
                </p:oleObj>
              </mc:Choice>
              <mc:Fallback>
                <p:oleObj name="Vergelijking" r:id="rId17" imgW="532937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253" y="5589240"/>
                        <a:ext cx="1361179" cy="55066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691646"/>
              </p:ext>
            </p:extLst>
          </p:nvPr>
        </p:nvGraphicFramePr>
        <p:xfrm>
          <a:off x="572210" y="3886250"/>
          <a:ext cx="1360488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86" name="Vergelijking" r:id="rId19" imgW="533160" imgH="215640" progId="Equation.3">
                  <p:embed/>
                </p:oleObj>
              </mc:Choice>
              <mc:Fallback>
                <p:oleObj name="Vergelijking" r:id="rId19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10" y="3886250"/>
                        <a:ext cx="1360488" cy="5508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Left-Right Arrow 7"/>
          <p:cNvSpPr/>
          <p:nvPr/>
        </p:nvSpPr>
        <p:spPr>
          <a:xfrm>
            <a:off x="5274762" y="5733256"/>
            <a:ext cx="696234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Left-Right Arrow 25"/>
          <p:cNvSpPr/>
          <p:nvPr/>
        </p:nvSpPr>
        <p:spPr>
          <a:xfrm>
            <a:off x="5747974" y="4037722"/>
            <a:ext cx="696234" cy="216024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8" name="TextBox 27"/>
          <p:cNvSpPr txBox="1"/>
          <p:nvPr/>
        </p:nvSpPr>
        <p:spPr>
          <a:xfrm>
            <a:off x="434886" y="5160233"/>
            <a:ext cx="165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>
                <a:solidFill>
                  <a:srgbClr val="0070C0"/>
                </a:solidFill>
              </a:rPr>
              <a:t>Equilibrium</a:t>
            </a:r>
            <a:endParaRPr lang="nl-NL" sz="2400" b="1" u="sng" dirty="0">
              <a:solidFill>
                <a:srgbClr val="0070C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159509"/>
              </p:ext>
            </p:extLst>
          </p:nvPr>
        </p:nvGraphicFramePr>
        <p:xfrm>
          <a:off x="3587271" y="2564904"/>
          <a:ext cx="276860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87" name="Vergelijking" r:id="rId21" imgW="1218960" imgH="342720" progId="Equation.3">
                  <p:embed/>
                </p:oleObj>
              </mc:Choice>
              <mc:Fallback>
                <p:oleObj name="Vergelijking" r:id="rId21" imgW="1218960" imgH="3427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271" y="2564904"/>
                        <a:ext cx="2768600" cy="7794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043608" y="1988840"/>
            <a:ext cx="1820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Real systems</a:t>
            </a:r>
            <a:endParaRPr lang="nl-NL" sz="2400" b="1" u="sng" dirty="0"/>
          </a:p>
        </p:txBody>
      </p:sp>
    </p:spTree>
    <p:extLst>
      <p:ext uri="{BB962C8B-B14F-4D97-AF65-F5344CB8AC3E}">
        <p14:creationId xmlns:p14="http://schemas.microsoft.com/office/powerpoint/2010/main" val="32195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18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activities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029384"/>
              </p:ext>
            </p:extLst>
          </p:nvPr>
        </p:nvGraphicFramePr>
        <p:xfrm>
          <a:off x="629695" y="1227197"/>
          <a:ext cx="25685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52" name="Vergelijking" r:id="rId3" imgW="1130040" imgH="241200" progId="Equation.3">
                  <p:embed/>
                </p:oleObj>
              </mc:Choice>
              <mc:Fallback>
                <p:oleObj name="Vergelijking" r:id="rId3" imgW="1130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695" y="1227197"/>
                        <a:ext cx="2568575" cy="5508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ight Arrow 30"/>
          <p:cNvSpPr/>
          <p:nvPr/>
        </p:nvSpPr>
        <p:spPr bwMode="auto">
          <a:xfrm>
            <a:off x="3387214" y="130811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936296"/>
              </p:ext>
            </p:extLst>
          </p:nvPr>
        </p:nvGraphicFramePr>
        <p:xfrm>
          <a:off x="4206948" y="1229410"/>
          <a:ext cx="4181476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53" name="Vergelijking" r:id="rId5" imgW="1841400" imgH="342720" progId="Equation.3">
                  <p:embed/>
                </p:oleObj>
              </mc:Choice>
              <mc:Fallback>
                <p:oleObj name="Vergelijking" r:id="rId5" imgW="18414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948" y="1229410"/>
                        <a:ext cx="4181476" cy="7826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Left Brace 21"/>
          <p:cNvSpPr/>
          <p:nvPr/>
        </p:nvSpPr>
        <p:spPr>
          <a:xfrm rot="16200000">
            <a:off x="5531950" y="1791333"/>
            <a:ext cx="432048" cy="100811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980044"/>
              </p:ext>
            </p:extLst>
          </p:nvPr>
        </p:nvGraphicFramePr>
        <p:xfrm>
          <a:off x="3587271" y="2564904"/>
          <a:ext cx="276860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54" name="Vergelijking" r:id="rId7" imgW="1218960" imgH="342720" progId="Equation.3">
                  <p:embed/>
                </p:oleObj>
              </mc:Choice>
              <mc:Fallback>
                <p:oleObj name="Vergelijking" r:id="rId7" imgW="12189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271" y="2564904"/>
                        <a:ext cx="2768600" cy="7794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55576" y="398808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endParaRPr lang="nl-NL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kstvak 3"/>
          <p:cNvSpPr txBox="1">
            <a:spLocks noChangeArrowheads="1"/>
          </p:cNvSpPr>
          <p:nvPr/>
        </p:nvSpPr>
        <p:spPr bwMode="auto">
          <a:xfrm>
            <a:off x="1578654" y="3742233"/>
            <a:ext cx="61477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8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nl-NL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nl-NL" sz="2800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l-GR" sz="2800" u="sng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nl-NL" sz="28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≡ 1</a:t>
            </a:r>
            <a:r>
              <a:rPr lang="nl-NL" sz="2400" u="sng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bar </a:t>
            </a:r>
            <a:r>
              <a:rPr lang="nl-NL" sz="2400" u="sng" dirty="0" smtClean="0">
                <a:latin typeface="+mj-lt"/>
                <a:cs typeface="Times New Roman" pitchFamily="18" charset="0"/>
              </a:rPr>
              <a:t>(standard pressure)</a:t>
            </a:r>
          </a:p>
          <a:p>
            <a:pPr eaLnBrk="1" hangingPunct="1"/>
            <a:r>
              <a:rPr lang="nl-NL" sz="2400" u="sng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component </a:t>
            </a:r>
            <a:r>
              <a:rPr lang="nl-NL" sz="28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u="sng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is pure</a:t>
            </a:r>
            <a:r>
              <a:rPr lang="nl-NL" sz="2400" u="sng" dirty="0" smtClean="0">
                <a:latin typeface="+mj-lt"/>
                <a:cs typeface="Times New Roman" pitchFamily="18" charset="0"/>
              </a:rPr>
              <a:t> (as if it is not in a mixture)</a:t>
            </a:r>
          </a:p>
        </p:txBody>
      </p:sp>
      <p:sp>
        <p:nvSpPr>
          <p:cNvPr id="30" name="Left Brace 29"/>
          <p:cNvSpPr/>
          <p:nvPr/>
        </p:nvSpPr>
        <p:spPr>
          <a:xfrm>
            <a:off x="1219164" y="3781940"/>
            <a:ext cx="359490" cy="914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xtBox 12"/>
          <p:cNvSpPr txBox="1"/>
          <p:nvPr/>
        </p:nvSpPr>
        <p:spPr>
          <a:xfrm>
            <a:off x="1043608" y="1988840"/>
            <a:ext cx="1820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Real systems</a:t>
            </a:r>
            <a:endParaRPr lang="nl-NL" sz="2400" b="1" u="sng" dirty="0"/>
          </a:p>
        </p:txBody>
      </p:sp>
    </p:spTree>
    <p:extLst>
      <p:ext uri="{BB962C8B-B14F-4D97-AF65-F5344CB8AC3E}">
        <p14:creationId xmlns:p14="http://schemas.microsoft.com/office/powerpoint/2010/main" val="59597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19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activities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05235"/>
              </p:ext>
            </p:extLst>
          </p:nvPr>
        </p:nvGraphicFramePr>
        <p:xfrm>
          <a:off x="629695" y="1227197"/>
          <a:ext cx="25685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92" name="Vergelijking" r:id="rId3" imgW="1130040" imgH="241200" progId="Equation.3">
                  <p:embed/>
                </p:oleObj>
              </mc:Choice>
              <mc:Fallback>
                <p:oleObj name="Vergelijking" r:id="rId3" imgW="1130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695" y="1227197"/>
                        <a:ext cx="2568575" cy="5508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ight Arrow 30"/>
          <p:cNvSpPr/>
          <p:nvPr/>
        </p:nvSpPr>
        <p:spPr bwMode="auto">
          <a:xfrm>
            <a:off x="3387214" y="130811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354930"/>
              </p:ext>
            </p:extLst>
          </p:nvPr>
        </p:nvGraphicFramePr>
        <p:xfrm>
          <a:off x="4206948" y="1229410"/>
          <a:ext cx="4181476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93" name="Vergelijking" r:id="rId5" imgW="1841400" imgH="342720" progId="Equation.3">
                  <p:embed/>
                </p:oleObj>
              </mc:Choice>
              <mc:Fallback>
                <p:oleObj name="Vergelijking" r:id="rId5" imgW="18414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948" y="1229410"/>
                        <a:ext cx="4181476" cy="7826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Left Brace 21"/>
          <p:cNvSpPr/>
          <p:nvPr/>
        </p:nvSpPr>
        <p:spPr>
          <a:xfrm rot="16200000">
            <a:off x="5531950" y="1791333"/>
            <a:ext cx="432048" cy="100811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663062"/>
              </p:ext>
            </p:extLst>
          </p:nvPr>
        </p:nvGraphicFramePr>
        <p:xfrm>
          <a:off x="3587271" y="2564904"/>
          <a:ext cx="276860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94" name="Vergelijking" r:id="rId7" imgW="1218960" imgH="342720" progId="Equation.3">
                  <p:embed/>
                </p:oleObj>
              </mc:Choice>
              <mc:Fallback>
                <p:oleObj name="Vergelijking" r:id="rId7" imgW="12189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271" y="2564904"/>
                        <a:ext cx="2768600" cy="7794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55576" y="3988080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endParaRPr lang="nl-NL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kstvak 3"/>
          <p:cNvSpPr txBox="1">
            <a:spLocks noChangeArrowheads="1"/>
          </p:cNvSpPr>
          <p:nvPr/>
        </p:nvSpPr>
        <p:spPr bwMode="auto">
          <a:xfrm>
            <a:off x="1578654" y="3742233"/>
            <a:ext cx="61477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8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nl-NL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nl-NL" sz="2800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l-GR" sz="2800" u="sng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nl-NL" sz="28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≡ 1</a:t>
            </a:r>
            <a:r>
              <a:rPr lang="nl-NL" sz="2400" u="sng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bar </a:t>
            </a:r>
            <a:r>
              <a:rPr lang="nl-NL" sz="2400" u="sng" dirty="0" smtClean="0">
                <a:latin typeface="+mj-lt"/>
                <a:cs typeface="Times New Roman" pitchFamily="18" charset="0"/>
              </a:rPr>
              <a:t>(standard pressure)</a:t>
            </a:r>
          </a:p>
          <a:p>
            <a:pPr eaLnBrk="1" hangingPunct="1"/>
            <a:r>
              <a:rPr lang="nl-NL" sz="2400" u="sng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component </a:t>
            </a:r>
            <a:r>
              <a:rPr lang="nl-NL" sz="28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u="sng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is pure</a:t>
            </a:r>
            <a:r>
              <a:rPr lang="nl-NL" sz="2400" u="sng" dirty="0" smtClean="0">
                <a:latin typeface="+mj-lt"/>
                <a:cs typeface="Times New Roman" pitchFamily="18" charset="0"/>
              </a:rPr>
              <a:t> (as if it is not in a mixture)</a:t>
            </a:r>
          </a:p>
        </p:txBody>
      </p:sp>
      <p:sp>
        <p:nvSpPr>
          <p:cNvPr id="30" name="Left Brace 29"/>
          <p:cNvSpPr/>
          <p:nvPr/>
        </p:nvSpPr>
        <p:spPr>
          <a:xfrm>
            <a:off x="1219164" y="3781940"/>
            <a:ext cx="359490" cy="914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Right Arrow 32"/>
          <p:cNvSpPr/>
          <p:nvPr/>
        </p:nvSpPr>
        <p:spPr>
          <a:xfrm rot="5400000">
            <a:off x="3478462" y="4850672"/>
            <a:ext cx="839938" cy="3491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Box 14"/>
          <p:cNvSpPr txBox="1"/>
          <p:nvPr/>
        </p:nvSpPr>
        <p:spPr>
          <a:xfrm>
            <a:off x="2771800" y="5338772"/>
            <a:ext cx="5957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is independent of interactions in real systems</a:t>
            </a:r>
            <a:endParaRPr lang="nl-NL" sz="2400" b="1" u="sng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670499"/>
              </p:ext>
            </p:extLst>
          </p:nvPr>
        </p:nvGraphicFramePr>
        <p:xfrm>
          <a:off x="1619672" y="5299422"/>
          <a:ext cx="979487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95" name="Vergelijking" r:id="rId9" imgW="431640" imgH="253800" progId="Equation.3">
                  <p:embed/>
                </p:oleObj>
              </mc:Choice>
              <mc:Fallback>
                <p:oleObj name="Vergelijking" r:id="rId9" imgW="431640" imgH="2538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5299422"/>
                        <a:ext cx="979487" cy="5778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43608" y="1988840"/>
            <a:ext cx="1820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Real systems</a:t>
            </a:r>
            <a:endParaRPr lang="nl-NL" sz="2400" b="1" u="sng" dirty="0"/>
          </a:p>
        </p:txBody>
      </p:sp>
    </p:spTree>
    <p:extLst>
      <p:ext uri="{BB962C8B-B14F-4D97-AF65-F5344CB8AC3E}">
        <p14:creationId xmlns:p14="http://schemas.microsoft.com/office/powerpoint/2010/main" val="53246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</a:t>
            </a:fld>
            <a:endParaRPr lang="en-US" altLang="nl-NL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Summary Lecture 2 (second law and entropy)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pic>
        <p:nvPicPr>
          <p:cNvPr id="9627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238" y="939083"/>
            <a:ext cx="2957202" cy="215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7200" y="1013827"/>
            <a:ext cx="38291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Second law</a:t>
            </a:r>
            <a:r>
              <a:rPr lang="nl-NL" sz="2400" b="1" dirty="0" smtClean="0"/>
              <a:t>:</a:t>
            </a:r>
          </a:p>
          <a:p>
            <a:r>
              <a:rPr lang="nl-NL" sz="2400" b="1" dirty="0" smtClean="0"/>
              <a:t>for any </a:t>
            </a:r>
            <a:r>
              <a:rPr lang="nl-NL" sz="2400" b="1" u="sng" dirty="0" smtClean="0"/>
              <a:t>spontaneous</a:t>
            </a:r>
            <a:r>
              <a:rPr lang="nl-NL" sz="2400" b="1" dirty="0" smtClean="0"/>
              <a:t> </a:t>
            </a:r>
            <a:r>
              <a:rPr lang="nl-NL" sz="2400" b="1" u="sng" dirty="0" smtClean="0"/>
              <a:t>process</a:t>
            </a:r>
            <a:endParaRPr lang="nl-NL" sz="2400" b="1" u="sng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204364"/>
              </p:ext>
            </p:extLst>
          </p:nvPr>
        </p:nvGraphicFramePr>
        <p:xfrm>
          <a:off x="611560" y="2204864"/>
          <a:ext cx="29130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98" name="Vergelijking" r:id="rId4" imgW="1282680" imgH="228600" progId="Equation.3">
                  <p:embed/>
                </p:oleObj>
              </mc:Choice>
              <mc:Fallback>
                <p:oleObj name="Vergelijking" r:id="rId4" imgW="1282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204864"/>
                        <a:ext cx="2913063" cy="5191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072396"/>
              </p:ext>
            </p:extLst>
          </p:nvPr>
        </p:nvGraphicFramePr>
        <p:xfrm>
          <a:off x="3719438" y="2014646"/>
          <a:ext cx="16446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99" name="Vergelijking" r:id="rId6" imgW="723600" imgH="419040" progId="Equation.3">
                  <p:embed/>
                </p:oleObj>
              </mc:Choice>
              <mc:Fallback>
                <p:oleObj name="Vergelijking" r:id="rId6" imgW="7236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438" y="2014646"/>
                        <a:ext cx="1644650" cy="9525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11560" y="30813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sz="2400" b="1" u="sng" dirty="0" smtClean="0"/>
              <a:t> is a state function, </a:t>
            </a:r>
            <a:r>
              <a:rPr lang="nl-NL" sz="2400" b="1" u="sng" dirty="0"/>
              <a:t>so independent of path </a:t>
            </a:r>
            <a:endParaRPr lang="nl-NL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16428" y="3975447"/>
            <a:ext cx="5729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Alternative form: Clausius inequality:</a:t>
            </a:r>
            <a:endParaRPr lang="nl-NL" sz="2400" b="1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24467"/>
              </p:ext>
            </p:extLst>
          </p:nvPr>
        </p:nvGraphicFramePr>
        <p:xfrm>
          <a:off x="899592" y="5254559"/>
          <a:ext cx="144303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00" name="Vergelijking" r:id="rId8" imgW="634680" imgH="203040" progId="Equation.3">
                  <p:embed/>
                </p:oleObj>
              </mc:Choice>
              <mc:Fallback>
                <p:oleObj name="Vergelijking" r:id="rId8" imgW="634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254559"/>
                        <a:ext cx="1443038" cy="4619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Left Brace 31"/>
          <p:cNvSpPr/>
          <p:nvPr/>
        </p:nvSpPr>
        <p:spPr>
          <a:xfrm>
            <a:off x="2595798" y="4617132"/>
            <a:ext cx="248010" cy="172819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339852"/>
              </p:ext>
            </p:extLst>
          </p:nvPr>
        </p:nvGraphicFramePr>
        <p:xfrm>
          <a:off x="3089226" y="4726417"/>
          <a:ext cx="1760537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01" name="Vergelijking" r:id="rId10" imgW="774360" imgH="228600" progId="Equation.3">
                  <p:embed/>
                </p:oleObj>
              </mc:Choice>
              <mc:Fallback>
                <p:oleObj name="Vergelijking" r:id="rId10" imgW="774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26" y="4726417"/>
                        <a:ext cx="1760537" cy="5191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099885"/>
              </p:ext>
            </p:extLst>
          </p:nvPr>
        </p:nvGraphicFramePr>
        <p:xfrm>
          <a:off x="3132088" y="5718199"/>
          <a:ext cx="167481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02" name="Vergelijking" r:id="rId12" imgW="736560" imgH="228600" progId="Equation.3">
                  <p:embed/>
                </p:oleObj>
              </mc:Choice>
              <mc:Fallback>
                <p:oleObj name="Vergelijking" r:id="rId12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088" y="5718199"/>
                        <a:ext cx="1674813" cy="5191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076056" y="4757898"/>
            <a:ext cx="2540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Reversible process</a:t>
            </a:r>
            <a:endParaRPr lang="nl-NL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108714" y="5703639"/>
            <a:ext cx="2671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Irreversible process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9809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20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activities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904314"/>
              </p:ext>
            </p:extLst>
          </p:nvPr>
        </p:nvGraphicFramePr>
        <p:xfrm>
          <a:off x="629695" y="1227197"/>
          <a:ext cx="25685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18" name="Vergelijking" r:id="rId3" imgW="1130040" imgH="241200" progId="Equation.3">
                  <p:embed/>
                </p:oleObj>
              </mc:Choice>
              <mc:Fallback>
                <p:oleObj name="Vergelijking" r:id="rId3" imgW="1130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695" y="1227197"/>
                        <a:ext cx="2568575" cy="5508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ight Arrow 30"/>
          <p:cNvSpPr/>
          <p:nvPr/>
        </p:nvSpPr>
        <p:spPr bwMode="auto">
          <a:xfrm>
            <a:off x="3387214" y="130811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790048"/>
              </p:ext>
            </p:extLst>
          </p:nvPr>
        </p:nvGraphicFramePr>
        <p:xfrm>
          <a:off x="4206948" y="1229410"/>
          <a:ext cx="4181476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19" name="Vergelijking" r:id="rId5" imgW="1841400" imgH="342720" progId="Equation.3">
                  <p:embed/>
                </p:oleObj>
              </mc:Choice>
              <mc:Fallback>
                <p:oleObj name="Vergelijking" r:id="rId5" imgW="18414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948" y="1229410"/>
                        <a:ext cx="4181476" cy="7826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eft Brace 22"/>
          <p:cNvSpPr/>
          <p:nvPr/>
        </p:nvSpPr>
        <p:spPr>
          <a:xfrm rot="16200000">
            <a:off x="7266210" y="1451337"/>
            <a:ext cx="432048" cy="172819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166502"/>
              </p:ext>
            </p:extLst>
          </p:nvPr>
        </p:nvGraphicFramePr>
        <p:xfrm>
          <a:off x="6832872" y="2621739"/>
          <a:ext cx="14414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20" name="Vergelijking" r:id="rId7" imgW="634680" imgH="203040" progId="Equation.3">
                  <p:embed/>
                </p:oleObj>
              </mc:Choice>
              <mc:Fallback>
                <p:oleObj name="Vergelijking" r:id="rId7" imgW="634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872" y="2621739"/>
                        <a:ext cx="144145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ight Arrow 26"/>
          <p:cNvSpPr/>
          <p:nvPr/>
        </p:nvSpPr>
        <p:spPr bwMode="auto">
          <a:xfrm rot="5400000">
            <a:off x="7201284" y="3171036"/>
            <a:ext cx="5619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577658"/>
              </p:ext>
            </p:extLst>
          </p:nvPr>
        </p:nvGraphicFramePr>
        <p:xfrm>
          <a:off x="6690652" y="3717032"/>
          <a:ext cx="161448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21" name="Vergelijking" r:id="rId9" imgW="711000" imgH="355320" progId="Equation.3">
                  <p:embed/>
                </p:oleObj>
              </mc:Choice>
              <mc:Fallback>
                <p:oleObj name="Vergelijking" r:id="rId9" imgW="7110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0652" y="3717032"/>
                        <a:ext cx="1614487" cy="8112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058367" y="5949280"/>
            <a:ext cx="7295780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nl-NL" sz="28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nl-NL" sz="2800" b="1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b="1" dirty="0" smtClean="0"/>
              <a:t> </a:t>
            </a:r>
            <a:r>
              <a:rPr lang="nl-NL" sz="2400" b="1" u="sng" dirty="0" smtClean="0"/>
              <a:t>is the activity of component </a:t>
            </a:r>
            <a:r>
              <a:rPr lang="nl-NL" sz="2600" b="1" i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b="1" u="sng" dirty="0" smtClean="0"/>
              <a:t> in a solution or mixture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3608" y="1988840"/>
            <a:ext cx="1820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Real systems</a:t>
            </a:r>
            <a:endParaRPr lang="nl-NL" sz="2400" b="1" u="sng" dirty="0"/>
          </a:p>
        </p:txBody>
      </p:sp>
    </p:spTree>
    <p:extLst>
      <p:ext uri="{BB962C8B-B14F-4D97-AF65-F5344CB8AC3E}">
        <p14:creationId xmlns:p14="http://schemas.microsoft.com/office/powerpoint/2010/main" val="182897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21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activities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494523"/>
              </p:ext>
            </p:extLst>
          </p:nvPr>
        </p:nvGraphicFramePr>
        <p:xfrm>
          <a:off x="629695" y="1227197"/>
          <a:ext cx="25685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9" name="Vergelijking" r:id="rId3" imgW="1130040" imgH="241200" progId="Equation.3">
                  <p:embed/>
                </p:oleObj>
              </mc:Choice>
              <mc:Fallback>
                <p:oleObj name="Vergelijking" r:id="rId3" imgW="1130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695" y="1227197"/>
                        <a:ext cx="2568575" cy="5508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ight Arrow 30"/>
          <p:cNvSpPr/>
          <p:nvPr/>
        </p:nvSpPr>
        <p:spPr bwMode="auto">
          <a:xfrm>
            <a:off x="3387214" y="130811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964182"/>
              </p:ext>
            </p:extLst>
          </p:nvPr>
        </p:nvGraphicFramePr>
        <p:xfrm>
          <a:off x="4206948" y="1229410"/>
          <a:ext cx="4181476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0" name="Vergelijking" r:id="rId5" imgW="1841400" imgH="342720" progId="Equation.3">
                  <p:embed/>
                </p:oleObj>
              </mc:Choice>
              <mc:Fallback>
                <p:oleObj name="Vergelijking" r:id="rId5" imgW="18414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948" y="1229410"/>
                        <a:ext cx="4181476" cy="7826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eft Brace 22"/>
          <p:cNvSpPr/>
          <p:nvPr/>
        </p:nvSpPr>
        <p:spPr>
          <a:xfrm rot="16200000">
            <a:off x="7266210" y="1451337"/>
            <a:ext cx="432048" cy="172819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392218"/>
              </p:ext>
            </p:extLst>
          </p:nvPr>
        </p:nvGraphicFramePr>
        <p:xfrm>
          <a:off x="6832872" y="2621739"/>
          <a:ext cx="14414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1" name="Vergelijking" r:id="rId7" imgW="634680" imgH="203040" progId="Equation.3">
                  <p:embed/>
                </p:oleObj>
              </mc:Choice>
              <mc:Fallback>
                <p:oleObj name="Vergelijking" r:id="rId7" imgW="634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872" y="2621739"/>
                        <a:ext cx="144145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ight Arrow 26"/>
          <p:cNvSpPr/>
          <p:nvPr/>
        </p:nvSpPr>
        <p:spPr bwMode="auto">
          <a:xfrm rot="5400000">
            <a:off x="7341759" y="2981574"/>
            <a:ext cx="28095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053072"/>
              </p:ext>
            </p:extLst>
          </p:nvPr>
        </p:nvGraphicFramePr>
        <p:xfrm>
          <a:off x="6690652" y="3391689"/>
          <a:ext cx="161448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2" name="Vergelijking" r:id="rId9" imgW="711000" imgH="355320" progId="Equation.3">
                  <p:embed/>
                </p:oleObj>
              </mc:Choice>
              <mc:Fallback>
                <p:oleObj name="Vergelijking" r:id="rId9" imgW="7110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0652" y="3391689"/>
                        <a:ext cx="1614487" cy="8112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39297" y="3540253"/>
            <a:ext cx="3288321" cy="452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perfect gas mixtures</a:t>
            </a:r>
            <a:endParaRPr lang="nl-NL" sz="2400" b="1" u="sng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464653"/>
              </p:ext>
            </p:extLst>
          </p:nvPr>
        </p:nvGraphicFramePr>
        <p:xfrm>
          <a:off x="4148668" y="3284984"/>
          <a:ext cx="1743107" cy="930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3" name="Vergelijking" r:id="rId11" imgW="952200" imgH="507960" progId="Equation.3">
                  <p:embed/>
                </p:oleObj>
              </mc:Choice>
              <mc:Fallback>
                <p:oleObj name="Vergelijking" r:id="rId11" imgW="9522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8668" y="3284984"/>
                        <a:ext cx="1743107" cy="93049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eft-Right Arrow 5"/>
          <p:cNvSpPr/>
          <p:nvPr/>
        </p:nvSpPr>
        <p:spPr>
          <a:xfrm>
            <a:off x="6012160" y="3679721"/>
            <a:ext cx="605978" cy="126166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ight Arrow 14"/>
          <p:cNvSpPr/>
          <p:nvPr/>
        </p:nvSpPr>
        <p:spPr bwMode="auto">
          <a:xfrm>
            <a:off x="1688232" y="4591388"/>
            <a:ext cx="507504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9783" y="4524896"/>
            <a:ext cx="3288321" cy="452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perfect gas mixtures</a:t>
            </a:r>
            <a:endParaRPr lang="nl-NL" sz="2400" b="1" u="sng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029606"/>
              </p:ext>
            </p:extLst>
          </p:nvPr>
        </p:nvGraphicFramePr>
        <p:xfrm>
          <a:off x="5709517" y="4330675"/>
          <a:ext cx="121126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4" name="Vergelijking" r:id="rId13" imgW="533160" imgH="393480" progId="Equation.3">
                  <p:embed/>
                </p:oleObj>
              </mc:Choice>
              <mc:Fallback>
                <p:oleObj name="Vergelijking" r:id="rId13" imgW="53316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9517" y="4330675"/>
                        <a:ext cx="1211263" cy="898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058367" y="5949280"/>
            <a:ext cx="7295780" cy="5232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nl-NL" sz="28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nl-NL" sz="2800" b="1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b="1" dirty="0" smtClean="0"/>
              <a:t> </a:t>
            </a:r>
            <a:r>
              <a:rPr lang="nl-NL" sz="2400" b="1" u="sng" dirty="0" smtClean="0"/>
              <a:t>is the activity of component </a:t>
            </a:r>
            <a:r>
              <a:rPr lang="nl-NL" sz="2600" b="1" i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b="1" u="sng" dirty="0" smtClean="0"/>
              <a:t> in a solution or mixture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43608" y="1988840"/>
            <a:ext cx="1820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Real systems</a:t>
            </a:r>
            <a:endParaRPr lang="nl-NL" sz="2400" b="1" u="sng" dirty="0"/>
          </a:p>
        </p:txBody>
      </p:sp>
    </p:spTree>
    <p:extLst>
      <p:ext uri="{BB962C8B-B14F-4D97-AF65-F5344CB8AC3E}">
        <p14:creationId xmlns:p14="http://schemas.microsoft.com/office/powerpoint/2010/main" val="341609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22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activities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456550"/>
              </p:ext>
            </p:extLst>
          </p:nvPr>
        </p:nvGraphicFramePr>
        <p:xfrm>
          <a:off x="629695" y="1227197"/>
          <a:ext cx="25685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30" name="Vergelijking" r:id="rId3" imgW="1130040" imgH="241200" progId="Equation.3">
                  <p:embed/>
                </p:oleObj>
              </mc:Choice>
              <mc:Fallback>
                <p:oleObj name="Vergelijking" r:id="rId3" imgW="1130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695" y="1227197"/>
                        <a:ext cx="2568575" cy="5508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ight Arrow 30"/>
          <p:cNvSpPr/>
          <p:nvPr/>
        </p:nvSpPr>
        <p:spPr bwMode="auto">
          <a:xfrm>
            <a:off x="3387214" y="130811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274191"/>
              </p:ext>
            </p:extLst>
          </p:nvPr>
        </p:nvGraphicFramePr>
        <p:xfrm>
          <a:off x="4206948" y="1229410"/>
          <a:ext cx="4181476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31" name="Vergelijking" r:id="rId5" imgW="1841400" imgH="342720" progId="Equation.3">
                  <p:embed/>
                </p:oleObj>
              </mc:Choice>
              <mc:Fallback>
                <p:oleObj name="Vergelijking" r:id="rId5" imgW="18414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948" y="1229410"/>
                        <a:ext cx="4181476" cy="7826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eft Brace 22"/>
          <p:cNvSpPr/>
          <p:nvPr/>
        </p:nvSpPr>
        <p:spPr>
          <a:xfrm rot="16200000">
            <a:off x="7266210" y="1451337"/>
            <a:ext cx="432048" cy="172819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1213946"/>
              </p:ext>
            </p:extLst>
          </p:nvPr>
        </p:nvGraphicFramePr>
        <p:xfrm>
          <a:off x="6832872" y="2621739"/>
          <a:ext cx="14414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32" name="Vergelijking" r:id="rId7" imgW="634680" imgH="203040" progId="Equation.3">
                  <p:embed/>
                </p:oleObj>
              </mc:Choice>
              <mc:Fallback>
                <p:oleObj name="Vergelijking" r:id="rId7" imgW="634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872" y="2621739"/>
                        <a:ext cx="144145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ight Arrow 26"/>
          <p:cNvSpPr/>
          <p:nvPr/>
        </p:nvSpPr>
        <p:spPr bwMode="auto">
          <a:xfrm rot="5400000">
            <a:off x="7341759" y="2981574"/>
            <a:ext cx="28095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680513"/>
              </p:ext>
            </p:extLst>
          </p:nvPr>
        </p:nvGraphicFramePr>
        <p:xfrm>
          <a:off x="6690652" y="3391689"/>
          <a:ext cx="161448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33" name="Vergelijking" r:id="rId9" imgW="711000" imgH="355320" progId="Equation.3">
                  <p:embed/>
                </p:oleObj>
              </mc:Choice>
              <mc:Fallback>
                <p:oleObj name="Vergelijking" r:id="rId9" imgW="7110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0652" y="3391689"/>
                        <a:ext cx="1614487" cy="8112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39297" y="3540253"/>
            <a:ext cx="3288321" cy="452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perfect gas mixtures</a:t>
            </a:r>
            <a:endParaRPr lang="nl-NL" sz="2400" b="1" u="sng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257230"/>
              </p:ext>
            </p:extLst>
          </p:nvPr>
        </p:nvGraphicFramePr>
        <p:xfrm>
          <a:off x="4148668" y="3284984"/>
          <a:ext cx="1743107" cy="930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34" name="Vergelijking" r:id="rId11" imgW="952200" imgH="507960" progId="Equation.3">
                  <p:embed/>
                </p:oleObj>
              </mc:Choice>
              <mc:Fallback>
                <p:oleObj name="Vergelijking" r:id="rId11" imgW="9522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8668" y="3284984"/>
                        <a:ext cx="1743107" cy="93049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eft-Right Arrow 5"/>
          <p:cNvSpPr/>
          <p:nvPr/>
        </p:nvSpPr>
        <p:spPr>
          <a:xfrm>
            <a:off x="6012160" y="3679721"/>
            <a:ext cx="605978" cy="126166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ight Arrow 14"/>
          <p:cNvSpPr/>
          <p:nvPr/>
        </p:nvSpPr>
        <p:spPr bwMode="auto">
          <a:xfrm>
            <a:off x="1688232" y="4591388"/>
            <a:ext cx="507504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9783" y="4524896"/>
            <a:ext cx="3288321" cy="452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perfect gas mixtures</a:t>
            </a:r>
            <a:endParaRPr lang="nl-NL" sz="2400" b="1" u="sng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299641"/>
              </p:ext>
            </p:extLst>
          </p:nvPr>
        </p:nvGraphicFramePr>
        <p:xfrm>
          <a:off x="5709517" y="4330675"/>
          <a:ext cx="121126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35" name="Vergelijking" r:id="rId13" imgW="533160" imgH="393480" progId="Equation.3">
                  <p:embed/>
                </p:oleObj>
              </mc:Choice>
              <mc:Fallback>
                <p:oleObj name="Vergelijking" r:id="rId13" imgW="53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9517" y="4330675"/>
                        <a:ext cx="1211263" cy="898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333568" y="5445224"/>
            <a:ext cx="2169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pure liquids</a:t>
            </a:r>
            <a:endParaRPr lang="nl-NL" sz="2400" b="1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3333288" y="5919663"/>
            <a:ext cx="2052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pure solids</a:t>
            </a:r>
            <a:endParaRPr lang="nl-NL" sz="2400" b="1" u="sng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561580"/>
              </p:ext>
            </p:extLst>
          </p:nvPr>
        </p:nvGraphicFramePr>
        <p:xfrm>
          <a:off x="5707841" y="5331730"/>
          <a:ext cx="83661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36" name="Vergelijking" r:id="rId15" imgW="368280" imgH="228600" progId="Equation.3">
                  <p:embed/>
                </p:oleObj>
              </mc:Choice>
              <mc:Fallback>
                <p:oleObj name="Vergelijking" r:id="rId15" imgW="36828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841" y="5331730"/>
                        <a:ext cx="836612" cy="5222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013876"/>
              </p:ext>
            </p:extLst>
          </p:nvPr>
        </p:nvGraphicFramePr>
        <p:xfrm>
          <a:off x="5723036" y="5935663"/>
          <a:ext cx="865188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37" name="Vergelijking" r:id="rId17" imgW="380880" imgH="228600" progId="Equation.3">
                  <p:embed/>
                </p:oleObj>
              </mc:Choice>
              <mc:Fallback>
                <p:oleObj name="Vergelijking" r:id="rId17" imgW="38088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3036" y="5935663"/>
                        <a:ext cx="865188" cy="5222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99764" y="5333866"/>
            <a:ext cx="24320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Liquids and solids</a:t>
            </a:r>
          </a:p>
          <a:p>
            <a:r>
              <a:rPr lang="nl-NL" sz="2400" b="1" u="sng" dirty="0" smtClean="0"/>
              <a:t>are virtually</a:t>
            </a:r>
          </a:p>
          <a:p>
            <a:r>
              <a:rPr lang="nl-NL" sz="2400" b="1" u="sng" dirty="0" smtClean="0"/>
              <a:t>incompressible</a:t>
            </a:r>
            <a:endParaRPr lang="nl-NL" sz="2400" b="1" u="sng" dirty="0"/>
          </a:p>
        </p:txBody>
      </p:sp>
      <p:sp>
        <p:nvSpPr>
          <p:cNvPr id="11" name="Right Brace 10"/>
          <p:cNvSpPr/>
          <p:nvPr/>
        </p:nvSpPr>
        <p:spPr>
          <a:xfrm>
            <a:off x="3059832" y="5333866"/>
            <a:ext cx="360040" cy="1200329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1043608" y="1988840"/>
            <a:ext cx="1820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Real systems</a:t>
            </a:r>
            <a:endParaRPr lang="nl-NL" sz="2400" b="1" u="sng" dirty="0"/>
          </a:p>
        </p:txBody>
      </p:sp>
    </p:spTree>
    <p:extLst>
      <p:ext uri="{BB962C8B-B14F-4D97-AF65-F5344CB8AC3E}">
        <p14:creationId xmlns:p14="http://schemas.microsoft.com/office/powerpoint/2010/main" val="11117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23</a:t>
            </a:fld>
            <a:endParaRPr lang="en-US" altLang="nl-NL" dirty="0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activities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659736"/>
              </p:ext>
            </p:extLst>
          </p:nvPr>
        </p:nvGraphicFramePr>
        <p:xfrm>
          <a:off x="629695" y="1227197"/>
          <a:ext cx="25685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42" name="Vergelijking" r:id="rId3" imgW="1130040" imgH="241200" progId="Equation.3">
                  <p:embed/>
                </p:oleObj>
              </mc:Choice>
              <mc:Fallback>
                <p:oleObj name="Vergelijking" r:id="rId3" imgW="1130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695" y="1227197"/>
                        <a:ext cx="2568575" cy="5508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ight Arrow 30"/>
          <p:cNvSpPr/>
          <p:nvPr/>
        </p:nvSpPr>
        <p:spPr bwMode="auto">
          <a:xfrm>
            <a:off x="3387214" y="130811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025414"/>
              </p:ext>
            </p:extLst>
          </p:nvPr>
        </p:nvGraphicFramePr>
        <p:xfrm>
          <a:off x="4206948" y="1229410"/>
          <a:ext cx="4181476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43" name="Vergelijking" r:id="rId5" imgW="1841400" imgH="342720" progId="Equation.3">
                  <p:embed/>
                </p:oleObj>
              </mc:Choice>
              <mc:Fallback>
                <p:oleObj name="Vergelijking" r:id="rId5" imgW="18414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948" y="1229410"/>
                        <a:ext cx="4181476" cy="7826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eft Brace 22"/>
          <p:cNvSpPr/>
          <p:nvPr/>
        </p:nvSpPr>
        <p:spPr>
          <a:xfrm rot="16200000">
            <a:off x="7266210" y="1451337"/>
            <a:ext cx="432048" cy="172819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326162"/>
              </p:ext>
            </p:extLst>
          </p:nvPr>
        </p:nvGraphicFramePr>
        <p:xfrm>
          <a:off x="6832872" y="2621739"/>
          <a:ext cx="14414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44" name="Vergelijking" r:id="rId7" imgW="634680" imgH="203040" progId="Equation.3">
                  <p:embed/>
                </p:oleObj>
              </mc:Choice>
              <mc:Fallback>
                <p:oleObj name="Vergelijking" r:id="rId7" imgW="634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872" y="2621739"/>
                        <a:ext cx="144145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ight Arrow 26"/>
          <p:cNvSpPr/>
          <p:nvPr/>
        </p:nvSpPr>
        <p:spPr bwMode="auto">
          <a:xfrm rot="5400000">
            <a:off x="7341759" y="2981574"/>
            <a:ext cx="28095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019407"/>
              </p:ext>
            </p:extLst>
          </p:nvPr>
        </p:nvGraphicFramePr>
        <p:xfrm>
          <a:off x="6690652" y="3391689"/>
          <a:ext cx="161448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45" name="Vergelijking" r:id="rId9" imgW="711000" imgH="355320" progId="Equation.3">
                  <p:embed/>
                </p:oleObj>
              </mc:Choice>
              <mc:Fallback>
                <p:oleObj name="Vergelijking" r:id="rId9" imgW="7110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0652" y="3391689"/>
                        <a:ext cx="1614487" cy="8112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39297" y="3540253"/>
            <a:ext cx="3288321" cy="452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perfect gas mixtures</a:t>
            </a:r>
            <a:endParaRPr lang="nl-NL" sz="2400" b="1" u="sng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875837"/>
              </p:ext>
            </p:extLst>
          </p:nvPr>
        </p:nvGraphicFramePr>
        <p:xfrm>
          <a:off x="4148668" y="3284984"/>
          <a:ext cx="1743107" cy="930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46" name="Vergelijking" r:id="rId11" imgW="952200" imgH="507960" progId="Equation.3">
                  <p:embed/>
                </p:oleObj>
              </mc:Choice>
              <mc:Fallback>
                <p:oleObj name="Vergelijking" r:id="rId11" imgW="9522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8668" y="3284984"/>
                        <a:ext cx="1743107" cy="93049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eft-Right Arrow 5"/>
          <p:cNvSpPr/>
          <p:nvPr/>
        </p:nvSpPr>
        <p:spPr>
          <a:xfrm>
            <a:off x="6012160" y="3679721"/>
            <a:ext cx="605978" cy="126166"/>
          </a:xfrm>
          <a:prstGeom prst="left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Right Arrow 14"/>
          <p:cNvSpPr/>
          <p:nvPr/>
        </p:nvSpPr>
        <p:spPr bwMode="auto">
          <a:xfrm>
            <a:off x="1688232" y="4591388"/>
            <a:ext cx="507504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19783" y="4524896"/>
            <a:ext cx="3288321" cy="452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perfect gas mixtures</a:t>
            </a:r>
            <a:endParaRPr lang="nl-NL" sz="2400" b="1" u="sng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29744"/>
              </p:ext>
            </p:extLst>
          </p:nvPr>
        </p:nvGraphicFramePr>
        <p:xfrm>
          <a:off x="5709517" y="4330675"/>
          <a:ext cx="121126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47" name="Vergelijking" r:id="rId13" imgW="533160" imgH="393480" progId="Equation.3">
                  <p:embed/>
                </p:oleObj>
              </mc:Choice>
              <mc:Fallback>
                <p:oleObj name="Vergelijking" r:id="rId13" imgW="53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9517" y="4330675"/>
                        <a:ext cx="1211263" cy="898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333568" y="5445224"/>
            <a:ext cx="2169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pure liquids</a:t>
            </a:r>
            <a:endParaRPr lang="nl-NL" sz="2400" b="1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3333288" y="5919663"/>
            <a:ext cx="2052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pure solids</a:t>
            </a:r>
            <a:endParaRPr lang="nl-NL" sz="2400" b="1" u="sng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954867"/>
              </p:ext>
            </p:extLst>
          </p:nvPr>
        </p:nvGraphicFramePr>
        <p:xfrm>
          <a:off x="5707841" y="5331730"/>
          <a:ext cx="83661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48" name="Vergelijking" r:id="rId15" imgW="368280" imgH="228600" progId="Equation.3">
                  <p:embed/>
                </p:oleObj>
              </mc:Choice>
              <mc:Fallback>
                <p:oleObj name="Vergelijking" r:id="rId15" imgW="368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7841" y="5331730"/>
                        <a:ext cx="836612" cy="5222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798625"/>
              </p:ext>
            </p:extLst>
          </p:nvPr>
        </p:nvGraphicFramePr>
        <p:xfrm>
          <a:off x="5723036" y="5935663"/>
          <a:ext cx="865188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49" name="Vergelijking" r:id="rId17" imgW="380880" imgH="228600" progId="Equation.3">
                  <p:embed/>
                </p:oleObj>
              </mc:Choice>
              <mc:Fallback>
                <p:oleObj name="Vergelijking" r:id="rId17" imgW="380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3036" y="5935663"/>
                        <a:ext cx="865188" cy="5222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99764" y="5333866"/>
            <a:ext cx="24320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Liquids and solids</a:t>
            </a:r>
          </a:p>
          <a:p>
            <a:r>
              <a:rPr lang="nl-NL" sz="2400" b="1" u="sng" dirty="0" smtClean="0"/>
              <a:t>are virtually</a:t>
            </a:r>
          </a:p>
          <a:p>
            <a:r>
              <a:rPr lang="nl-NL" sz="2400" b="1" u="sng" dirty="0" smtClean="0"/>
              <a:t>incompressible</a:t>
            </a:r>
            <a:endParaRPr lang="nl-NL" sz="2400" b="1" u="sng" dirty="0"/>
          </a:p>
        </p:txBody>
      </p:sp>
      <p:sp>
        <p:nvSpPr>
          <p:cNvPr id="11" name="Right Brace 10"/>
          <p:cNvSpPr/>
          <p:nvPr/>
        </p:nvSpPr>
        <p:spPr>
          <a:xfrm>
            <a:off x="3059832" y="5333866"/>
            <a:ext cx="360040" cy="1200329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ight Brace 23"/>
          <p:cNvSpPr/>
          <p:nvPr/>
        </p:nvSpPr>
        <p:spPr>
          <a:xfrm>
            <a:off x="7109176" y="4294146"/>
            <a:ext cx="360040" cy="2240049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xtBox 25"/>
          <p:cNvSpPr txBox="1"/>
          <p:nvPr/>
        </p:nvSpPr>
        <p:spPr>
          <a:xfrm>
            <a:off x="7455119" y="4797152"/>
            <a:ext cx="14927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So what</a:t>
            </a:r>
          </a:p>
          <a:p>
            <a:r>
              <a:rPr lang="nl-NL" sz="2400" b="1" u="sng" dirty="0" smtClean="0"/>
              <a:t>about</a:t>
            </a:r>
          </a:p>
          <a:p>
            <a:r>
              <a:rPr lang="nl-NL" sz="2400" b="1" u="sng" dirty="0" smtClean="0"/>
              <a:t>solutions?</a:t>
            </a:r>
            <a:endParaRPr lang="nl-NL" sz="2400" b="1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1043608" y="1988840"/>
            <a:ext cx="1820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Real systems</a:t>
            </a:r>
            <a:endParaRPr lang="nl-NL" sz="2400" b="1" u="sng" dirty="0"/>
          </a:p>
        </p:txBody>
      </p:sp>
    </p:spTree>
    <p:extLst>
      <p:ext uri="{BB962C8B-B14F-4D97-AF65-F5344CB8AC3E}">
        <p14:creationId xmlns:p14="http://schemas.microsoft.com/office/powerpoint/2010/main" val="304932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24</a:t>
            </a:fld>
            <a:endParaRPr lang="en-US" altLang="nl-NL" dirty="0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79860"/>
              </p:ext>
            </p:extLst>
          </p:nvPr>
        </p:nvGraphicFramePr>
        <p:xfrm>
          <a:off x="629695" y="1227197"/>
          <a:ext cx="25685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88" name="Vergelijking" r:id="rId3" imgW="1130040" imgH="241200" progId="Equation.3">
                  <p:embed/>
                </p:oleObj>
              </mc:Choice>
              <mc:Fallback>
                <p:oleObj name="Vergelijking" r:id="rId3" imgW="1130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695" y="1227197"/>
                        <a:ext cx="2568575" cy="5508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ight Arrow 30"/>
          <p:cNvSpPr/>
          <p:nvPr/>
        </p:nvSpPr>
        <p:spPr bwMode="auto">
          <a:xfrm>
            <a:off x="3387214" y="130811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14920"/>
              </p:ext>
            </p:extLst>
          </p:nvPr>
        </p:nvGraphicFramePr>
        <p:xfrm>
          <a:off x="4206948" y="1229410"/>
          <a:ext cx="4181476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89" name="Vergelijking" r:id="rId5" imgW="1841400" imgH="342720" progId="Equation.3">
                  <p:embed/>
                </p:oleObj>
              </mc:Choice>
              <mc:Fallback>
                <p:oleObj name="Vergelijking" r:id="rId5" imgW="18414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948" y="1229410"/>
                        <a:ext cx="4181476" cy="7826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eft Brace 22"/>
          <p:cNvSpPr/>
          <p:nvPr/>
        </p:nvSpPr>
        <p:spPr>
          <a:xfrm rot="16200000">
            <a:off x="7266210" y="1451337"/>
            <a:ext cx="432048" cy="1728192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236727"/>
              </p:ext>
            </p:extLst>
          </p:nvPr>
        </p:nvGraphicFramePr>
        <p:xfrm>
          <a:off x="6832872" y="2621739"/>
          <a:ext cx="144145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90" name="Vergelijking" r:id="rId7" imgW="634680" imgH="203040" progId="Equation.3">
                  <p:embed/>
                </p:oleObj>
              </mc:Choice>
              <mc:Fallback>
                <p:oleObj name="Vergelijking" r:id="rId7" imgW="634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872" y="2621739"/>
                        <a:ext cx="144145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ight Arrow 26"/>
          <p:cNvSpPr/>
          <p:nvPr/>
        </p:nvSpPr>
        <p:spPr bwMode="auto">
          <a:xfrm rot="5400000">
            <a:off x="7341759" y="2981574"/>
            <a:ext cx="28095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491527"/>
              </p:ext>
            </p:extLst>
          </p:nvPr>
        </p:nvGraphicFramePr>
        <p:xfrm>
          <a:off x="6690652" y="3391689"/>
          <a:ext cx="161448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91" name="Vergelijking" r:id="rId9" imgW="711000" imgH="355320" progId="Equation.3">
                  <p:embed/>
                </p:oleObj>
              </mc:Choice>
              <mc:Fallback>
                <p:oleObj name="Vergelijking" r:id="rId9" imgW="7110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0652" y="3391689"/>
                        <a:ext cx="1614487" cy="8112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55576" y="2687117"/>
            <a:ext cx="3288321" cy="452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perfect gas mixtures</a:t>
            </a:r>
            <a:endParaRPr lang="nl-NL" sz="2400" b="1" u="sng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284190"/>
              </p:ext>
            </p:extLst>
          </p:nvPr>
        </p:nvGraphicFramePr>
        <p:xfrm>
          <a:off x="4245310" y="2492896"/>
          <a:ext cx="121126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92" name="Vergelijking" r:id="rId11" imgW="533160" imgH="393480" progId="Equation.3">
                  <p:embed/>
                </p:oleObj>
              </mc:Choice>
              <mc:Fallback>
                <p:oleObj name="Vergelijking" r:id="rId11" imgW="53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5310" y="2492896"/>
                        <a:ext cx="1211263" cy="898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869361" y="3607445"/>
            <a:ext cx="2169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pure liquids</a:t>
            </a:r>
            <a:endParaRPr lang="nl-NL" sz="2400" b="1" u="sng" dirty="0"/>
          </a:p>
        </p:txBody>
      </p:sp>
      <p:sp>
        <p:nvSpPr>
          <p:cNvPr id="19" name="TextBox 18"/>
          <p:cNvSpPr txBox="1"/>
          <p:nvPr/>
        </p:nvSpPr>
        <p:spPr>
          <a:xfrm>
            <a:off x="1869081" y="4081884"/>
            <a:ext cx="2052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pure solids</a:t>
            </a:r>
            <a:endParaRPr lang="nl-NL" sz="2400" b="1" u="sng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433331"/>
              </p:ext>
            </p:extLst>
          </p:nvPr>
        </p:nvGraphicFramePr>
        <p:xfrm>
          <a:off x="4255991" y="3493951"/>
          <a:ext cx="83661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93" name="Vergelijking" r:id="rId13" imgW="368280" imgH="228600" progId="Equation.3">
                  <p:embed/>
                </p:oleObj>
              </mc:Choice>
              <mc:Fallback>
                <p:oleObj name="Vergelijking" r:id="rId13" imgW="368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5991" y="3493951"/>
                        <a:ext cx="836612" cy="5222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0119618"/>
              </p:ext>
            </p:extLst>
          </p:nvPr>
        </p:nvGraphicFramePr>
        <p:xfrm>
          <a:off x="4246472" y="4097884"/>
          <a:ext cx="865188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494" name="Vergelijking" r:id="rId15" imgW="380880" imgH="228600" progId="Equation.3">
                  <p:embed/>
                </p:oleObj>
              </mc:Choice>
              <mc:Fallback>
                <p:oleObj name="Vergelijking" r:id="rId15" imgW="380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6472" y="4097884"/>
                        <a:ext cx="865188" cy="5222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Brace 10"/>
          <p:cNvSpPr/>
          <p:nvPr/>
        </p:nvSpPr>
        <p:spPr>
          <a:xfrm flipH="1">
            <a:off x="3411456" y="5088664"/>
            <a:ext cx="368456" cy="100463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xtBox 25"/>
          <p:cNvSpPr txBox="1"/>
          <p:nvPr/>
        </p:nvSpPr>
        <p:spPr>
          <a:xfrm>
            <a:off x="1905553" y="4950165"/>
            <a:ext cx="14927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So what</a:t>
            </a:r>
          </a:p>
          <a:p>
            <a:r>
              <a:rPr lang="nl-NL" sz="2400" b="1" u="sng" dirty="0" smtClean="0"/>
              <a:t>about</a:t>
            </a:r>
          </a:p>
          <a:p>
            <a:r>
              <a:rPr lang="nl-NL" sz="2400" b="1" u="sng" dirty="0" smtClean="0"/>
              <a:t>solutions?</a:t>
            </a:r>
            <a:endParaRPr lang="nl-NL" sz="2400" b="1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3705876" y="5559623"/>
            <a:ext cx="4771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Electrolytes (ions): </a:t>
            </a:r>
            <a:r>
              <a:rPr lang="nl-NL" sz="2400" b="1" u="sng" dirty="0" smtClean="0">
                <a:solidFill>
                  <a:srgbClr val="0070C0"/>
                </a:solidFill>
              </a:rPr>
              <a:t>Electrochemistry</a:t>
            </a:r>
            <a:endParaRPr lang="nl-NL" sz="2400" b="1" u="sng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747254" y="5085184"/>
            <a:ext cx="3811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Neutral solutions (Lecture 5)</a:t>
            </a:r>
            <a:endParaRPr lang="nl-NL" sz="2400" b="1" u="sng" dirty="0"/>
          </a:p>
        </p:txBody>
      </p:sp>
    </p:spTree>
    <p:extLst>
      <p:ext uri="{BB962C8B-B14F-4D97-AF65-F5344CB8AC3E}">
        <p14:creationId xmlns:p14="http://schemas.microsoft.com/office/powerpoint/2010/main" val="188078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25</a:t>
            </a:fld>
            <a:endParaRPr lang="en-US" altLang="nl-NL" dirty="0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560" y="764704"/>
            <a:ext cx="6596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>
                <a:solidFill>
                  <a:srgbClr val="0070C0"/>
                </a:solidFill>
              </a:rPr>
              <a:t>Electrochemistry: redox reactions; a few concepts:</a:t>
            </a:r>
            <a:endParaRPr lang="nl-NL" sz="2400" b="1" u="sng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2144395"/>
            <a:ext cx="1729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Reduction </a:t>
            </a:r>
          </a:p>
          <a:p>
            <a:r>
              <a:rPr lang="nl-NL" sz="2400" b="1" u="sng" dirty="0" smtClean="0"/>
              <a:t>halfreaction</a:t>
            </a:r>
            <a:endParaRPr lang="nl-NL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65376" y="2069147"/>
            <a:ext cx="4386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Oxidizing agent +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agent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3771653" y="2421394"/>
            <a:ext cx="3005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Oxidant +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Reductant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14" name="TextBox 13"/>
          <p:cNvSpPr txBox="1"/>
          <p:nvPr/>
        </p:nvSpPr>
        <p:spPr>
          <a:xfrm>
            <a:off x="4279295" y="2754947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 +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nl-NL" dirty="0" smtClean="0"/>
              <a:t>	</a:t>
            </a:r>
            <a:endParaRPr lang="nl-NL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384540"/>
              </p:ext>
            </p:extLst>
          </p:nvPr>
        </p:nvGraphicFramePr>
        <p:xfrm>
          <a:off x="1009934" y="1430972"/>
          <a:ext cx="78422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12" name="Equation" r:id="rId3" imgW="3187440" imgH="228600" progId="Equation.3">
                  <p:embed/>
                </p:oleObj>
              </mc:Choice>
              <mc:Fallback>
                <p:oleObj name="Equation" r:id="rId3" imgW="3187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934" y="1430972"/>
                        <a:ext cx="784225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922015"/>
              </p:ext>
            </p:extLst>
          </p:nvPr>
        </p:nvGraphicFramePr>
        <p:xfrm>
          <a:off x="3142460" y="3155057"/>
          <a:ext cx="39655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13" name="Equation" r:id="rId5" imgW="1612800" imgH="228600" progId="Equation.3">
                  <p:embed/>
                </p:oleObj>
              </mc:Choice>
              <mc:Fallback>
                <p:oleObj name="Equation" r:id="rId5" imgW="1612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2460" y="3155057"/>
                        <a:ext cx="3965575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83568" y="3975447"/>
            <a:ext cx="4442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>
                <a:solidFill>
                  <a:srgbClr val="0070C0"/>
                </a:solidFill>
              </a:rPr>
              <a:t>redox reactions: electron transfer</a:t>
            </a:r>
            <a:endParaRPr lang="nl-NL" sz="24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337558" y="6000531"/>
            <a:ext cx="440047" cy="50405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tangle 5"/>
          <p:cNvSpPr/>
          <p:nvPr/>
        </p:nvSpPr>
        <p:spPr>
          <a:xfrm>
            <a:off x="4795574" y="3191357"/>
            <a:ext cx="417353" cy="50405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tangle 23"/>
          <p:cNvSpPr/>
          <p:nvPr/>
        </p:nvSpPr>
        <p:spPr>
          <a:xfrm>
            <a:off x="8204214" y="4274010"/>
            <a:ext cx="580744" cy="50405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tangle 21"/>
          <p:cNvSpPr/>
          <p:nvPr/>
        </p:nvSpPr>
        <p:spPr>
          <a:xfrm>
            <a:off x="4615854" y="1461763"/>
            <a:ext cx="580744" cy="50405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26</a:t>
            </a:fld>
            <a:endParaRPr lang="en-US" altLang="nl-NL" dirty="0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560" y="764704"/>
            <a:ext cx="6596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>
                <a:solidFill>
                  <a:srgbClr val="0070C0"/>
                </a:solidFill>
              </a:rPr>
              <a:t>Electrochemistry: redox reactions; a few concepts:</a:t>
            </a:r>
            <a:endParaRPr lang="nl-NL" sz="2400" b="1" u="sng" dirty="0">
              <a:solidFill>
                <a:srgbClr val="0070C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23876" y="4006552"/>
            <a:ext cx="9107649" cy="0"/>
          </a:xfrm>
          <a:prstGeom prst="lin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55576" y="2144395"/>
            <a:ext cx="1729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Reduction </a:t>
            </a:r>
          </a:p>
          <a:p>
            <a:r>
              <a:rPr lang="nl-NL" sz="2400" b="1" u="sng" dirty="0" smtClean="0"/>
              <a:t>halfreaction</a:t>
            </a:r>
            <a:endParaRPr lang="nl-NL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965376" y="2069147"/>
            <a:ext cx="4386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Oxidizing agent +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agent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20" name="TextBox 19"/>
          <p:cNvSpPr txBox="1"/>
          <p:nvPr/>
        </p:nvSpPr>
        <p:spPr>
          <a:xfrm>
            <a:off x="3771653" y="2421394"/>
            <a:ext cx="3005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Oxidant +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Reductant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23" name="TextBox 22"/>
          <p:cNvSpPr txBox="1"/>
          <p:nvPr/>
        </p:nvSpPr>
        <p:spPr>
          <a:xfrm>
            <a:off x="4279295" y="2754947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 +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27" name="TextBox 26"/>
          <p:cNvSpPr txBox="1"/>
          <p:nvPr/>
        </p:nvSpPr>
        <p:spPr>
          <a:xfrm>
            <a:off x="827584" y="4933835"/>
            <a:ext cx="1729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Oxidation </a:t>
            </a:r>
          </a:p>
          <a:p>
            <a:r>
              <a:rPr lang="nl-NL" sz="2400" b="1" u="sng" dirty="0" smtClean="0"/>
              <a:t>halfreaction</a:t>
            </a:r>
            <a:endParaRPr lang="nl-NL" sz="2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555776" y="4810724"/>
            <a:ext cx="44502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Oxidizing 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 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smtClean="0"/>
              <a:t>	</a:t>
            </a:r>
            <a:endParaRPr lang="nl-NL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3131840" y="5210834"/>
            <a:ext cx="3070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Reductant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Oxidant +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31" name="TextBox 30"/>
          <p:cNvSpPr txBox="1"/>
          <p:nvPr/>
        </p:nvSpPr>
        <p:spPr>
          <a:xfrm>
            <a:off x="3763583" y="5563289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dirty="0" smtClean="0"/>
              <a:t>	</a:t>
            </a:r>
            <a:endParaRPr lang="nl-NL" dirty="0"/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226681"/>
              </p:ext>
            </p:extLst>
          </p:nvPr>
        </p:nvGraphicFramePr>
        <p:xfrm>
          <a:off x="2843808" y="5963369"/>
          <a:ext cx="39354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12" name="Equation" r:id="rId3" imgW="1600200" imgH="228600" progId="Equation.3">
                  <p:embed/>
                </p:oleObj>
              </mc:Choice>
              <mc:Fallback>
                <p:oleObj name="Equation" r:id="rId3" imgW="1600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5963369"/>
                        <a:ext cx="3935413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043158"/>
              </p:ext>
            </p:extLst>
          </p:nvPr>
        </p:nvGraphicFramePr>
        <p:xfrm>
          <a:off x="1001247" y="4237757"/>
          <a:ext cx="78105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13" name="Equation" r:id="rId5" imgW="3174840" imgH="228600" progId="Equation.3">
                  <p:embed/>
                </p:oleObj>
              </mc:Choice>
              <mc:Fallback>
                <p:oleObj name="Equation" r:id="rId5" imgW="3174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247" y="4237757"/>
                        <a:ext cx="781050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755252"/>
              </p:ext>
            </p:extLst>
          </p:nvPr>
        </p:nvGraphicFramePr>
        <p:xfrm>
          <a:off x="1009650" y="1430338"/>
          <a:ext cx="78422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14" name="Equation" r:id="rId7" imgW="3187440" imgH="228600" progId="Equation.3">
                  <p:embed/>
                </p:oleObj>
              </mc:Choice>
              <mc:Fallback>
                <p:oleObj name="Equation" r:id="rId7" imgW="318744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1430338"/>
                        <a:ext cx="784225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774315"/>
              </p:ext>
            </p:extLst>
          </p:nvPr>
        </p:nvGraphicFramePr>
        <p:xfrm>
          <a:off x="3143250" y="3157297"/>
          <a:ext cx="39655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15" name="Equation" r:id="rId9" imgW="1612800" imgH="228600" progId="Equation.3">
                  <p:embed/>
                </p:oleObj>
              </mc:Choice>
              <mc:Fallback>
                <p:oleObj name="Equation" r:id="rId9" imgW="1612800" imgH="2286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3250" y="3157297"/>
                        <a:ext cx="3965575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251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99248"/>
            <a:ext cx="1853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Reduction </a:t>
            </a:r>
          </a:p>
          <a:p>
            <a:r>
              <a:rPr lang="nl-NL" sz="2400" b="1" u="sng" dirty="0" smtClean="0"/>
              <a:t>halfreactions</a:t>
            </a:r>
            <a:endParaRPr lang="nl-NL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1524000"/>
            <a:ext cx="4386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Oxidizing agent +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agent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11" name="TextBox 10"/>
          <p:cNvSpPr txBox="1"/>
          <p:nvPr/>
        </p:nvSpPr>
        <p:spPr>
          <a:xfrm>
            <a:off x="3930477" y="1876247"/>
            <a:ext cx="3005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Oxidant +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Reductant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4438119" y="2209800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 +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nl-NL" dirty="0" smtClean="0"/>
              <a:t>	</a:t>
            </a:r>
            <a:endParaRPr lang="nl-NL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21586"/>
              </p:ext>
            </p:extLst>
          </p:nvPr>
        </p:nvGraphicFramePr>
        <p:xfrm>
          <a:off x="1168758" y="885825"/>
          <a:ext cx="78422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78" name="Equation" r:id="rId3" imgW="3187440" imgH="228600" progId="Equation.3">
                  <p:embed/>
                </p:oleObj>
              </mc:Choice>
              <mc:Fallback>
                <p:oleObj name="Equation" r:id="rId3" imgW="3187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758" y="885825"/>
                        <a:ext cx="784225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6599190"/>
              </p:ext>
            </p:extLst>
          </p:nvPr>
        </p:nvGraphicFramePr>
        <p:xfrm>
          <a:off x="3301284" y="2609910"/>
          <a:ext cx="39655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79" name="Equation" r:id="rId5" imgW="1612800" imgH="228600" progId="Equation.3">
                  <p:embed/>
                </p:oleObj>
              </mc:Choice>
              <mc:Fallback>
                <p:oleObj name="Equation" r:id="rId5" imgW="1612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1284" y="2609910"/>
                        <a:ext cx="3965575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 bwMode="auto">
          <a:xfrm>
            <a:off x="36351" y="3505200"/>
            <a:ext cx="9107649" cy="0"/>
          </a:xfrm>
          <a:prstGeom prst="lin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927209" y="3883501"/>
            <a:ext cx="1930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Total reaction</a:t>
            </a:r>
            <a:endParaRPr lang="nl-NL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315181" y="3746679"/>
            <a:ext cx="4152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nl-NL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Red</a:t>
            </a:r>
            <a:r>
              <a:rPr lang="nl-NL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nl-NL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Ox</a:t>
            </a:r>
            <a:r>
              <a:rPr lang="nl-NL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19" name="TextBox 18"/>
          <p:cNvSpPr txBox="1"/>
          <p:nvPr/>
        </p:nvSpPr>
        <p:spPr>
          <a:xfrm>
            <a:off x="3860442" y="4114800"/>
            <a:ext cx="2954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nl-NL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Red</a:t>
            </a:r>
            <a:r>
              <a:rPr lang="nl-NL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nl-NL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Ox</a:t>
            </a:r>
            <a:r>
              <a:rPr lang="nl-NL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5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99248"/>
            <a:ext cx="1853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Reduction </a:t>
            </a:r>
          </a:p>
          <a:p>
            <a:r>
              <a:rPr lang="nl-NL" sz="2400" b="1" u="sng" dirty="0" smtClean="0"/>
              <a:t>halfreactions</a:t>
            </a:r>
            <a:endParaRPr lang="nl-NL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1524000"/>
            <a:ext cx="4386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Oxidizing agent +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agent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11" name="TextBox 10"/>
          <p:cNvSpPr txBox="1"/>
          <p:nvPr/>
        </p:nvSpPr>
        <p:spPr>
          <a:xfrm>
            <a:off x="3930477" y="1876247"/>
            <a:ext cx="3005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Oxidant +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Reductant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4438119" y="2209800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 +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nl-NL" dirty="0" smtClean="0"/>
              <a:t>	</a:t>
            </a:r>
            <a:endParaRPr lang="nl-NL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6351" y="3505200"/>
            <a:ext cx="9107649" cy="0"/>
          </a:xfrm>
          <a:prstGeom prst="lin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927209" y="3883501"/>
            <a:ext cx="1930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Total reaction</a:t>
            </a:r>
            <a:endParaRPr lang="nl-NL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315181" y="3746679"/>
            <a:ext cx="4152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nl-NL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Red</a:t>
            </a:r>
            <a:r>
              <a:rPr lang="nl-NL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nl-NL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Ox</a:t>
            </a:r>
            <a:r>
              <a:rPr lang="nl-NL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19" name="TextBox 18"/>
          <p:cNvSpPr txBox="1"/>
          <p:nvPr/>
        </p:nvSpPr>
        <p:spPr>
          <a:xfrm>
            <a:off x="3860442" y="4114800"/>
            <a:ext cx="2954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nl-NL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Red</a:t>
            </a:r>
            <a:r>
              <a:rPr lang="nl-NL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nl-NL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Ox</a:t>
            </a:r>
            <a:r>
              <a:rPr lang="nl-NL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dirty="0" smtClean="0"/>
              <a:t>	</a:t>
            </a:r>
            <a:endParaRPr lang="nl-NL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992546"/>
              </p:ext>
            </p:extLst>
          </p:nvPr>
        </p:nvGraphicFramePr>
        <p:xfrm>
          <a:off x="1143000" y="4514910"/>
          <a:ext cx="78422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2" name="Equation" r:id="rId3" imgW="3187440" imgH="228600" progId="Equation.3">
                  <p:embed/>
                </p:oleObj>
              </mc:Choice>
              <mc:Fallback>
                <p:oleObj name="Equation" r:id="rId3" imgW="3187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514910"/>
                        <a:ext cx="784225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671959"/>
              </p:ext>
            </p:extLst>
          </p:nvPr>
        </p:nvGraphicFramePr>
        <p:xfrm>
          <a:off x="3925111" y="5181600"/>
          <a:ext cx="393541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3" name="Equation" r:id="rId5" imgW="1600200" imgH="228600" progId="Equation.3">
                  <p:embed/>
                </p:oleObj>
              </mc:Choice>
              <mc:Fallback>
                <p:oleObj name="Equation" r:id="rId5" imgW="1600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111" y="5181600"/>
                        <a:ext cx="3935412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-44197" y="4471116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u="sng" dirty="0" smtClean="0"/>
              <a:t>Reduction</a:t>
            </a:r>
          </a:p>
          <a:p>
            <a:r>
              <a:rPr lang="nl-NL" u="sng" dirty="0"/>
              <a:t>1</a:t>
            </a:r>
            <a:endParaRPr lang="nl-NL" u="sng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0" y="5168809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u="sng" dirty="0" smtClean="0"/>
              <a:t>Oxidation</a:t>
            </a:r>
          </a:p>
          <a:p>
            <a:r>
              <a:rPr lang="nl-NL" u="sng" dirty="0"/>
              <a:t>2</a:t>
            </a:r>
            <a:endParaRPr lang="nl-NL" u="sng" dirty="0" smtClean="0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652950"/>
              </p:ext>
            </p:extLst>
          </p:nvPr>
        </p:nvGraphicFramePr>
        <p:xfrm>
          <a:off x="1168400" y="885825"/>
          <a:ext cx="78422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4" name="Equation" r:id="rId7" imgW="3187440" imgH="228600" progId="Equation.3">
                  <p:embed/>
                </p:oleObj>
              </mc:Choice>
              <mc:Fallback>
                <p:oleObj name="Equation" r:id="rId7" imgW="318744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885825"/>
                        <a:ext cx="784225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765740"/>
              </p:ext>
            </p:extLst>
          </p:nvPr>
        </p:nvGraphicFramePr>
        <p:xfrm>
          <a:off x="3302000" y="2609850"/>
          <a:ext cx="39655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5" name="Equation" r:id="rId9" imgW="1612800" imgH="228600" progId="Equation.3">
                  <p:embed/>
                </p:oleObj>
              </mc:Choice>
              <mc:Fallback>
                <p:oleObj name="Equation" r:id="rId9" imgW="16128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2609850"/>
                        <a:ext cx="3965575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89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99248"/>
            <a:ext cx="1853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Reduction </a:t>
            </a:r>
          </a:p>
          <a:p>
            <a:r>
              <a:rPr lang="nl-NL" sz="2400" b="1" u="sng" dirty="0" smtClean="0"/>
              <a:t>halfreactions</a:t>
            </a:r>
            <a:endParaRPr lang="nl-NL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1524000"/>
            <a:ext cx="4386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Oxidizing agent +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agent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11" name="TextBox 10"/>
          <p:cNvSpPr txBox="1"/>
          <p:nvPr/>
        </p:nvSpPr>
        <p:spPr>
          <a:xfrm>
            <a:off x="3930477" y="1876247"/>
            <a:ext cx="3005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Oxidant +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Reductant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13" name="TextBox 12"/>
          <p:cNvSpPr txBox="1"/>
          <p:nvPr/>
        </p:nvSpPr>
        <p:spPr>
          <a:xfrm>
            <a:off x="4438119" y="2209800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 + </a:t>
            </a:r>
            <a:r>
              <a:rPr lang="el-G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nl-NL" dirty="0" smtClean="0"/>
              <a:t>	</a:t>
            </a:r>
            <a:endParaRPr lang="nl-NL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6351" y="3505200"/>
            <a:ext cx="9107649" cy="0"/>
          </a:xfrm>
          <a:prstGeom prst="line">
            <a:avLst/>
          </a:prstGeom>
          <a:solidFill>
            <a:srgbClr val="FF0000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927209" y="3883501"/>
            <a:ext cx="1930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Total reaction</a:t>
            </a:r>
            <a:endParaRPr lang="nl-NL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315181" y="3746679"/>
            <a:ext cx="4152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nl-NL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Red</a:t>
            </a:r>
            <a:r>
              <a:rPr lang="nl-NL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nl-NL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Ox</a:t>
            </a:r>
            <a:r>
              <a:rPr lang="nl-NL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l-NL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19" name="TextBox 18"/>
          <p:cNvSpPr txBox="1"/>
          <p:nvPr/>
        </p:nvSpPr>
        <p:spPr>
          <a:xfrm>
            <a:off x="3860442" y="4114800"/>
            <a:ext cx="2954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nl-NL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Red</a:t>
            </a:r>
            <a:r>
              <a:rPr lang="nl-NL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nl-NL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Ox</a:t>
            </a:r>
            <a:r>
              <a:rPr lang="nl-NL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dirty="0" smtClean="0"/>
              <a:t>	</a:t>
            </a:r>
            <a:endParaRPr lang="nl-NL" dirty="0"/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1143000" y="5943600"/>
            <a:ext cx="7315200" cy="0"/>
          </a:xfrm>
          <a:prstGeom prst="line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8458200" y="5445224"/>
            <a:ext cx="5886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dirty="0" smtClean="0"/>
              <a:t>+</a:t>
            </a:r>
            <a:endParaRPr lang="nl-NL" sz="5400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796648" y="5020270"/>
            <a:ext cx="915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5400" dirty="0" smtClean="0"/>
              <a:t>5x</a:t>
            </a:r>
            <a:endParaRPr lang="nl-NL" sz="5400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239255"/>
              </p:ext>
            </p:extLst>
          </p:nvPr>
        </p:nvGraphicFramePr>
        <p:xfrm>
          <a:off x="152400" y="6216562"/>
          <a:ext cx="8894424" cy="4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49" name="Vergelijking" r:id="rId3" imgW="4317840" imgH="228600" progId="Equation.3">
                  <p:embed/>
                </p:oleObj>
              </mc:Choice>
              <mc:Fallback>
                <p:oleObj name="Vergelijking" r:id="rId3" imgW="4317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6216562"/>
                        <a:ext cx="8894424" cy="4699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-44197" y="4471116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u="sng" dirty="0" smtClean="0"/>
              <a:t>Reduction</a:t>
            </a:r>
          </a:p>
          <a:p>
            <a:r>
              <a:rPr lang="nl-NL" u="sng" dirty="0"/>
              <a:t>1</a:t>
            </a:r>
            <a:endParaRPr lang="nl-NL" u="sng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0" y="5168809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u="sng" dirty="0" smtClean="0"/>
              <a:t>Oxidation</a:t>
            </a:r>
          </a:p>
          <a:p>
            <a:r>
              <a:rPr lang="nl-NL" u="sng" dirty="0"/>
              <a:t>2</a:t>
            </a:r>
            <a:endParaRPr lang="nl-NL" u="sng" dirty="0" smtClean="0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063617"/>
              </p:ext>
            </p:extLst>
          </p:nvPr>
        </p:nvGraphicFramePr>
        <p:xfrm>
          <a:off x="1168400" y="885825"/>
          <a:ext cx="78422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50" name="Equation" r:id="rId5" imgW="3187440" imgH="228600" progId="Equation.3">
                  <p:embed/>
                </p:oleObj>
              </mc:Choice>
              <mc:Fallback>
                <p:oleObj name="Equation" r:id="rId5" imgW="318744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8400" y="885825"/>
                        <a:ext cx="784225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664010"/>
              </p:ext>
            </p:extLst>
          </p:nvPr>
        </p:nvGraphicFramePr>
        <p:xfrm>
          <a:off x="3302000" y="2609850"/>
          <a:ext cx="39655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51" name="Equation" r:id="rId7" imgW="1612800" imgH="228600" progId="Equation.3">
                  <p:embed/>
                </p:oleObj>
              </mc:Choice>
              <mc:Fallback>
                <p:oleObj name="Equation" r:id="rId7" imgW="161280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0" y="2609850"/>
                        <a:ext cx="3965575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641138"/>
              </p:ext>
            </p:extLst>
          </p:nvPr>
        </p:nvGraphicFramePr>
        <p:xfrm>
          <a:off x="1143000" y="4514850"/>
          <a:ext cx="78422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52" name="Equation" r:id="rId9" imgW="3187440" imgH="228600" progId="Equation.3">
                  <p:embed/>
                </p:oleObj>
              </mc:Choice>
              <mc:Fallback>
                <p:oleObj name="Equation" r:id="rId9" imgW="318744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514850"/>
                        <a:ext cx="784225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381699"/>
              </p:ext>
            </p:extLst>
          </p:nvPr>
        </p:nvGraphicFramePr>
        <p:xfrm>
          <a:off x="3925888" y="5181600"/>
          <a:ext cx="393541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53" name="Equation" r:id="rId11" imgW="1600200" imgH="228600" progId="Equation.3">
                  <p:embed/>
                </p:oleObj>
              </mc:Choice>
              <mc:Fallback>
                <p:oleObj name="Equation" r:id="rId11" imgW="160020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5888" y="5181600"/>
                        <a:ext cx="3935412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89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</a:t>
            </a:fld>
            <a:endParaRPr lang="en-US" altLang="nl-NL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Summary Lecture 2 (alternative energy functions)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154701"/>
              </p:ext>
            </p:extLst>
          </p:nvPr>
        </p:nvGraphicFramePr>
        <p:xfrm>
          <a:off x="3906440" y="1395240"/>
          <a:ext cx="181768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03" name="Vergelijking" r:id="rId3" imgW="799920" imgH="177480" progId="Equation.3">
                  <p:embed/>
                </p:oleObj>
              </mc:Choice>
              <mc:Fallback>
                <p:oleObj name="Vergelijking" r:id="rId3" imgW="7999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440" y="1395240"/>
                        <a:ext cx="1817688" cy="4048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154545"/>
              </p:ext>
            </p:extLst>
          </p:nvPr>
        </p:nvGraphicFramePr>
        <p:xfrm>
          <a:off x="3916503" y="2520132"/>
          <a:ext cx="17018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04" name="Vergelijking" r:id="rId5" imgW="749160" imgH="177480" progId="Equation.3">
                  <p:embed/>
                </p:oleObj>
              </mc:Choice>
              <mc:Fallback>
                <p:oleObj name="Vergelijking" r:id="rId5" imgW="749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6503" y="2520132"/>
                        <a:ext cx="1701800" cy="4048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46215"/>
              </p:ext>
            </p:extLst>
          </p:nvPr>
        </p:nvGraphicFramePr>
        <p:xfrm>
          <a:off x="3907535" y="1944068"/>
          <a:ext cx="16446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05" name="Vergelijking" r:id="rId7" imgW="723600" imgH="177480" progId="Equation.3">
                  <p:embed/>
                </p:oleObj>
              </mc:Choice>
              <mc:Fallback>
                <p:oleObj name="Vergelijking" r:id="rId7" imgW="7236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7535" y="1944068"/>
                        <a:ext cx="1644650" cy="4048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657720"/>
              </p:ext>
            </p:extLst>
          </p:nvPr>
        </p:nvGraphicFramePr>
        <p:xfrm>
          <a:off x="3405188" y="5661025"/>
          <a:ext cx="1905000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06" name="Equation" r:id="rId9" imgW="838080" imgH="469800" progId="Equation.3">
                  <p:embed/>
                </p:oleObj>
              </mc:Choice>
              <mc:Fallback>
                <p:oleObj name="Equation" r:id="rId9" imgW="838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8" y="5661025"/>
                        <a:ext cx="1905000" cy="10683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845023"/>
              </p:ext>
            </p:extLst>
          </p:nvPr>
        </p:nvGraphicFramePr>
        <p:xfrm>
          <a:off x="5457825" y="5673725"/>
          <a:ext cx="1903413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07" name="Equation" r:id="rId11" imgW="838080" imgH="469800" progId="Equation.3">
                  <p:embed/>
                </p:oleObj>
              </mc:Choice>
              <mc:Fallback>
                <p:oleObj name="Equation" r:id="rId11" imgW="8380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7825" y="5673725"/>
                        <a:ext cx="1903413" cy="10683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17213"/>
              </p:ext>
            </p:extLst>
          </p:nvPr>
        </p:nvGraphicFramePr>
        <p:xfrm>
          <a:off x="3907599" y="893763"/>
          <a:ext cx="3746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08" name="Vergelijking" r:id="rId13" imgW="164880" imgH="177480" progId="Equation.3">
                  <p:embed/>
                </p:oleObj>
              </mc:Choice>
              <mc:Fallback>
                <p:oleObj name="Vergelijking" r:id="rId13" imgW="164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7599" y="893763"/>
                        <a:ext cx="374650" cy="4048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67544" y="869370"/>
            <a:ext cx="239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Internal energy</a:t>
            </a:r>
            <a:endParaRPr lang="nl-NL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67544" y="1373426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/>
              <a:t>E</a:t>
            </a:r>
            <a:r>
              <a:rPr lang="nl-NL" sz="2400" b="1" u="sng" dirty="0" smtClean="0"/>
              <a:t>nthalpy</a:t>
            </a:r>
            <a:endParaRPr lang="nl-NL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67544" y="1942894"/>
            <a:ext cx="3400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Helmholtz free energy</a:t>
            </a:r>
            <a:endParaRPr lang="nl-NL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58760" y="2495351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Gibbs free energy</a:t>
            </a:r>
            <a:endParaRPr lang="nl-NL" sz="2400" b="1" dirty="0"/>
          </a:p>
        </p:txBody>
      </p:sp>
      <p:sp>
        <p:nvSpPr>
          <p:cNvPr id="31" name="Right Brace 30"/>
          <p:cNvSpPr/>
          <p:nvPr/>
        </p:nvSpPr>
        <p:spPr bwMode="auto">
          <a:xfrm>
            <a:off x="5940151" y="948802"/>
            <a:ext cx="408213" cy="2008214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42886" y="1717137"/>
            <a:ext cx="2406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State functions</a:t>
            </a:r>
            <a:endParaRPr lang="nl-NL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11160" y="5893601"/>
            <a:ext cx="242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Heat capacities</a:t>
            </a:r>
            <a:endParaRPr lang="nl-NL" sz="2400" b="1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561286"/>
              </p:ext>
            </p:extLst>
          </p:nvPr>
        </p:nvGraphicFramePr>
        <p:xfrm>
          <a:off x="2788129" y="3156405"/>
          <a:ext cx="245268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09" name="Vergelijking" r:id="rId15" imgW="1079280" imgH="177480" progId="Equation.3">
                  <p:embed/>
                </p:oleObj>
              </mc:Choice>
              <mc:Fallback>
                <p:oleObj name="Vergelijking" r:id="rId15" imgW="1079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8129" y="3156405"/>
                        <a:ext cx="2452687" cy="4048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ight Arrow 34"/>
          <p:cNvSpPr/>
          <p:nvPr/>
        </p:nvSpPr>
        <p:spPr bwMode="auto">
          <a:xfrm>
            <a:off x="5668449" y="3212084"/>
            <a:ext cx="720080" cy="28803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546916"/>
              </p:ext>
            </p:extLst>
          </p:nvPr>
        </p:nvGraphicFramePr>
        <p:xfrm>
          <a:off x="6588224" y="2996952"/>
          <a:ext cx="17018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10" name="Vergelijking" r:id="rId17" imgW="749160" imgH="253800" progId="Equation.3">
                  <p:embed/>
                </p:oleObj>
              </mc:Choice>
              <mc:Fallback>
                <p:oleObj name="Vergelijking" r:id="rId17" imgW="749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2996952"/>
                        <a:ext cx="1701800" cy="5778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844304"/>
              </p:ext>
            </p:extLst>
          </p:nvPr>
        </p:nvGraphicFramePr>
        <p:xfrm>
          <a:off x="2771800" y="3742822"/>
          <a:ext cx="23653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11" name="Vergelijking" r:id="rId19" imgW="1041120" imgH="177480" progId="Equation.3">
                  <p:embed/>
                </p:oleObj>
              </mc:Choice>
              <mc:Fallback>
                <p:oleObj name="Vergelijking" r:id="rId19" imgW="1041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742822"/>
                        <a:ext cx="2365375" cy="4048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ight Arrow 37"/>
          <p:cNvSpPr/>
          <p:nvPr/>
        </p:nvSpPr>
        <p:spPr bwMode="auto">
          <a:xfrm>
            <a:off x="5684778" y="3821698"/>
            <a:ext cx="720080" cy="28803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722252"/>
              </p:ext>
            </p:extLst>
          </p:nvPr>
        </p:nvGraphicFramePr>
        <p:xfrm>
          <a:off x="6594916" y="3574802"/>
          <a:ext cx="17018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12" name="Vergelijking" r:id="rId21" imgW="749160" imgH="253800" progId="Equation.3">
                  <p:embed/>
                </p:oleObj>
              </mc:Choice>
              <mc:Fallback>
                <p:oleObj name="Vergelijking" r:id="rId21" imgW="749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4916" y="3574802"/>
                        <a:ext cx="1701800" cy="5778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737035"/>
              </p:ext>
            </p:extLst>
          </p:nvPr>
        </p:nvGraphicFramePr>
        <p:xfrm>
          <a:off x="2771800" y="4391521"/>
          <a:ext cx="25971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13" name="Vergelijking" r:id="rId23" imgW="1143000" imgH="177480" progId="Equation.3">
                  <p:embed/>
                </p:oleObj>
              </mc:Choice>
              <mc:Fallback>
                <p:oleObj name="Vergelijking" r:id="rId23" imgW="11430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4391521"/>
                        <a:ext cx="2597150" cy="4048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ight Arrow 40"/>
          <p:cNvSpPr/>
          <p:nvPr/>
        </p:nvSpPr>
        <p:spPr bwMode="auto">
          <a:xfrm>
            <a:off x="5684778" y="4470563"/>
            <a:ext cx="720080" cy="28803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244140"/>
              </p:ext>
            </p:extLst>
          </p:nvPr>
        </p:nvGraphicFramePr>
        <p:xfrm>
          <a:off x="6846434" y="4264695"/>
          <a:ext cx="14414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14" name="Vergelijking" r:id="rId25" imgW="634680" imgH="266400" progId="Equation.3">
                  <p:embed/>
                </p:oleObj>
              </mc:Choice>
              <mc:Fallback>
                <p:oleObj name="Vergelijking" r:id="rId25" imgW="6346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6434" y="4264695"/>
                        <a:ext cx="1441450" cy="6064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747229"/>
              </p:ext>
            </p:extLst>
          </p:nvPr>
        </p:nvGraphicFramePr>
        <p:xfrm>
          <a:off x="2786063" y="5035550"/>
          <a:ext cx="256698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15" name="Vergelijking" r:id="rId27" imgW="1130040" imgH="177480" progId="Equation.3">
                  <p:embed/>
                </p:oleObj>
              </mc:Choice>
              <mc:Fallback>
                <p:oleObj name="Vergelijking" r:id="rId27" imgW="1130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5035550"/>
                        <a:ext cx="2566987" cy="4048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ight Arrow 43"/>
          <p:cNvSpPr/>
          <p:nvPr/>
        </p:nvSpPr>
        <p:spPr bwMode="auto">
          <a:xfrm>
            <a:off x="5684778" y="5115063"/>
            <a:ext cx="720080" cy="28803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799494"/>
              </p:ext>
            </p:extLst>
          </p:nvPr>
        </p:nvGraphicFramePr>
        <p:xfrm>
          <a:off x="6834188" y="4909220"/>
          <a:ext cx="149860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016" name="Vergelijking" r:id="rId29" imgW="660240" imgH="266400" progId="Equation.3">
                  <p:embed/>
                </p:oleObj>
              </mc:Choice>
              <mc:Fallback>
                <p:oleObj name="Vergelijking" r:id="rId29" imgW="6602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4188" y="4909220"/>
                        <a:ext cx="1498600" cy="608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8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213279" y="1581090"/>
            <a:ext cx="2954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nl-NL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Red</a:t>
            </a:r>
            <a:r>
              <a:rPr lang="nl-NL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nl-NL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Ox</a:t>
            </a:r>
            <a:r>
              <a:rPr lang="nl-NL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314341"/>
              </p:ext>
            </p:extLst>
          </p:nvPr>
        </p:nvGraphicFramePr>
        <p:xfrm>
          <a:off x="142963" y="1052155"/>
          <a:ext cx="8894424" cy="4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18" name="Equation" r:id="rId3" imgW="4317840" imgH="228600" progId="Equation.3">
                  <p:embed/>
                </p:oleObj>
              </mc:Choice>
              <mc:Fallback>
                <p:oleObj name="Equation" r:id="rId3" imgW="4317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963" y="1052155"/>
                        <a:ext cx="8894424" cy="4699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750528"/>
              </p:ext>
            </p:extLst>
          </p:nvPr>
        </p:nvGraphicFramePr>
        <p:xfrm>
          <a:off x="170250" y="2863790"/>
          <a:ext cx="88947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19" name="Equation" r:id="rId5" imgW="4317840" imgH="228600" progId="Equation.3">
                  <p:embed/>
                </p:oleObj>
              </mc:Choice>
              <mc:Fallback>
                <p:oleObj name="Equation" r:id="rId5" imgW="4317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250" y="2863790"/>
                        <a:ext cx="8894763" cy="4699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522182" y="2266890"/>
            <a:ext cx="6135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But what about the reverse reaction?</a:t>
            </a:r>
            <a:endParaRPr lang="nl-NL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098442" y="3390780"/>
            <a:ext cx="2850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nl-NL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Ox</a:t>
            </a:r>
            <a:r>
              <a:rPr lang="nl-NL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nl-NL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Red</a:t>
            </a:r>
            <a:r>
              <a:rPr lang="nl-N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25" name="TextBox 24"/>
          <p:cNvSpPr txBox="1"/>
          <p:nvPr/>
        </p:nvSpPr>
        <p:spPr>
          <a:xfrm>
            <a:off x="3124200" y="3790890"/>
            <a:ext cx="2850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</a:t>
            </a:r>
            <a:r>
              <a:rPr lang="nl-NL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nl-N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nl-NL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nl-NL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Ox</a:t>
            </a:r>
            <a:r>
              <a:rPr lang="nl-NL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dirty="0" smtClean="0"/>
              <a:t>	</a:t>
            </a:r>
            <a:endParaRPr lang="nl-NL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597952"/>
              </p:ext>
            </p:extLst>
          </p:nvPr>
        </p:nvGraphicFramePr>
        <p:xfrm>
          <a:off x="76200" y="5181600"/>
          <a:ext cx="89471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20" name="Vergelijking" r:id="rId7" imgW="4343400" imgH="228600" progId="Equation.3">
                  <p:embed/>
                </p:oleObj>
              </mc:Choice>
              <mc:Fallback>
                <p:oleObj name="Vergelijking" r:id="rId7" imgW="4343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5181600"/>
                        <a:ext cx="8947150" cy="4699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522181" y="4572000"/>
            <a:ext cx="6135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Electrochemical Equilibrium reaction</a:t>
            </a:r>
            <a:endParaRPr lang="nl-NL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622613" y="6019800"/>
            <a:ext cx="6135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b="1" u="sng" dirty="0" smtClean="0"/>
              <a:t>Where is the equilibrium?</a:t>
            </a:r>
            <a:endParaRPr lang="nl-NL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0" y="55626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800" b="1" u="sng" dirty="0" smtClean="0"/>
              <a:t>Will it run spontaneously to the right or to the left?</a:t>
            </a:r>
            <a:endParaRPr lang="nl-NL" sz="2800" b="1" dirty="0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07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26901" y="5649133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nl-NL" altLang="nl-NL" sz="3200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79413" y="1930203"/>
            <a:ext cx="4040187" cy="4699197"/>
            <a:chOff x="377826" y="1727361"/>
            <a:chExt cx="4040187" cy="4699197"/>
          </a:xfrm>
        </p:grpSpPr>
        <p:grpSp>
          <p:nvGrpSpPr>
            <p:cNvPr id="16" name="Group 15"/>
            <p:cNvGrpSpPr/>
            <p:nvPr/>
          </p:nvGrpSpPr>
          <p:grpSpPr>
            <a:xfrm>
              <a:off x="377826" y="1727361"/>
              <a:ext cx="4040187" cy="4699197"/>
              <a:chOff x="2284413" y="1489236"/>
              <a:chExt cx="4040187" cy="4699197"/>
            </a:xfrm>
          </p:grpSpPr>
          <p:pic>
            <p:nvPicPr>
              <p:cNvPr id="20492" name="Picture 12" descr="6_15_bi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4413" y="1489236"/>
                <a:ext cx="4040187" cy="4699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6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16971972"/>
                  </p:ext>
                </p:extLst>
              </p:nvPr>
            </p:nvGraphicFramePr>
            <p:xfrm>
              <a:off x="4673958" y="5381359"/>
              <a:ext cx="114300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8752" name="Equation" r:id="rId4" imgW="583920" imgH="228600" progId="Equation.3">
                      <p:embed/>
                    </p:oleObj>
                  </mc:Choice>
                  <mc:Fallback>
                    <p:oleObj name="Equation" r:id="rId4" imgW="58392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73958" y="5381359"/>
                            <a:ext cx="1143000" cy="381000"/>
                          </a:xfrm>
                          <a:prstGeom prst="rect">
                            <a:avLst/>
                          </a:prstGeom>
                          <a:solidFill>
                            <a:srgbClr val="C7D1D7"/>
                          </a:solidFill>
                          <a:ln w="25400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71229509"/>
                  </p:ext>
                </p:extLst>
              </p:nvPr>
            </p:nvGraphicFramePr>
            <p:xfrm>
              <a:off x="2810839" y="5375991"/>
              <a:ext cx="118805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8753" name="Equation" r:id="rId6" imgW="711000" imgH="228600" progId="Equation.3">
                      <p:embed/>
                    </p:oleObj>
                  </mc:Choice>
                  <mc:Fallback>
                    <p:oleObj name="Equation" r:id="rId6" imgW="7110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10839" y="5375991"/>
                            <a:ext cx="1188050" cy="381000"/>
                          </a:xfrm>
                          <a:prstGeom prst="rect">
                            <a:avLst/>
                          </a:prstGeom>
                          <a:solidFill>
                            <a:srgbClr val="C7D7CF"/>
                          </a:solidFill>
                          <a:ln w="25400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12883720"/>
                  </p:ext>
                </p:extLst>
              </p:nvPr>
            </p:nvGraphicFramePr>
            <p:xfrm>
              <a:off x="4535845" y="5003442"/>
              <a:ext cx="976313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8754" name="Equation" r:id="rId8" imgW="583920" imgH="228600" progId="Equation.3">
                      <p:embed/>
                    </p:oleObj>
                  </mc:Choice>
                  <mc:Fallback>
                    <p:oleObj name="Equation" r:id="rId8" imgW="58392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35845" y="5003442"/>
                            <a:ext cx="976313" cy="381000"/>
                          </a:xfrm>
                          <a:prstGeom prst="rect">
                            <a:avLst/>
                          </a:prstGeom>
                          <a:solidFill>
                            <a:srgbClr val="C7D1D7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03826176"/>
                  </p:ext>
                </p:extLst>
              </p:nvPr>
            </p:nvGraphicFramePr>
            <p:xfrm>
              <a:off x="2971800" y="4982112"/>
              <a:ext cx="1082675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8755" name="Equation" r:id="rId10" imgW="647640" imgH="228600" progId="Equation.3">
                      <p:embed/>
                    </p:oleObj>
                  </mc:Choice>
                  <mc:Fallback>
                    <p:oleObj name="Equation" r:id="rId10" imgW="6476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71800" y="4982112"/>
                            <a:ext cx="1082675" cy="381000"/>
                          </a:xfrm>
                          <a:prstGeom prst="rect">
                            <a:avLst/>
                          </a:prstGeom>
                          <a:solidFill>
                            <a:srgbClr val="C7D7C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65361336"/>
                  </p:ext>
                </p:extLst>
              </p:nvPr>
            </p:nvGraphicFramePr>
            <p:xfrm>
              <a:off x="3250842" y="4601112"/>
              <a:ext cx="827087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8756" name="Equation" r:id="rId12" imgW="495000" imgH="228600" progId="Equation.3">
                      <p:embed/>
                    </p:oleObj>
                  </mc:Choice>
                  <mc:Fallback>
                    <p:oleObj name="Equation" r:id="rId12" imgW="4950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50842" y="4601112"/>
                            <a:ext cx="827087" cy="381000"/>
                          </a:xfrm>
                          <a:prstGeom prst="rect">
                            <a:avLst/>
                          </a:prstGeom>
                          <a:solidFill>
                            <a:srgbClr val="C7D7C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94736707"/>
                  </p:ext>
                </p:extLst>
              </p:nvPr>
            </p:nvGraphicFramePr>
            <p:xfrm>
              <a:off x="5105400" y="4114800"/>
              <a:ext cx="806450" cy="360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8757" name="Equation" r:id="rId14" imgW="482400" imgH="215640" progId="Equation.3">
                      <p:embed/>
                    </p:oleObj>
                  </mc:Choice>
                  <mc:Fallback>
                    <p:oleObj name="Equation" r:id="rId14" imgW="48240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5400" y="4114800"/>
                            <a:ext cx="806450" cy="360362"/>
                          </a:xfrm>
                          <a:prstGeom prst="rect">
                            <a:avLst/>
                          </a:prstGeom>
                          <a:solidFill>
                            <a:srgbClr val="C7D1D7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83366175"/>
                  </p:ext>
                </p:extLst>
              </p:nvPr>
            </p:nvGraphicFramePr>
            <p:xfrm>
              <a:off x="2669682" y="3894642"/>
              <a:ext cx="804862" cy="358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8758" name="Equation" r:id="rId16" imgW="482400" imgH="215640" progId="Equation.3">
                      <p:embed/>
                    </p:oleObj>
                  </mc:Choice>
                  <mc:Fallback>
                    <p:oleObj name="Equation" r:id="rId16" imgW="48240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69682" y="3894642"/>
                            <a:ext cx="804862" cy="358775"/>
                          </a:xfrm>
                          <a:prstGeom prst="rect">
                            <a:avLst/>
                          </a:prstGeom>
                          <a:solidFill>
                            <a:srgbClr val="C7D7C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7" name="TextBox 16"/>
            <p:cNvSpPr txBox="1"/>
            <p:nvPr/>
          </p:nvSpPr>
          <p:spPr>
            <a:xfrm>
              <a:off x="529944" y="2387958"/>
              <a:ext cx="5103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Pt</a:t>
              </a:r>
              <a:endParaRPr lang="nl-NL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671036" y="2387958"/>
              <a:ext cx="5103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Pt</a:t>
              </a:r>
              <a:endParaRPr lang="nl-NL" dirty="0"/>
            </a:p>
          </p:txBody>
        </p:sp>
      </p:grpSp>
      <p:cxnSp>
        <p:nvCxnSpPr>
          <p:cNvPr id="73" name="Curved Connector 72"/>
          <p:cNvCxnSpPr/>
          <p:nvPr/>
        </p:nvCxnSpPr>
        <p:spPr bwMode="auto">
          <a:xfrm flipV="1">
            <a:off x="1279301" y="1564078"/>
            <a:ext cx="854299" cy="721922"/>
          </a:xfrm>
          <a:prstGeom prst="curvedConnector3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Curved Connector 74"/>
          <p:cNvCxnSpPr>
            <a:stCxn id="20" idx="5"/>
          </p:cNvCxnSpPr>
          <p:nvPr/>
        </p:nvCxnSpPr>
        <p:spPr bwMode="auto">
          <a:xfrm rot="16200000" flipH="1">
            <a:off x="2696654" y="1706054"/>
            <a:ext cx="862421" cy="602269"/>
          </a:xfrm>
          <a:prstGeom prst="curvedConnector3">
            <a:avLst>
              <a:gd name="adj1" fmla="val 50000"/>
            </a:avLst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2" name="Group 81"/>
          <p:cNvGrpSpPr/>
          <p:nvPr/>
        </p:nvGrpSpPr>
        <p:grpSpPr>
          <a:xfrm>
            <a:off x="1981200" y="773978"/>
            <a:ext cx="990600" cy="1003998"/>
            <a:chOff x="1981200" y="773978"/>
            <a:chExt cx="990600" cy="1003998"/>
          </a:xfrm>
        </p:grpSpPr>
        <p:grpSp>
          <p:nvGrpSpPr>
            <p:cNvPr id="67" name="Group 66"/>
            <p:cNvGrpSpPr/>
            <p:nvPr/>
          </p:nvGrpSpPr>
          <p:grpSpPr>
            <a:xfrm>
              <a:off x="1981200" y="773978"/>
              <a:ext cx="990600" cy="1003998"/>
              <a:chOff x="1981200" y="773978"/>
              <a:chExt cx="990600" cy="1003998"/>
            </a:xfrm>
          </p:grpSpPr>
          <p:sp>
            <p:nvSpPr>
              <p:cNvPr id="20" name="Flowchart: Connector 19"/>
              <p:cNvSpPr/>
              <p:nvPr/>
            </p:nvSpPr>
            <p:spPr bwMode="auto">
              <a:xfrm>
                <a:off x="1981200" y="773978"/>
                <a:ext cx="990600" cy="939603"/>
              </a:xfrm>
              <a:prstGeom prst="flowChartConnector">
                <a:avLst/>
              </a:prstGeom>
              <a:solidFill>
                <a:srgbClr val="FF0000">
                  <a:alpha val="9000"/>
                </a:srgbClr>
              </a:solidFill>
              <a:ln w="412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 bwMode="auto">
              <a:xfrm flipV="1">
                <a:off x="2463621" y="914400"/>
                <a:ext cx="203379" cy="400616"/>
              </a:xfrm>
              <a:prstGeom prst="straightConnector1">
                <a:avLst/>
              </a:prstGeom>
              <a:solidFill>
                <a:srgbClr val="FF00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6" name="Arc 45"/>
              <p:cNvSpPr/>
              <p:nvPr/>
            </p:nvSpPr>
            <p:spPr bwMode="auto">
              <a:xfrm>
                <a:off x="2074034" y="863576"/>
                <a:ext cx="838200" cy="914400"/>
              </a:xfrm>
              <a:prstGeom prst="arc">
                <a:avLst>
                  <a:gd name="adj1" fmla="val 12075029"/>
                  <a:gd name="adj2" fmla="val 20522645"/>
                </a:avLst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7" name="Straight Connector 56"/>
              <p:cNvCxnSpPr/>
              <p:nvPr/>
            </p:nvCxnSpPr>
            <p:spPr bwMode="auto">
              <a:xfrm rot="-4200000">
                <a:off x="2149665" y="1127868"/>
                <a:ext cx="0" cy="114138"/>
              </a:xfrm>
              <a:prstGeom prst="line">
                <a:avLst/>
              </a:prstGeom>
              <a:solidFill>
                <a:srgbClr val="FF00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 rot="-2100000">
                <a:off x="2290829" y="941643"/>
                <a:ext cx="0" cy="114138"/>
              </a:xfrm>
              <a:prstGeom prst="line">
                <a:avLst/>
              </a:prstGeom>
              <a:solidFill>
                <a:srgbClr val="FF00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 rot="2100000">
                <a:off x="2712613" y="950103"/>
                <a:ext cx="0" cy="114138"/>
              </a:xfrm>
              <a:prstGeom prst="line">
                <a:avLst/>
              </a:prstGeom>
              <a:solidFill>
                <a:srgbClr val="FF00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rot="4200000">
                <a:off x="2835465" y="1143013"/>
                <a:ext cx="0" cy="114138"/>
              </a:xfrm>
              <a:prstGeom prst="line">
                <a:avLst/>
              </a:prstGeom>
              <a:solidFill>
                <a:srgbClr val="FF00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>
                <a:off x="2489916" y="873511"/>
                <a:ext cx="0" cy="114138"/>
              </a:xfrm>
              <a:prstGeom prst="line">
                <a:avLst/>
              </a:prstGeom>
              <a:solidFill>
                <a:srgbClr val="FF00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6" name="TextBox 65"/>
              <p:cNvSpPr txBox="1"/>
              <p:nvPr/>
            </p:nvSpPr>
            <p:spPr>
              <a:xfrm>
                <a:off x="2295771" y="1302137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nl-NL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2590800" y="1319947"/>
              <a:ext cx="319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+</a:t>
              </a:r>
              <a:endParaRPr lang="nl-NL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037968" y="1181637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/>
                <a:t>-</a:t>
              </a:r>
              <a:endParaRPr lang="nl-NL" sz="2800" dirty="0"/>
            </a:p>
          </p:txBody>
        </p:sp>
      </p:grp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4664342" y="2595304"/>
            <a:ext cx="3656631" cy="2705904"/>
            <a:chOff x="267297" y="2348880"/>
            <a:chExt cx="3656631" cy="2705904"/>
          </a:xfrm>
        </p:grpSpPr>
        <p:grpSp>
          <p:nvGrpSpPr>
            <p:cNvPr id="43" name="Group 42"/>
            <p:cNvGrpSpPr/>
            <p:nvPr/>
          </p:nvGrpSpPr>
          <p:grpSpPr>
            <a:xfrm>
              <a:off x="267297" y="2348880"/>
              <a:ext cx="3656631" cy="2705904"/>
              <a:chOff x="971600" y="2204864"/>
              <a:chExt cx="5164694" cy="4236904"/>
            </a:xfrm>
          </p:grpSpPr>
          <p:pic>
            <p:nvPicPr>
              <p:cNvPr id="45" name="Picture 2" descr="G_vs_xi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2336627"/>
                <a:ext cx="5038725" cy="3514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7" name="AutoShape 12"/>
              <p:cNvSpPr>
                <a:spLocks noChangeArrowheads="1"/>
              </p:cNvSpPr>
              <p:nvPr/>
            </p:nvSpPr>
            <p:spPr bwMode="auto">
              <a:xfrm rot="19134634">
                <a:off x="2200325" y="2663652"/>
                <a:ext cx="204787" cy="1370012"/>
              </a:xfrm>
              <a:prstGeom prst="curvedRightArrow">
                <a:avLst>
                  <a:gd name="adj1" fmla="val 133799"/>
                  <a:gd name="adj2" fmla="val 267597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8" name="AutoShape 13"/>
              <p:cNvSpPr>
                <a:spLocks noChangeArrowheads="1"/>
              </p:cNvSpPr>
              <p:nvPr/>
            </p:nvSpPr>
            <p:spPr bwMode="auto">
              <a:xfrm rot="1451823">
                <a:off x="4732387" y="3424064"/>
                <a:ext cx="161925" cy="1025525"/>
              </a:xfrm>
              <a:prstGeom prst="curvedLeftArrow">
                <a:avLst>
                  <a:gd name="adj1" fmla="val 126667"/>
                  <a:gd name="adj2" fmla="val 253333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9" name="Line 14"/>
              <p:cNvSpPr>
                <a:spLocks noChangeShapeType="1"/>
              </p:cNvSpPr>
              <p:nvPr/>
            </p:nvSpPr>
            <p:spPr bwMode="auto">
              <a:xfrm>
                <a:off x="4318050" y="2355677"/>
                <a:ext cx="0" cy="318135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0" name="Text Box 15"/>
              <p:cNvSpPr txBox="1">
                <a:spLocks noChangeArrowheads="1"/>
              </p:cNvSpPr>
              <p:nvPr/>
            </p:nvSpPr>
            <p:spPr bwMode="auto">
              <a:xfrm rot="16200000">
                <a:off x="2896221" y="3127201"/>
                <a:ext cx="2241550" cy="3968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3333FF"/>
                    </a:solidFill>
                  </a:rPr>
                  <a:t>Equilibrium state</a:t>
                </a:r>
              </a:p>
            </p:txBody>
          </p:sp>
          <p:sp>
            <p:nvSpPr>
              <p:cNvPr id="51" name="Line 16"/>
              <p:cNvSpPr>
                <a:spLocks noChangeShapeType="1"/>
              </p:cNvSpPr>
              <p:nvPr/>
            </p:nvSpPr>
            <p:spPr bwMode="auto">
              <a:xfrm rot="16200000">
                <a:off x="3129806" y="2631037"/>
                <a:ext cx="14288" cy="384492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52" name="Text Box 17"/>
              <p:cNvSpPr txBox="1">
                <a:spLocks noChangeArrowheads="1"/>
              </p:cNvSpPr>
              <p:nvPr/>
            </p:nvSpPr>
            <p:spPr bwMode="auto">
              <a:xfrm>
                <a:off x="1408162" y="4077442"/>
                <a:ext cx="22431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3333FF"/>
                    </a:solidFill>
                  </a:rPr>
                  <a:t>Energy minimum</a:t>
                </a:r>
              </a:p>
            </p:txBody>
          </p:sp>
          <p:sp>
            <p:nvSpPr>
              <p:cNvPr id="53" name="Text Box 21"/>
              <p:cNvSpPr txBox="1">
                <a:spLocks noChangeArrowheads="1"/>
              </p:cNvSpPr>
              <p:nvPr/>
            </p:nvSpPr>
            <p:spPr bwMode="auto">
              <a:xfrm>
                <a:off x="4983872" y="4554774"/>
                <a:ext cx="913153" cy="72287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i="1">
                    <a:solidFill>
                      <a:srgbClr val="3333FF"/>
                    </a:solidFill>
                    <a:latin typeface="Times New Roman" pitchFamily="18" charset="0"/>
                  </a:rPr>
                  <a:t>T,P</a:t>
                </a:r>
              </a:p>
            </p:txBody>
          </p:sp>
          <p:graphicFrame>
            <p:nvGraphicFramePr>
              <p:cNvPr id="54" name="Object 5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46546710"/>
                  </p:ext>
                </p:extLst>
              </p:nvPr>
            </p:nvGraphicFramePr>
            <p:xfrm>
              <a:off x="2715841" y="4856120"/>
              <a:ext cx="897430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8759" name="Vergelijking" r:id="rId19" imgW="533160" imgH="215640" progId="Equation.3">
                      <p:embed/>
                    </p:oleObj>
                  </mc:Choice>
                  <mc:Fallback>
                    <p:oleObj name="Vergelijking" r:id="rId19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0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5841" y="4856120"/>
                            <a:ext cx="897430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5" name="Object 5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54636355"/>
                  </p:ext>
                </p:extLst>
              </p:nvPr>
            </p:nvGraphicFramePr>
            <p:xfrm>
              <a:off x="2331783" y="2770965"/>
              <a:ext cx="899548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8760" name="Vergelijking" r:id="rId21" imgW="533160" imgH="215640" progId="Equation.3">
                      <p:embed/>
                    </p:oleObj>
                  </mc:Choice>
                  <mc:Fallback>
                    <p:oleObj name="Vergelijking" r:id="rId21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2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31783" y="2770965"/>
                            <a:ext cx="899548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6" name="Straight Arrow Connector 55"/>
              <p:cNvCxnSpPr/>
              <p:nvPr/>
            </p:nvCxnSpPr>
            <p:spPr>
              <a:xfrm flipV="1">
                <a:off x="3660196" y="4499529"/>
                <a:ext cx="679451" cy="52548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Rectangle 57"/>
              <p:cNvSpPr/>
              <p:nvPr/>
            </p:nvSpPr>
            <p:spPr>
              <a:xfrm>
                <a:off x="2195736" y="5439100"/>
                <a:ext cx="3925466" cy="4122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9" name="Tekstvak 3"/>
              <p:cNvSpPr txBox="1">
                <a:spLocks noChangeArrowheads="1"/>
              </p:cNvSpPr>
              <p:nvPr/>
            </p:nvSpPr>
            <p:spPr bwMode="auto">
              <a:xfrm>
                <a:off x="1882789" y="5383616"/>
                <a:ext cx="3826529" cy="626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nl-NL" sz="2000" dirty="0" smtClean="0">
                    <a:latin typeface="+mj-lt"/>
                    <a:cs typeface="Times New Roman" pitchFamily="18" charset="0"/>
                  </a:rPr>
                  <a:t>Reaction progression   </a:t>
                </a:r>
                <a:r>
                  <a:rPr lang="el-GR" sz="2000" i="1" dirty="0" smtClean="0">
                    <a:latin typeface="Times New Roman" pitchFamily="18" charset="0"/>
                    <a:cs typeface="Times New Roman" pitchFamily="18" charset="0"/>
                  </a:rPr>
                  <a:t>ξ</a:t>
                </a:r>
                <a:endParaRPr lang="nl-NL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 flipH="1">
                <a:off x="1489487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5977004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1295843" y="541930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0</a:t>
                </a:r>
                <a:endParaRPr lang="nl-NL" sz="2400" dirty="0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5796136" y="542234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1</a:t>
                </a:r>
                <a:endParaRPr lang="nl-NL" sz="2400" dirty="0"/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>
                <a:off x="4305654" y="5373216"/>
                <a:ext cx="3717" cy="720080"/>
              </a:xfrm>
              <a:prstGeom prst="line">
                <a:avLst/>
              </a:prstGeom>
              <a:ln w="2540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kstvak 3"/>
              <p:cNvSpPr txBox="1">
                <a:spLocks noChangeArrowheads="1"/>
              </p:cNvSpPr>
              <p:nvPr/>
            </p:nvSpPr>
            <p:spPr bwMode="auto">
              <a:xfrm>
                <a:off x="4228289" y="5918548"/>
                <a:ext cx="58541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l-GR" sz="2800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ξ</a:t>
                </a:r>
                <a:r>
                  <a:rPr lang="nl-NL" sz="2800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eq</a:t>
                </a:r>
                <a:endParaRPr lang="nl-NL" sz="2800" baseline="-25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5506419"/>
                </p:ext>
              </p:extLst>
            </p:nvPr>
          </p:nvGraphicFramePr>
          <p:xfrm>
            <a:off x="2698643" y="2775176"/>
            <a:ext cx="636885" cy="23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761" name="Vergelijking" r:id="rId23" imgW="533160" imgH="215640" progId="Equation.3">
                    <p:embed/>
                  </p:oleObj>
                </mc:Choice>
                <mc:Fallback>
                  <p:oleObj name="Vergelijking" r:id="rId23" imgW="5331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8643" y="2775176"/>
                          <a:ext cx="636885" cy="234000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8" name="TextBox 67"/>
          <p:cNvSpPr txBox="1"/>
          <p:nvPr/>
        </p:nvSpPr>
        <p:spPr>
          <a:xfrm>
            <a:off x="4860032" y="1124744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Voltage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nl-NL" sz="2400" b="1" u="sng" dirty="0" smtClean="0"/>
              <a:t> represents a </a:t>
            </a:r>
          </a:p>
          <a:p>
            <a:r>
              <a:rPr lang="nl-NL" sz="2400" b="1" u="sng" dirty="0" smtClean="0"/>
              <a:t>‘</a:t>
            </a:r>
            <a:r>
              <a:rPr lang="nl-NL" sz="2400" b="1" u="sng" dirty="0"/>
              <a:t>driving force’ </a:t>
            </a:r>
            <a:r>
              <a:rPr lang="nl-NL" sz="2400" b="1" u="sng" dirty="0" smtClean="0"/>
              <a:t>like </a:t>
            </a:r>
            <a:r>
              <a:rPr lang="el-GR" sz="2800" b="1" u="sng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nl-NL" sz="2800" b="1" u="sng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18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26901" y="5649133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nl-NL" altLang="nl-NL" sz="3200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79413" y="1930203"/>
            <a:ext cx="4040187" cy="4699197"/>
            <a:chOff x="377826" y="1727361"/>
            <a:chExt cx="4040187" cy="4699197"/>
          </a:xfrm>
        </p:grpSpPr>
        <p:grpSp>
          <p:nvGrpSpPr>
            <p:cNvPr id="16" name="Group 15"/>
            <p:cNvGrpSpPr/>
            <p:nvPr/>
          </p:nvGrpSpPr>
          <p:grpSpPr>
            <a:xfrm>
              <a:off x="377826" y="1727361"/>
              <a:ext cx="4040187" cy="4699197"/>
              <a:chOff x="2284413" y="1489236"/>
              <a:chExt cx="4040187" cy="4699197"/>
            </a:xfrm>
          </p:grpSpPr>
          <p:pic>
            <p:nvPicPr>
              <p:cNvPr id="20492" name="Picture 12" descr="6_15_bi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4413" y="1489236"/>
                <a:ext cx="4040187" cy="4699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6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09525226"/>
                  </p:ext>
                </p:extLst>
              </p:nvPr>
            </p:nvGraphicFramePr>
            <p:xfrm>
              <a:off x="4673958" y="5381359"/>
              <a:ext cx="114300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9904" name="Equation" r:id="rId4" imgW="583920" imgH="228600" progId="Equation.3">
                      <p:embed/>
                    </p:oleObj>
                  </mc:Choice>
                  <mc:Fallback>
                    <p:oleObj name="Equation" r:id="rId4" imgW="58392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73958" y="5381359"/>
                            <a:ext cx="1143000" cy="381000"/>
                          </a:xfrm>
                          <a:prstGeom prst="rect">
                            <a:avLst/>
                          </a:prstGeom>
                          <a:solidFill>
                            <a:srgbClr val="C7D1D7"/>
                          </a:solidFill>
                          <a:ln w="25400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066464"/>
                  </p:ext>
                </p:extLst>
              </p:nvPr>
            </p:nvGraphicFramePr>
            <p:xfrm>
              <a:off x="2810839" y="5375991"/>
              <a:ext cx="118805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9905" name="Equation" r:id="rId6" imgW="711000" imgH="228600" progId="Equation.3">
                      <p:embed/>
                    </p:oleObj>
                  </mc:Choice>
                  <mc:Fallback>
                    <p:oleObj name="Equation" r:id="rId6" imgW="7110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10839" y="5375991"/>
                            <a:ext cx="1188050" cy="381000"/>
                          </a:xfrm>
                          <a:prstGeom prst="rect">
                            <a:avLst/>
                          </a:prstGeom>
                          <a:solidFill>
                            <a:srgbClr val="C7D7CF"/>
                          </a:solidFill>
                          <a:ln w="25400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530981"/>
                  </p:ext>
                </p:extLst>
              </p:nvPr>
            </p:nvGraphicFramePr>
            <p:xfrm>
              <a:off x="4535845" y="5003442"/>
              <a:ext cx="976313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9906" name="Equation" r:id="rId8" imgW="583920" imgH="228600" progId="Equation.3">
                      <p:embed/>
                    </p:oleObj>
                  </mc:Choice>
                  <mc:Fallback>
                    <p:oleObj name="Equation" r:id="rId8" imgW="58392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35845" y="5003442"/>
                            <a:ext cx="976313" cy="381000"/>
                          </a:xfrm>
                          <a:prstGeom prst="rect">
                            <a:avLst/>
                          </a:prstGeom>
                          <a:solidFill>
                            <a:srgbClr val="C7D1D7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77339455"/>
                  </p:ext>
                </p:extLst>
              </p:nvPr>
            </p:nvGraphicFramePr>
            <p:xfrm>
              <a:off x="2971800" y="4982112"/>
              <a:ext cx="1082675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9907" name="Equation" r:id="rId10" imgW="647640" imgH="228600" progId="Equation.3">
                      <p:embed/>
                    </p:oleObj>
                  </mc:Choice>
                  <mc:Fallback>
                    <p:oleObj name="Equation" r:id="rId10" imgW="6476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71800" y="4982112"/>
                            <a:ext cx="1082675" cy="381000"/>
                          </a:xfrm>
                          <a:prstGeom prst="rect">
                            <a:avLst/>
                          </a:prstGeom>
                          <a:solidFill>
                            <a:srgbClr val="C7D7C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85732880"/>
                  </p:ext>
                </p:extLst>
              </p:nvPr>
            </p:nvGraphicFramePr>
            <p:xfrm>
              <a:off x="3250842" y="4601112"/>
              <a:ext cx="827087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9908" name="Equation" r:id="rId12" imgW="495000" imgH="228600" progId="Equation.3">
                      <p:embed/>
                    </p:oleObj>
                  </mc:Choice>
                  <mc:Fallback>
                    <p:oleObj name="Equation" r:id="rId12" imgW="4950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50842" y="4601112"/>
                            <a:ext cx="827087" cy="381000"/>
                          </a:xfrm>
                          <a:prstGeom prst="rect">
                            <a:avLst/>
                          </a:prstGeom>
                          <a:solidFill>
                            <a:srgbClr val="C7D7C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2263312"/>
                  </p:ext>
                </p:extLst>
              </p:nvPr>
            </p:nvGraphicFramePr>
            <p:xfrm>
              <a:off x="5105400" y="4114800"/>
              <a:ext cx="806450" cy="360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9909" name="Equation" r:id="rId14" imgW="482400" imgH="215640" progId="Equation.3">
                      <p:embed/>
                    </p:oleObj>
                  </mc:Choice>
                  <mc:Fallback>
                    <p:oleObj name="Equation" r:id="rId14" imgW="48240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5400" y="4114800"/>
                            <a:ext cx="806450" cy="360362"/>
                          </a:xfrm>
                          <a:prstGeom prst="rect">
                            <a:avLst/>
                          </a:prstGeom>
                          <a:solidFill>
                            <a:srgbClr val="C7D1D7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53328545"/>
                  </p:ext>
                </p:extLst>
              </p:nvPr>
            </p:nvGraphicFramePr>
            <p:xfrm>
              <a:off x="2669682" y="3894642"/>
              <a:ext cx="804862" cy="358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9910" name="Equation" r:id="rId16" imgW="482400" imgH="215640" progId="Equation.3">
                      <p:embed/>
                    </p:oleObj>
                  </mc:Choice>
                  <mc:Fallback>
                    <p:oleObj name="Equation" r:id="rId16" imgW="48240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69682" y="3894642"/>
                            <a:ext cx="804862" cy="358775"/>
                          </a:xfrm>
                          <a:prstGeom prst="rect">
                            <a:avLst/>
                          </a:prstGeom>
                          <a:solidFill>
                            <a:srgbClr val="C7D7C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7" name="TextBox 16"/>
            <p:cNvSpPr txBox="1"/>
            <p:nvPr/>
          </p:nvSpPr>
          <p:spPr>
            <a:xfrm>
              <a:off x="529944" y="2387958"/>
              <a:ext cx="5103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Pt</a:t>
              </a:r>
              <a:endParaRPr lang="nl-NL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671036" y="2387958"/>
              <a:ext cx="5103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Pt</a:t>
              </a:r>
              <a:endParaRPr lang="nl-NL" dirty="0"/>
            </a:p>
          </p:txBody>
        </p:sp>
      </p:grpSp>
      <p:cxnSp>
        <p:nvCxnSpPr>
          <p:cNvPr id="73" name="Curved Connector 72"/>
          <p:cNvCxnSpPr/>
          <p:nvPr/>
        </p:nvCxnSpPr>
        <p:spPr bwMode="auto">
          <a:xfrm flipV="1">
            <a:off x="1279301" y="1564078"/>
            <a:ext cx="854299" cy="721922"/>
          </a:xfrm>
          <a:prstGeom prst="curvedConnector3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Curved Connector 74"/>
          <p:cNvCxnSpPr>
            <a:stCxn id="20" idx="5"/>
          </p:cNvCxnSpPr>
          <p:nvPr/>
        </p:nvCxnSpPr>
        <p:spPr bwMode="auto">
          <a:xfrm rot="16200000" flipH="1">
            <a:off x="2696654" y="1706054"/>
            <a:ext cx="862421" cy="602269"/>
          </a:xfrm>
          <a:prstGeom prst="curvedConnector3">
            <a:avLst>
              <a:gd name="adj1" fmla="val 50000"/>
            </a:avLst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2" name="Group 81"/>
          <p:cNvGrpSpPr/>
          <p:nvPr/>
        </p:nvGrpSpPr>
        <p:grpSpPr>
          <a:xfrm>
            <a:off x="1981200" y="773978"/>
            <a:ext cx="990600" cy="1003998"/>
            <a:chOff x="1981200" y="773978"/>
            <a:chExt cx="990600" cy="1003998"/>
          </a:xfrm>
        </p:grpSpPr>
        <p:grpSp>
          <p:nvGrpSpPr>
            <p:cNvPr id="67" name="Group 66"/>
            <p:cNvGrpSpPr/>
            <p:nvPr/>
          </p:nvGrpSpPr>
          <p:grpSpPr>
            <a:xfrm>
              <a:off x="1981200" y="773978"/>
              <a:ext cx="990600" cy="1003998"/>
              <a:chOff x="1981200" y="773978"/>
              <a:chExt cx="990600" cy="1003998"/>
            </a:xfrm>
          </p:grpSpPr>
          <p:sp>
            <p:nvSpPr>
              <p:cNvPr id="20" name="Flowchart: Connector 19"/>
              <p:cNvSpPr/>
              <p:nvPr/>
            </p:nvSpPr>
            <p:spPr bwMode="auto">
              <a:xfrm>
                <a:off x="1981200" y="773978"/>
                <a:ext cx="990600" cy="939603"/>
              </a:xfrm>
              <a:prstGeom prst="flowChartConnector">
                <a:avLst/>
              </a:prstGeom>
              <a:solidFill>
                <a:srgbClr val="FF0000">
                  <a:alpha val="9000"/>
                </a:srgbClr>
              </a:solidFill>
              <a:ln w="412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 bwMode="auto">
              <a:xfrm flipV="1">
                <a:off x="2463621" y="914400"/>
                <a:ext cx="203379" cy="400616"/>
              </a:xfrm>
              <a:prstGeom prst="straightConnector1">
                <a:avLst/>
              </a:prstGeom>
              <a:solidFill>
                <a:srgbClr val="FF00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6" name="Arc 45"/>
              <p:cNvSpPr/>
              <p:nvPr/>
            </p:nvSpPr>
            <p:spPr bwMode="auto">
              <a:xfrm>
                <a:off x="2074034" y="863576"/>
                <a:ext cx="838200" cy="914400"/>
              </a:xfrm>
              <a:prstGeom prst="arc">
                <a:avLst>
                  <a:gd name="adj1" fmla="val 12075029"/>
                  <a:gd name="adj2" fmla="val 20522645"/>
                </a:avLst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7" name="Straight Connector 56"/>
              <p:cNvCxnSpPr/>
              <p:nvPr/>
            </p:nvCxnSpPr>
            <p:spPr bwMode="auto">
              <a:xfrm rot="-4200000">
                <a:off x="2149665" y="1127868"/>
                <a:ext cx="0" cy="114138"/>
              </a:xfrm>
              <a:prstGeom prst="line">
                <a:avLst/>
              </a:prstGeom>
              <a:solidFill>
                <a:srgbClr val="FF00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 rot="-2100000">
                <a:off x="2290829" y="941643"/>
                <a:ext cx="0" cy="114138"/>
              </a:xfrm>
              <a:prstGeom prst="line">
                <a:avLst/>
              </a:prstGeom>
              <a:solidFill>
                <a:srgbClr val="FF00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 rot="2100000">
                <a:off x="2712613" y="950103"/>
                <a:ext cx="0" cy="114138"/>
              </a:xfrm>
              <a:prstGeom prst="line">
                <a:avLst/>
              </a:prstGeom>
              <a:solidFill>
                <a:srgbClr val="FF00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rot="4200000">
                <a:off x="2835465" y="1143013"/>
                <a:ext cx="0" cy="114138"/>
              </a:xfrm>
              <a:prstGeom prst="line">
                <a:avLst/>
              </a:prstGeom>
              <a:solidFill>
                <a:srgbClr val="FF00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>
                <a:off x="2489916" y="873511"/>
                <a:ext cx="0" cy="114138"/>
              </a:xfrm>
              <a:prstGeom prst="line">
                <a:avLst/>
              </a:prstGeom>
              <a:solidFill>
                <a:srgbClr val="FF00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6" name="TextBox 65"/>
              <p:cNvSpPr txBox="1"/>
              <p:nvPr/>
            </p:nvSpPr>
            <p:spPr>
              <a:xfrm>
                <a:off x="2295771" y="1302137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nl-NL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2590800" y="1319947"/>
              <a:ext cx="319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+</a:t>
              </a:r>
              <a:endParaRPr lang="nl-NL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037968" y="1181637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/>
                <a:t>-</a:t>
              </a:r>
              <a:endParaRPr lang="nl-NL" sz="2800" dirty="0"/>
            </a:p>
          </p:txBody>
        </p:sp>
      </p:grpSp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830523"/>
              </p:ext>
            </p:extLst>
          </p:nvPr>
        </p:nvGraphicFramePr>
        <p:xfrm>
          <a:off x="4979832" y="4293248"/>
          <a:ext cx="2335368" cy="480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11" name="Equation" r:id="rId18" imgW="1117440" imgH="228600" progId="Equation.3">
                  <p:embed/>
                </p:oleObj>
              </mc:Choice>
              <mc:Fallback>
                <p:oleObj name="Equation" r:id="rId18" imgW="1117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832" y="4293248"/>
                        <a:ext cx="2335368" cy="48001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363068"/>
              </p:ext>
            </p:extLst>
          </p:nvPr>
        </p:nvGraphicFramePr>
        <p:xfrm>
          <a:off x="4951926" y="2976562"/>
          <a:ext cx="2744274" cy="76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12" name="Equation" r:id="rId20" imgW="1333440" imgH="368280" progId="Equation.3">
                  <p:embed/>
                </p:oleObj>
              </mc:Choice>
              <mc:Fallback>
                <p:oleObj name="Equation" r:id="rId20" imgW="13334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926" y="2976562"/>
                        <a:ext cx="2744274" cy="7607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227811"/>
              </p:ext>
            </p:extLst>
          </p:nvPr>
        </p:nvGraphicFramePr>
        <p:xfrm>
          <a:off x="4953000" y="2259013"/>
          <a:ext cx="3276600" cy="529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913" name="Vergelijking" r:id="rId22" imgW="1422360" imgH="228600" progId="Equation.3">
                  <p:embed/>
                </p:oleObj>
              </mc:Choice>
              <mc:Fallback>
                <p:oleObj name="Vergelijking" r:id="rId22" imgW="1422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259013"/>
                        <a:ext cx="3276600" cy="529251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Box 93"/>
          <p:cNvSpPr txBox="1"/>
          <p:nvPr/>
        </p:nvSpPr>
        <p:spPr>
          <a:xfrm>
            <a:off x="4838700" y="3879691"/>
            <a:ext cx="172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>
                <a:solidFill>
                  <a:srgbClr val="0070C0"/>
                </a:solidFill>
              </a:rPr>
              <a:t>Equilibrium:</a:t>
            </a:r>
            <a:endParaRPr lang="nl-NL" sz="2400" b="1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60032" y="1124744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Voltage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nl-NL" sz="2400" b="1" u="sng" dirty="0" smtClean="0"/>
              <a:t> represents a </a:t>
            </a:r>
          </a:p>
          <a:p>
            <a:r>
              <a:rPr lang="nl-NL" sz="2400" b="1" u="sng" dirty="0" smtClean="0"/>
              <a:t>‘</a:t>
            </a:r>
            <a:r>
              <a:rPr lang="nl-NL" sz="2400" b="1" u="sng" dirty="0"/>
              <a:t>driving force’ </a:t>
            </a:r>
            <a:r>
              <a:rPr lang="nl-NL" sz="2400" b="1" u="sng" dirty="0" smtClean="0"/>
              <a:t>like </a:t>
            </a:r>
            <a:r>
              <a:rPr lang="el-GR" sz="2800" b="1" u="sng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nl-NL" sz="2800" b="1" u="sng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44008" y="5139421"/>
            <a:ext cx="4013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Relation between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nl-NL" sz="2400" b="1" u="sng" dirty="0" smtClean="0"/>
              <a:t> and </a:t>
            </a:r>
            <a:r>
              <a:rPr lang="el-GR" sz="2800" b="1" u="sng" dirty="0" smtClean="0"/>
              <a:t>Δ</a:t>
            </a:r>
            <a:r>
              <a:rPr lang="nl-NL" sz="2800" b="1" u="sng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2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26901" y="5649133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nl-NL" altLang="nl-NL" sz="3200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79413" y="1930203"/>
            <a:ext cx="4040187" cy="4699197"/>
            <a:chOff x="377826" y="1727361"/>
            <a:chExt cx="4040187" cy="4699197"/>
          </a:xfrm>
        </p:grpSpPr>
        <p:grpSp>
          <p:nvGrpSpPr>
            <p:cNvPr id="16" name="Group 15"/>
            <p:cNvGrpSpPr/>
            <p:nvPr/>
          </p:nvGrpSpPr>
          <p:grpSpPr>
            <a:xfrm>
              <a:off x="377826" y="1727361"/>
              <a:ext cx="4040187" cy="4699197"/>
              <a:chOff x="2284413" y="1489236"/>
              <a:chExt cx="4040187" cy="4699197"/>
            </a:xfrm>
          </p:grpSpPr>
          <p:pic>
            <p:nvPicPr>
              <p:cNvPr id="20492" name="Picture 12" descr="6_15_bi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4413" y="1489236"/>
                <a:ext cx="4040187" cy="4699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6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83915399"/>
                  </p:ext>
                </p:extLst>
              </p:nvPr>
            </p:nvGraphicFramePr>
            <p:xfrm>
              <a:off x="4673958" y="5381359"/>
              <a:ext cx="114300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0982" name="Equation" r:id="rId4" imgW="583920" imgH="228600" progId="Equation.3">
                      <p:embed/>
                    </p:oleObj>
                  </mc:Choice>
                  <mc:Fallback>
                    <p:oleObj name="Equation" r:id="rId4" imgW="58392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73958" y="5381359"/>
                            <a:ext cx="1143000" cy="381000"/>
                          </a:xfrm>
                          <a:prstGeom prst="rect">
                            <a:avLst/>
                          </a:prstGeom>
                          <a:solidFill>
                            <a:srgbClr val="C7D1D7"/>
                          </a:solidFill>
                          <a:ln w="25400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7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73261167"/>
                  </p:ext>
                </p:extLst>
              </p:nvPr>
            </p:nvGraphicFramePr>
            <p:xfrm>
              <a:off x="2810839" y="5375991"/>
              <a:ext cx="118805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0983" name="Equation" r:id="rId6" imgW="711000" imgH="228600" progId="Equation.3">
                      <p:embed/>
                    </p:oleObj>
                  </mc:Choice>
                  <mc:Fallback>
                    <p:oleObj name="Equation" r:id="rId6" imgW="7110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10839" y="5375991"/>
                            <a:ext cx="1188050" cy="381000"/>
                          </a:xfrm>
                          <a:prstGeom prst="rect">
                            <a:avLst/>
                          </a:prstGeom>
                          <a:solidFill>
                            <a:srgbClr val="C7D7CF"/>
                          </a:solidFill>
                          <a:ln w="25400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92984139"/>
                  </p:ext>
                </p:extLst>
              </p:nvPr>
            </p:nvGraphicFramePr>
            <p:xfrm>
              <a:off x="4535845" y="5003442"/>
              <a:ext cx="976313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0984" name="Equation" r:id="rId8" imgW="583920" imgH="228600" progId="Equation.3">
                      <p:embed/>
                    </p:oleObj>
                  </mc:Choice>
                  <mc:Fallback>
                    <p:oleObj name="Equation" r:id="rId8" imgW="58392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35845" y="5003442"/>
                            <a:ext cx="976313" cy="381000"/>
                          </a:xfrm>
                          <a:prstGeom prst="rect">
                            <a:avLst/>
                          </a:prstGeom>
                          <a:solidFill>
                            <a:srgbClr val="C7D1D7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41820073"/>
                  </p:ext>
                </p:extLst>
              </p:nvPr>
            </p:nvGraphicFramePr>
            <p:xfrm>
              <a:off x="2971800" y="4982112"/>
              <a:ext cx="1082675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0985" name="Equation" r:id="rId10" imgW="647640" imgH="228600" progId="Equation.3">
                      <p:embed/>
                    </p:oleObj>
                  </mc:Choice>
                  <mc:Fallback>
                    <p:oleObj name="Equation" r:id="rId10" imgW="6476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71800" y="4982112"/>
                            <a:ext cx="1082675" cy="381000"/>
                          </a:xfrm>
                          <a:prstGeom prst="rect">
                            <a:avLst/>
                          </a:prstGeom>
                          <a:solidFill>
                            <a:srgbClr val="C7D7C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35892070"/>
                  </p:ext>
                </p:extLst>
              </p:nvPr>
            </p:nvGraphicFramePr>
            <p:xfrm>
              <a:off x="3250842" y="4601112"/>
              <a:ext cx="827087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0986" name="Equation" r:id="rId12" imgW="495000" imgH="228600" progId="Equation.3">
                      <p:embed/>
                    </p:oleObj>
                  </mc:Choice>
                  <mc:Fallback>
                    <p:oleObj name="Equation" r:id="rId12" imgW="4950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50842" y="4601112"/>
                            <a:ext cx="827087" cy="381000"/>
                          </a:xfrm>
                          <a:prstGeom prst="rect">
                            <a:avLst/>
                          </a:prstGeom>
                          <a:solidFill>
                            <a:srgbClr val="C7D7C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32002767"/>
                  </p:ext>
                </p:extLst>
              </p:nvPr>
            </p:nvGraphicFramePr>
            <p:xfrm>
              <a:off x="5105400" y="4114800"/>
              <a:ext cx="806450" cy="360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0987" name="Equation" r:id="rId14" imgW="482400" imgH="215640" progId="Equation.3">
                      <p:embed/>
                    </p:oleObj>
                  </mc:Choice>
                  <mc:Fallback>
                    <p:oleObj name="Equation" r:id="rId14" imgW="48240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5400" y="4114800"/>
                            <a:ext cx="806450" cy="360362"/>
                          </a:xfrm>
                          <a:prstGeom prst="rect">
                            <a:avLst/>
                          </a:prstGeom>
                          <a:solidFill>
                            <a:srgbClr val="C7D1D7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08449188"/>
                  </p:ext>
                </p:extLst>
              </p:nvPr>
            </p:nvGraphicFramePr>
            <p:xfrm>
              <a:off x="2669682" y="3894642"/>
              <a:ext cx="804862" cy="358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0988" name="Equation" r:id="rId16" imgW="482400" imgH="215640" progId="Equation.3">
                      <p:embed/>
                    </p:oleObj>
                  </mc:Choice>
                  <mc:Fallback>
                    <p:oleObj name="Equation" r:id="rId16" imgW="48240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69682" y="3894642"/>
                            <a:ext cx="804862" cy="358775"/>
                          </a:xfrm>
                          <a:prstGeom prst="rect">
                            <a:avLst/>
                          </a:prstGeom>
                          <a:solidFill>
                            <a:srgbClr val="C7D7C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7" name="TextBox 16"/>
            <p:cNvSpPr txBox="1"/>
            <p:nvPr/>
          </p:nvSpPr>
          <p:spPr>
            <a:xfrm>
              <a:off x="529944" y="2387958"/>
              <a:ext cx="5103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Pt</a:t>
              </a:r>
              <a:endParaRPr lang="nl-NL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671036" y="2387958"/>
              <a:ext cx="5103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Pt</a:t>
              </a:r>
              <a:endParaRPr lang="nl-NL" dirty="0"/>
            </a:p>
          </p:txBody>
        </p:sp>
      </p:grpSp>
      <p:cxnSp>
        <p:nvCxnSpPr>
          <p:cNvPr id="73" name="Curved Connector 72"/>
          <p:cNvCxnSpPr/>
          <p:nvPr/>
        </p:nvCxnSpPr>
        <p:spPr bwMode="auto">
          <a:xfrm flipV="1">
            <a:off x="1279301" y="1564078"/>
            <a:ext cx="854299" cy="721922"/>
          </a:xfrm>
          <a:prstGeom prst="curvedConnector3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Curved Connector 74"/>
          <p:cNvCxnSpPr>
            <a:stCxn id="20" idx="5"/>
          </p:cNvCxnSpPr>
          <p:nvPr/>
        </p:nvCxnSpPr>
        <p:spPr bwMode="auto">
          <a:xfrm rot="16200000" flipH="1">
            <a:off x="2696654" y="1706054"/>
            <a:ext cx="862421" cy="602269"/>
          </a:xfrm>
          <a:prstGeom prst="curvedConnector3">
            <a:avLst>
              <a:gd name="adj1" fmla="val 50000"/>
            </a:avLst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2" name="Group 81"/>
          <p:cNvGrpSpPr/>
          <p:nvPr/>
        </p:nvGrpSpPr>
        <p:grpSpPr>
          <a:xfrm>
            <a:off x="1981200" y="773978"/>
            <a:ext cx="990600" cy="1003998"/>
            <a:chOff x="1981200" y="773978"/>
            <a:chExt cx="990600" cy="1003998"/>
          </a:xfrm>
        </p:grpSpPr>
        <p:grpSp>
          <p:nvGrpSpPr>
            <p:cNvPr id="67" name="Group 66"/>
            <p:cNvGrpSpPr/>
            <p:nvPr/>
          </p:nvGrpSpPr>
          <p:grpSpPr>
            <a:xfrm>
              <a:off x="1981200" y="773978"/>
              <a:ext cx="990600" cy="1003998"/>
              <a:chOff x="1981200" y="773978"/>
              <a:chExt cx="990600" cy="1003998"/>
            </a:xfrm>
          </p:grpSpPr>
          <p:sp>
            <p:nvSpPr>
              <p:cNvPr id="20" name="Flowchart: Connector 19"/>
              <p:cNvSpPr/>
              <p:nvPr/>
            </p:nvSpPr>
            <p:spPr bwMode="auto">
              <a:xfrm>
                <a:off x="1981200" y="773978"/>
                <a:ext cx="990600" cy="939603"/>
              </a:xfrm>
              <a:prstGeom prst="flowChartConnector">
                <a:avLst/>
              </a:prstGeom>
              <a:solidFill>
                <a:srgbClr val="FF0000">
                  <a:alpha val="9000"/>
                </a:srgbClr>
              </a:solidFill>
              <a:ln w="412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 bwMode="auto">
              <a:xfrm flipV="1">
                <a:off x="2463621" y="914400"/>
                <a:ext cx="203379" cy="400616"/>
              </a:xfrm>
              <a:prstGeom prst="straightConnector1">
                <a:avLst/>
              </a:prstGeom>
              <a:solidFill>
                <a:srgbClr val="FF00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6" name="Arc 45"/>
              <p:cNvSpPr/>
              <p:nvPr/>
            </p:nvSpPr>
            <p:spPr bwMode="auto">
              <a:xfrm>
                <a:off x="2074034" y="863576"/>
                <a:ext cx="838200" cy="914400"/>
              </a:xfrm>
              <a:prstGeom prst="arc">
                <a:avLst>
                  <a:gd name="adj1" fmla="val 12075029"/>
                  <a:gd name="adj2" fmla="val 20522645"/>
                </a:avLst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57" name="Straight Connector 56"/>
              <p:cNvCxnSpPr/>
              <p:nvPr/>
            </p:nvCxnSpPr>
            <p:spPr bwMode="auto">
              <a:xfrm rot="-4200000">
                <a:off x="2149665" y="1127868"/>
                <a:ext cx="0" cy="114138"/>
              </a:xfrm>
              <a:prstGeom prst="line">
                <a:avLst/>
              </a:prstGeom>
              <a:solidFill>
                <a:srgbClr val="FF00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 rot="-2100000">
                <a:off x="2290829" y="941643"/>
                <a:ext cx="0" cy="114138"/>
              </a:xfrm>
              <a:prstGeom prst="line">
                <a:avLst/>
              </a:prstGeom>
              <a:solidFill>
                <a:srgbClr val="FF00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 rot="2100000">
                <a:off x="2712613" y="950103"/>
                <a:ext cx="0" cy="114138"/>
              </a:xfrm>
              <a:prstGeom prst="line">
                <a:avLst/>
              </a:prstGeom>
              <a:solidFill>
                <a:srgbClr val="FF00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rot="4200000">
                <a:off x="2835465" y="1143013"/>
                <a:ext cx="0" cy="114138"/>
              </a:xfrm>
              <a:prstGeom prst="line">
                <a:avLst/>
              </a:prstGeom>
              <a:solidFill>
                <a:srgbClr val="FF00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>
                <a:off x="2489916" y="873511"/>
                <a:ext cx="0" cy="114138"/>
              </a:xfrm>
              <a:prstGeom prst="line">
                <a:avLst/>
              </a:prstGeom>
              <a:solidFill>
                <a:srgbClr val="FF00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6" name="TextBox 65"/>
              <p:cNvSpPr txBox="1"/>
              <p:nvPr/>
            </p:nvSpPr>
            <p:spPr>
              <a:xfrm>
                <a:off x="2295771" y="1302137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endParaRPr lang="nl-NL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2590800" y="1319947"/>
              <a:ext cx="319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+</a:t>
              </a:r>
              <a:endParaRPr lang="nl-NL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037968" y="1181637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/>
                <a:t>-</a:t>
              </a:r>
              <a:endParaRPr lang="nl-NL" sz="2800" dirty="0"/>
            </a:p>
          </p:txBody>
        </p:sp>
      </p:grpSp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093944"/>
              </p:ext>
            </p:extLst>
          </p:nvPr>
        </p:nvGraphicFramePr>
        <p:xfrm>
          <a:off x="4979832" y="4293248"/>
          <a:ext cx="2335368" cy="480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89" name="Equation" r:id="rId18" imgW="1117440" imgH="228600" progId="Equation.3">
                  <p:embed/>
                </p:oleObj>
              </mc:Choice>
              <mc:Fallback>
                <p:oleObj name="Equation" r:id="rId18" imgW="1117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832" y="4293248"/>
                        <a:ext cx="2335368" cy="48001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922900"/>
              </p:ext>
            </p:extLst>
          </p:nvPr>
        </p:nvGraphicFramePr>
        <p:xfrm>
          <a:off x="4951926" y="2976562"/>
          <a:ext cx="2744274" cy="76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90" name="Equation" r:id="rId20" imgW="1333440" imgH="368280" progId="Equation.3">
                  <p:embed/>
                </p:oleObj>
              </mc:Choice>
              <mc:Fallback>
                <p:oleObj name="Equation" r:id="rId20" imgW="13334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1926" y="2976562"/>
                        <a:ext cx="2744274" cy="7607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996982"/>
              </p:ext>
            </p:extLst>
          </p:nvPr>
        </p:nvGraphicFramePr>
        <p:xfrm>
          <a:off x="4953000" y="2259013"/>
          <a:ext cx="3276600" cy="529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91" name="Vergelijking" r:id="rId22" imgW="1422360" imgH="228600" progId="Equation.3">
                  <p:embed/>
                </p:oleObj>
              </mc:Choice>
              <mc:Fallback>
                <p:oleObj name="Vergelijking" r:id="rId22" imgW="1422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259013"/>
                        <a:ext cx="3276600" cy="529251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Box 93"/>
          <p:cNvSpPr txBox="1"/>
          <p:nvPr/>
        </p:nvSpPr>
        <p:spPr>
          <a:xfrm>
            <a:off x="4838700" y="3879691"/>
            <a:ext cx="172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>
                <a:solidFill>
                  <a:srgbClr val="0070C0"/>
                </a:solidFill>
              </a:rPr>
              <a:t>Equilibrium:</a:t>
            </a:r>
            <a:endParaRPr lang="nl-NL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91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618775"/>
              </p:ext>
            </p:extLst>
          </p:nvPr>
        </p:nvGraphicFramePr>
        <p:xfrm>
          <a:off x="4495800" y="5659212"/>
          <a:ext cx="430530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92" name="Equation" r:id="rId24" imgW="1346040" imgH="215640" progId="Equation.3">
                  <p:embed/>
                </p:oleObj>
              </mc:Choice>
              <mc:Fallback>
                <p:oleObj name="Equation" r:id="rId24" imgW="13460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659212"/>
                        <a:ext cx="4305300" cy="6937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4860032" y="1124744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Voltage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nl-NL" sz="2400" b="1" u="sng" dirty="0" smtClean="0"/>
              <a:t> represents a </a:t>
            </a:r>
          </a:p>
          <a:p>
            <a:r>
              <a:rPr lang="nl-NL" sz="2400" b="1" u="sng" dirty="0" smtClean="0"/>
              <a:t>‘</a:t>
            </a:r>
            <a:r>
              <a:rPr lang="nl-NL" sz="2400" b="1" u="sng" dirty="0"/>
              <a:t>driving force’ </a:t>
            </a:r>
            <a:r>
              <a:rPr lang="nl-NL" sz="2400" b="1" u="sng" dirty="0" smtClean="0"/>
              <a:t>like </a:t>
            </a:r>
            <a:r>
              <a:rPr lang="el-GR" sz="2800" b="1" u="sng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nl-NL" sz="2800" b="1" u="sng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44008" y="5139421"/>
            <a:ext cx="4013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Relation between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nl-NL" sz="2400" b="1" u="sng" dirty="0" smtClean="0"/>
              <a:t> and </a:t>
            </a:r>
            <a:r>
              <a:rPr lang="el-GR" sz="2800" b="1" u="sng" dirty="0" smtClean="0"/>
              <a:t>Δ</a:t>
            </a:r>
            <a:r>
              <a:rPr lang="nl-NL" sz="2800" b="1" u="sng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8464" y="2667000"/>
            <a:ext cx="919405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nl-NL" sz="6000" dirty="0" smtClean="0"/>
              <a:t>Let’s work this out in detail</a:t>
            </a:r>
            <a:endParaRPr lang="nl-NL" sz="6000" dirty="0"/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8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nl-NL" altLang="nl-NL" sz="3200" u="sng" baseline="-25000"/>
          </a:p>
        </p:txBody>
      </p:sp>
      <p:sp>
        <p:nvSpPr>
          <p:cNvPr id="2051" name="Text Box 9"/>
          <p:cNvSpPr txBox="1">
            <a:spLocks noChangeArrowheads="1"/>
          </p:cNvSpPr>
          <p:nvPr/>
        </p:nvSpPr>
        <p:spPr bwMode="auto">
          <a:xfrm>
            <a:off x="2730500" y="811560"/>
            <a:ext cx="28272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sz="2400" b="1" u="sng" dirty="0" smtClean="0">
                <a:latin typeface="+mn-lt"/>
              </a:rPr>
              <a:t>Electrochemical cells</a:t>
            </a:r>
            <a:endParaRPr lang="en-US" altLang="nl-NL" sz="2400" b="1" u="sng" dirty="0">
              <a:latin typeface="+mn-lt"/>
            </a:endParaRPr>
          </a:p>
        </p:txBody>
      </p:sp>
      <p:pic>
        <p:nvPicPr>
          <p:cNvPr id="2052" name="Picture 10" descr="6_13_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4" y="1549747"/>
            <a:ext cx="2489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11" descr="6_14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754" y="1800572"/>
            <a:ext cx="32766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12" descr="6_15_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767" y="1800572"/>
            <a:ext cx="3201987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2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nl-NL" altLang="nl-NL" sz="3200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984719"/>
              </p:ext>
            </p:extLst>
          </p:nvPr>
        </p:nvGraphicFramePr>
        <p:xfrm>
          <a:off x="1619672" y="1125538"/>
          <a:ext cx="26400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25" name="Vergelijking" r:id="rId3" imgW="825480" imgH="215640" progId="Equation.3">
                  <p:embed/>
                </p:oleObj>
              </mc:Choice>
              <mc:Fallback>
                <p:oleObj name="Vergelijking" r:id="rId3" imgW="825480" imgH="215640" progId="Equation.3">
                  <p:embed/>
                  <p:pic>
                    <p:nvPicPr>
                      <p:cNvPr id="0" name="Object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125538"/>
                        <a:ext cx="2640013" cy="692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580387"/>
              </p:ext>
            </p:extLst>
          </p:nvPr>
        </p:nvGraphicFramePr>
        <p:xfrm>
          <a:off x="1948600" y="3986573"/>
          <a:ext cx="2335368" cy="4800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26" name="Equation" r:id="rId5" imgW="1117440" imgH="228600" progId="Equation.3">
                  <p:embed/>
                </p:oleObj>
              </mc:Choice>
              <mc:Fallback>
                <p:oleObj name="Equation" r:id="rId5" imgW="1117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8600" y="3986573"/>
                        <a:ext cx="2335368" cy="48001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652315"/>
              </p:ext>
            </p:extLst>
          </p:nvPr>
        </p:nvGraphicFramePr>
        <p:xfrm>
          <a:off x="1007368" y="2570931"/>
          <a:ext cx="3276600" cy="529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27" name="Vergelijking" r:id="rId7" imgW="1422360" imgH="228600" progId="Equation.3">
                  <p:embed/>
                </p:oleObj>
              </mc:Choice>
              <mc:Fallback>
                <p:oleObj name="Vergelijking" r:id="rId7" imgW="1422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368" y="2570931"/>
                        <a:ext cx="3276600" cy="529251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807468" y="3573016"/>
            <a:ext cx="172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>
                <a:solidFill>
                  <a:srgbClr val="0070C0"/>
                </a:solidFill>
              </a:rPr>
              <a:t>Equilibrium:</a:t>
            </a:r>
            <a:endParaRPr lang="nl-NL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820607"/>
              </p:ext>
            </p:extLst>
          </p:nvPr>
        </p:nvGraphicFramePr>
        <p:xfrm>
          <a:off x="5257800" y="3827463"/>
          <a:ext cx="212248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28" name="Equation" r:id="rId9" imgW="1015920" imgH="393480" progId="Equation.3">
                  <p:embed/>
                </p:oleObj>
              </mc:Choice>
              <mc:Fallback>
                <p:oleObj name="Equation" r:id="rId9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3827463"/>
                        <a:ext cx="2122488" cy="8255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230895"/>
              </p:ext>
            </p:extLst>
          </p:nvPr>
        </p:nvGraphicFramePr>
        <p:xfrm>
          <a:off x="2787303" y="5257800"/>
          <a:ext cx="39449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29" name="Vergelijking" r:id="rId11" imgW="1917360" imgH="368280" progId="Equation.3">
                  <p:embed/>
                </p:oleObj>
              </mc:Choice>
              <mc:Fallback>
                <p:oleObj name="Vergelijking" r:id="rId11" imgW="191736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7303" y="5257800"/>
                        <a:ext cx="3944937" cy="7620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529717"/>
              </p:ext>
            </p:extLst>
          </p:nvPr>
        </p:nvGraphicFramePr>
        <p:xfrm>
          <a:off x="5281613" y="2374900"/>
          <a:ext cx="26035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30" name="Equation" r:id="rId13" imgW="1130040" imgH="393480" progId="Equation.3">
                  <p:embed/>
                </p:oleObj>
              </mc:Choice>
              <mc:Fallback>
                <p:oleObj name="Equation" r:id="rId13" imgW="1130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3" y="2374900"/>
                        <a:ext cx="2603500" cy="9112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146992" y="3393494"/>
            <a:ext cx="172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>
                <a:solidFill>
                  <a:srgbClr val="0070C0"/>
                </a:solidFill>
              </a:rPr>
              <a:t>Equilibrium:</a:t>
            </a:r>
            <a:endParaRPr lang="nl-NL" sz="24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554525"/>
              </p:ext>
            </p:extLst>
          </p:nvPr>
        </p:nvGraphicFramePr>
        <p:xfrm>
          <a:off x="5279008" y="875183"/>
          <a:ext cx="2029296" cy="1257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31" name="Vergelijking" r:id="rId15" imgW="698400" imgH="431640" progId="Equation.3">
                  <p:embed/>
                </p:oleObj>
              </mc:Choice>
              <mc:Fallback>
                <p:oleObj name="Vergelijking" r:id="rId15" imgW="69840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9008" y="875183"/>
                        <a:ext cx="2029296" cy="125767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Arrow 18"/>
          <p:cNvSpPr/>
          <p:nvPr/>
        </p:nvSpPr>
        <p:spPr bwMode="auto">
          <a:xfrm>
            <a:off x="4479842" y="126876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4483663" y="2627205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4483663" y="4051036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4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678708"/>
              </p:ext>
            </p:extLst>
          </p:nvPr>
        </p:nvGraphicFramePr>
        <p:xfrm>
          <a:off x="611560" y="1248767"/>
          <a:ext cx="3276600" cy="529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43" name="Vergelijking" r:id="rId3" imgW="1422360" imgH="228600" progId="Equation.3">
                  <p:embed/>
                </p:oleObj>
              </mc:Choice>
              <mc:Fallback>
                <p:oleObj name="Vergelijking" r:id="rId3" imgW="1422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248767"/>
                        <a:ext cx="3276600" cy="529251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702614"/>
              </p:ext>
            </p:extLst>
          </p:nvPr>
        </p:nvGraphicFramePr>
        <p:xfrm>
          <a:off x="5740457" y="1052736"/>
          <a:ext cx="26035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44" name="Vergelijking" r:id="rId5" imgW="1130040" imgH="393480" progId="Equation.3">
                  <p:embed/>
                </p:oleObj>
              </mc:Choice>
              <mc:Fallback>
                <p:oleObj name="Vergelijking" r:id="rId5" imgW="1130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57" y="1052736"/>
                        <a:ext cx="2603500" cy="9112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eft-Right Arrow 4"/>
          <p:cNvSpPr/>
          <p:nvPr/>
        </p:nvSpPr>
        <p:spPr>
          <a:xfrm>
            <a:off x="4451005" y="1373426"/>
            <a:ext cx="663329" cy="28803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xtBox 17"/>
          <p:cNvSpPr txBox="1"/>
          <p:nvPr/>
        </p:nvSpPr>
        <p:spPr>
          <a:xfrm>
            <a:off x="5875456" y="1916832"/>
            <a:ext cx="23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Nernst equation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253360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939091"/>
              </p:ext>
            </p:extLst>
          </p:nvPr>
        </p:nvGraphicFramePr>
        <p:xfrm>
          <a:off x="611560" y="1248767"/>
          <a:ext cx="3276600" cy="529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9" name="Vergelijking" r:id="rId3" imgW="1422360" imgH="228600" progId="Equation.3">
                  <p:embed/>
                </p:oleObj>
              </mc:Choice>
              <mc:Fallback>
                <p:oleObj name="Vergelijking" r:id="rId3" imgW="1422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248767"/>
                        <a:ext cx="3276600" cy="529251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064665"/>
              </p:ext>
            </p:extLst>
          </p:nvPr>
        </p:nvGraphicFramePr>
        <p:xfrm>
          <a:off x="5740457" y="1052736"/>
          <a:ext cx="26035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50" name="Vergelijking" r:id="rId5" imgW="1130040" imgH="393480" progId="Equation.3">
                  <p:embed/>
                </p:oleObj>
              </mc:Choice>
              <mc:Fallback>
                <p:oleObj name="Vergelijking" r:id="rId5" imgW="1130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57" y="1052736"/>
                        <a:ext cx="2603500" cy="9112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eft-Right Arrow 4"/>
          <p:cNvSpPr/>
          <p:nvPr/>
        </p:nvSpPr>
        <p:spPr>
          <a:xfrm>
            <a:off x="4451005" y="1373426"/>
            <a:ext cx="663329" cy="28803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extBox 17"/>
          <p:cNvSpPr txBox="1"/>
          <p:nvPr/>
        </p:nvSpPr>
        <p:spPr>
          <a:xfrm>
            <a:off x="5875456" y="1916832"/>
            <a:ext cx="23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Nernst equation</a:t>
            </a:r>
            <a:endParaRPr lang="nl-NL" sz="2400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5879983" y="3435502"/>
            <a:ext cx="3012497" cy="3017834"/>
            <a:chOff x="377826" y="1727361"/>
            <a:chExt cx="4040187" cy="4699197"/>
          </a:xfrm>
        </p:grpSpPr>
        <p:grpSp>
          <p:nvGrpSpPr>
            <p:cNvPr id="23" name="Group 22"/>
            <p:cNvGrpSpPr/>
            <p:nvPr/>
          </p:nvGrpSpPr>
          <p:grpSpPr>
            <a:xfrm>
              <a:off x="377826" y="1727361"/>
              <a:ext cx="4040187" cy="4699197"/>
              <a:chOff x="2284413" y="1489236"/>
              <a:chExt cx="4040187" cy="4699197"/>
            </a:xfrm>
          </p:grpSpPr>
          <p:pic>
            <p:nvPicPr>
              <p:cNvPr id="26" name="Picture 12" descr="6_15_bi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4413" y="1489236"/>
                <a:ext cx="4040187" cy="4699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27" name="Object 2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75680375"/>
                  </p:ext>
                </p:extLst>
              </p:nvPr>
            </p:nvGraphicFramePr>
            <p:xfrm>
              <a:off x="4673958" y="5381359"/>
              <a:ext cx="114300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251" name="Equation" r:id="rId8" imgW="583920" imgH="228600" progId="Equation.3">
                      <p:embed/>
                    </p:oleObj>
                  </mc:Choice>
                  <mc:Fallback>
                    <p:oleObj name="Equation" r:id="rId8" imgW="58392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73958" y="5381359"/>
                            <a:ext cx="1143000" cy="381000"/>
                          </a:xfrm>
                          <a:prstGeom prst="rect">
                            <a:avLst/>
                          </a:prstGeom>
                          <a:solidFill>
                            <a:srgbClr val="C7D1D7"/>
                          </a:solidFill>
                          <a:ln w="25400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32087411"/>
                  </p:ext>
                </p:extLst>
              </p:nvPr>
            </p:nvGraphicFramePr>
            <p:xfrm>
              <a:off x="2810839" y="5375991"/>
              <a:ext cx="118805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252" name="Equation" r:id="rId10" imgW="711000" imgH="228600" progId="Equation.3">
                      <p:embed/>
                    </p:oleObj>
                  </mc:Choice>
                  <mc:Fallback>
                    <p:oleObj name="Equation" r:id="rId10" imgW="7110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10839" y="5375991"/>
                            <a:ext cx="1188050" cy="381000"/>
                          </a:xfrm>
                          <a:prstGeom prst="rect">
                            <a:avLst/>
                          </a:prstGeom>
                          <a:solidFill>
                            <a:srgbClr val="C7D7CF"/>
                          </a:solidFill>
                          <a:ln w="25400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" name="Object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04113159"/>
                  </p:ext>
                </p:extLst>
              </p:nvPr>
            </p:nvGraphicFramePr>
            <p:xfrm>
              <a:off x="4535845" y="5003442"/>
              <a:ext cx="976313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253" name="Equation" r:id="rId12" imgW="583920" imgH="228600" progId="Equation.3">
                      <p:embed/>
                    </p:oleObj>
                  </mc:Choice>
                  <mc:Fallback>
                    <p:oleObj name="Equation" r:id="rId12" imgW="58392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35845" y="5003442"/>
                            <a:ext cx="976313" cy="381000"/>
                          </a:xfrm>
                          <a:prstGeom prst="rect">
                            <a:avLst/>
                          </a:prstGeom>
                          <a:solidFill>
                            <a:srgbClr val="C7D1D7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2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38107041"/>
                  </p:ext>
                </p:extLst>
              </p:nvPr>
            </p:nvGraphicFramePr>
            <p:xfrm>
              <a:off x="2971800" y="4982112"/>
              <a:ext cx="1082675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254" name="Equation" r:id="rId14" imgW="647640" imgH="228600" progId="Equation.3">
                      <p:embed/>
                    </p:oleObj>
                  </mc:Choice>
                  <mc:Fallback>
                    <p:oleObj name="Equation" r:id="rId14" imgW="6476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71800" y="4982112"/>
                            <a:ext cx="1082675" cy="381000"/>
                          </a:xfrm>
                          <a:prstGeom prst="rect">
                            <a:avLst/>
                          </a:prstGeom>
                          <a:solidFill>
                            <a:srgbClr val="C7D7C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" name="Object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68662504"/>
                  </p:ext>
                </p:extLst>
              </p:nvPr>
            </p:nvGraphicFramePr>
            <p:xfrm>
              <a:off x="3250842" y="4601112"/>
              <a:ext cx="827087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255" name="Equation" r:id="rId16" imgW="495000" imgH="228600" progId="Equation.3">
                      <p:embed/>
                    </p:oleObj>
                  </mc:Choice>
                  <mc:Fallback>
                    <p:oleObj name="Equation" r:id="rId16" imgW="4950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50842" y="4601112"/>
                            <a:ext cx="827087" cy="381000"/>
                          </a:xfrm>
                          <a:prstGeom prst="rect">
                            <a:avLst/>
                          </a:prstGeom>
                          <a:solidFill>
                            <a:srgbClr val="C7D7C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" name="Object 3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12124751"/>
                  </p:ext>
                </p:extLst>
              </p:nvPr>
            </p:nvGraphicFramePr>
            <p:xfrm>
              <a:off x="5105400" y="4114800"/>
              <a:ext cx="806450" cy="360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256" name="Equation" r:id="rId18" imgW="482400" imgH="215640" progId="Equation.3">
                      <p:embed/>
                    </p:oleObj>
                  </mc:Choice>
                  <mc:Fallback>
                    <p:oleObj name="Equation" r:id="rId18" imgW="48240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5400" y="4114800"/>
                            <a:ext cx="806450" cy="360362"/>
                          </a:xfrm>
                          <a:prstGeom prst="rect">
                            <a:avLst/>
                          </a:prstGeom>
                          <a:solidFill>
                            <a:srgbClr val="C7D1D7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" name="Object 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37387711"/>
                  </p:ext>
                </p:extLst>
              </p:nvPr>
            </p:nvGraphicFramePr>
            <p:xfrm>
              <a:off x="2669682" y="3894642"/>
              <a:ext cx="804862" cy="358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257" name="Equation" r:id="rId20" imgW="482400" imgH="215640" progId="Equation.3">
                      <p:embed/>
                    </p:oleObj>
                  </mc:Choice>
                  <mc:Fallback>
                    <p:oleObj name="Equation" r:id="rId20" imgW="48240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69682" y="3894642"/>
                            <a:ext cx="804862" cy="358775"/>
                          </a:xfrm>
                          <a:prstGeom prst="rect">
                            <a:avLst/>
                          </a:prstGeom>
                          <a:solidFill>
                            <a:srgbClr val="C7D7C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4" name="TextBox 23"/>
            <p:cNvSpPr txBox="1"/>
            <p:nvPr/>
          </p:nvSpPr>
          <p:spPr>
            <a:xfrm>
              <a:off x="529944" y="2387958"/>
              <a:ext cx="5103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Pt</a:t>
              </a:r>
              <a:endParaRPr lang="nl-NL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671036" y="2387958"/>
              <a:ext cx="5103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Pt</a:t>
              </a:r>
              <a:endParaRPr lang="nl-NL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07504" y="2955344"/>
            <a:ext cx="3656631" cy="2705904"/>
            <a:chOff x="267297" y="2348880"/>
            <a:chExt cx="3656631" cy="2705904"/>
          </a:xfrm>
        </p:grpSpPr>
        <p:grpSp>
          <p:nvGrpSpPr>
            <p:cNvPr id="35" name="Group 34"/>
            <p:cNvGrpSpPr/>
            <p:nvPr/>
          </p:nvGrpSpPr>
          <p:grpSpPr>
            <a:xfrm>
              <a:off x="267297" y="2348880"/>
              <a:ext cx="3656631" cy="2705904"/>
              <a:chOff x="971600" y="2204864"/>
              <a:chExt cx="5164694" cy="4236904"/>
            </a:xfrm>
          </p:grpSpPr>
          <p:pic>
            <p:nvPicPr>
              <p:cNvPr id="37" name="Picture 2" descr="G_vs_xi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2336627"/>
                <a:ext cx="5038725" cy="3514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8" name="AutoShape 12"/>
              <p:cNvSpPr>
                <a:spLocks noChangeArrowheads="1"/>
              </p:cNvSpPr>
              <p:nvPr/>
            </p:nvSpPr>
            <p:spPr bwMode="auto">
              <a:xfrm rot="19134634">
                <a:off x="2200325" y="2663652"/>
                <a:ext cx="204787" cy="1370012"/>
              </a:xfrm>
              <a:prstGeom prst="curvedRightArrow">
                <a:avLst>
                  <a:gd name="adj1" fmla="val 133799"/>
                  <a:gd name="adj2" fmla="val 267597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9" name="AutoShape 13"/>
              <p:cNvSpPr>
                <a:spLocks noChangeArrowheads="1"/>
              </p:cNvSpPr>
              <p:nvPr/>
            </p:nvSpPr>
            <p:spPr bwMode="auto">
              <a:xfrm rot="1451823">
                <a:off x="4732387" y="3424064"/>
                <a:ext cx="161925" cy="1025525"/>
              </a:xfrm>
              <a:prstGeom prst="curvedLeftArrow">
                <a:avLst>
                  <a:gd name="adj1" fmla="val 126667"/>
                  <a:gd name="adj2" fmla="val 253333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0" name="Line 14"/>
              <p:cNvSpPr>
                <a:spLocks noChangeShapeType="1"/>
              </p:cNvSpPr>
              <p:nvPr/>
            </p:nvSpPr>
            <p:spPr bwMode="auto">
              <a:xfrm>
                <a:off x="4318050" y="2355677"/>
                <a:ext cx="0" cy="318135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1" name="Text Box 15"/>
              <p:cNvSpPr txBox="1">
                <a:spLocks noChangeArrowheads="1"/>
              </p:cNvSpPr>
              <p:nvPr/>
            </p:nvSpPr>
            <p:spPr bwMode="auto">
              <a:xfrm rot="16200000">
                <a:off x="2896221" y="3127201"/>
                <a:ext cx="2241550" cy="3968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3333FF"/>
                    </a:solidFill>
                  </a:rPr>
                  <a:t>Equilibrium state</a:t>
                </a:r>
              </a:p>
            </p:txBody>
          </p:sp>
          <p:sp>
            <p:nvSpPr>
              <p:cNvPr id="42" name="Line 16"/>
              <p:cNvSpPr>
                <a:spLocks noChangeShapeType="1"/>
              </p:cNvSpPr>
              <p:nvPr/>
            </p:nvSpPr>
            <p:spPr bwMode="auto">
              <a:xfrm rot="16200000">
                <a:off x="3129806" y="2631037"/>
                <a:ext cx="14288" cy="384492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3" name="Text Box 17"/>
              <p:cNvSpPr txBox="1">
                <a:spLocks noChangeArrowheads="1"/>
              </p:cNvSpPr>
              <p:nvPr/>
            </p:nvSpPr>
            <p:spPr bwMode="auto">
              <a:xfrm>
                <a:off x="1408162" y="4077442"/>
                <a:ext cx="22431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3333FF"/>
                    </a:solidFill>
                  </a:rPr>
                  <a:t>Energy minimum</a:t>
                </a:r>
              </a:p>
            </p:txBody>
          </p:sp>
          <p:sp>
            <p:nvSpPr>
              <p:cNvPr id="44" name="Text Box 21"/>
              <p:cNvSpPr txBox="1">
                <a:spLocks noChangeArrowheads="1"/>
              </p:cNvSpPr>
              <p:nvPr/>
            </p:nvSpPr>
            <p:spPr bwMode="auto">
              <a:xfrm>
                <a:off x="4983872" y="4554774"/>
                <a:ext cx="913153" cy="72287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i="1">
                    <a:solidFill>
                      <a:srgbClr val="3333FF"/>
                    </a:solidFill>
                    <a:latin typeface="Times New Roman" pitchFamily="18" charset="0"/>
                  </a:rPr>
                  <a:t>T,P</a:t>
                </a:r>
              </a:p>
            </p:txBody>
          </p:sp>
          <p:graphicFrame>
            <p:nvGraphicFramePr>
              <p:cNvPr id="45" name="Object 4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12680609"/>
                  </p:ext>
                </p:extLst>
              </p:nvPr>
            </p:nvGraphicFramePr>
            <p:xfrm>
              <a:off x="2715841" y="4856120"/>
              <a:ext cx="897430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258" name="Vergelijking" r:id="rId23" imgW="533160" imgH="215640" progId="Equation.3">
                      <p:embed/>
                    </p:oleObj>
                  </mc:Choice>
                  <mc:Fallback>
                    <p:oleObj name="Vergelijking" r:id="rId23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5841" y="4856120"/>
                            <a:ext cx="897430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" name="Object 4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82302522"/>
                  </p:ext>
                </p:extLst>
              </p:nvPr>
            </p:nvGraphicFramePr>
            <p:xfrm>
              <a:off x="2331783" y="2770965"/>
              <a:ext cx="899548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05259" name="Vergelijking" r:id="rId25" imgW="533160" imgH="215640" progId="Equation.3">
                      <p:embed/>
                    </p:oleObj>
                  </mc:Choice>
                  <mc:Fallback>
                    <p:oleObj name="Vergelijking" r:id="rId25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31783" y="2770965"/>
                            <a:ext cx="899548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7" name="Straight Arrow Connector 46"/>
              <p:cNvCxnSpPr/>
              <p:nvPr/>
            </p:nvCxnSpPr>
            <p:spPr>
              <a:xfrm flipV="1">
                <a:off x="3660196" y="4499529"/>
                <a:ext cx="679451" cy="52548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/>
              <p:cNvSpPr/>
              <p:nvPr/>
            </p:nvSpPr>
            <p:spPr>
              <a:xfrm>
                <a:off x="2195736" y="5439100"/>
                <a:ext cx="3925466" cy="4122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9" name="Tekstvak 3"/>
              <p:cNvSpPr txBox="1">
                <a:spLocks noChangeArrowheads="1"/>
              </p:cNvSpPr>
              <p:nvPr/>
            </p:nvSpPr>
            <p:spPr bwMode="auto">
              <a:xfrm>
                <a:off x="1882789" y="5383616"/>
                <a:ext cx="3826529" cy="626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nl-NL" sz="2000" dirty="0" smtClean="0">
                    <a:latin typeface="+mj-lt"/>
                    <a:cs typeface="Times New Roman" pitchFamily="18" charset="0"/>
                  </a:rPr>
                  <a:t>Reaction progression   </a:t>
                </a:r>
                <a:r>
                  <a:rPr lang="el-GR" sz="2000" i="1" dirty="0" smtClean="0">
                    <a:latin typeface="Times New Roman" pitchFamily="18" charset="0"/>
                    <a:cs typeface="Times New Roman" pitchFamily="18" charset="0"/>
                  </a:rPr>
                  <a:t>ξ</a:t>
                </a:r>
                <a:endParaRPr lang="nl-NL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0" name="Straight Connector 49"/>
              <p:cNvCxnSpPr/>
              <p:nvPr/>
            </p:nvCxnSpPr>
            <p:spPr>
              <a:xfrm flipH="1">
                <a:off x="1489487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>
                <a:off x="5977004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1295843" y="541930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0</a:t>
                </a:r>
                <a:endParaRPr lang="nl-NL" sz="24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796136" y="542234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1</a:t>
                </a:r>
                <a:endParaRPr lang="nl-NL" sz="2400" dirty="0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>
                <a:off x="4305654" y="5373216"/>
                <a:ext cx="3717" cy="720080"/>
              </a:xfrm>
              <a:prstGeom prst="line">
                <a:avLst/>
              </a:prstGeom>
              <a:ln w="2540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kstvak 3"/>
              <p:cNvSpPr txBox="1">
                <a:spLocks noChangeArrowheads="1"/>
              </p:cNvSpPr>
              <p:nvPr/>
            </p:nvSpPr>
            <p:spPr bwMode="auto">
              <a:xfrm>
                <a:off x="4228289" y="5918548"/>
                <a:ext cx="58541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l-GR" sz="2800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ξ</a:t>
                </a:r>
                <a:r>
                  <a:rPr lang="nl-NL" sz="2800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eq</a:t>
                </a:r>
                <a:endParaRPr lang="nl-NL" sz="2800" baseline="-25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8424249"/>
                </p:ext>
              </p:extLst>
            </p:nvPr>
          </p:nvGraphicFramePr>
          <p:xfrm>
            <a:off x="2698643" y="2775176"/>
            <a:ext cx="636885" cy="23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260" name="Vergelijking" r:id="rId27" imgW="533160" imgH="215640" progId="Equation.3">
                    <p:embed/>
                  </p:oleObj>
                </mc:Choice>
                <mc:Fallback>
                  <p:oleObj name="Vergelijking" r:id="rId27" imgW="5331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8643" y="2775176"/>
                          <a:ext cx="636885" cy="234000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6" name="Curved Connector 55"/>
          <p:cNvCxnSpPr/>
          <p:nvPr/>
        </p:nvCxnSpPr>
        <p:spPr bwMode="auto">
          <a:xfrm rot="5400000" flipH="1" flipV="1">
            <a:off x="6515668" y="3059284"/>
            <a:ext cx="721922" cy="720825"/>
          </a:xfrm>
          <a:prstGeom prst="curvedConnector3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Curved Connector 56"/>
          <p:cNvCxnSpPr/>
          <p:nvPr/>
        </p:nvCxnSpPr>
        <p:spPr bwMode="auto">
          <a:xfrm rot="16200000" flipH="1">
            <a:off x="7629517" y="3220266"/>
            <a:ext cx="729251" cy="391536"/>
          </a:xfrm>
          <a:prstGeom prst="curvedConnector3">
            <a:avLst>
              <a:gd name="adj1" fmla="val 50000"/>
            </a:avLst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8" name="Group 57"/>
          <p:cNvGrpSpPr>
            <a:grpSpLocks noChangeAspect="1"/>
          </p:cNvGrpSpPr>
          <p:nvPr/>
        </p:nvGrpSpPr>
        <p:grpSpPr>
          <a:xfrm>
            <a:off x="7084643" y="2420888"/>
            <a:ext cx="778796" cy="789329"/>
            <a:chOff x="1981200" y="773978"/>
            <a:chExt cx="990600" cy="1003998"/>
          </a:xfrm>
        </p:grpSpPr>
        <p:grpSp>
          <p:nvGrpSpPr>
            <p:cNvPr id="59" name="Group 58"/>
            <p:cNvGrpSpPr/>
            <p:nvPr/>
          </p:nvGrpSpPr>
          <p:grpSpPr>
            <a:xfrm>
              <a:off x="1981200" y="773978"/>
              <a:ext cx="990600" cy="1003998"/>
              <a:chOff x="1981200" y="773978"/>
              <a:chExt cx="990600" cy="1003998"/>
            </a:xfrm>
          </p:grpSpPr>
          <p:sp>
            <p:nvSpPr>
              <p:cNvPr id="62" name="Flowchart: Connector 61"/>
              <p:cNvSpPr/>
              <p:nvPr/>
            </p:nvSpPr>
            <p:spPr bwMode="auto">
              <a:xfrm>
                <a:off x="1981200" y="773978"/>
                <a:ext cx="990600" cy="939603"/>
              </a:xfrm>
              <a:prstGeom prst="flowChartConnector">
                <a:avLst/>
              </a:prstGeom>
              <a:solidFill>
                <a:srgbClr val="FF0000">
                  <a:alpha val="9000"/>
                </a:srgbClr>
              </a:solidFill>
              <a:ln w="412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3" name="Straight Arrow Connector 62"/>
              <p:cNvCxnSpPr/>
              <p:nvPr/>
            </p:nvCxnSpPr>
            <p:spPr bwMode="auto">
              <a:xfrm flipV="1">
                <a:off x="2463621" y="914400"/>
                <a:ext cx="203379" cy="400616"/>
              </a:xfrm>
              <a:prstGeom prst="straightConnector1">
                <a:avLst/>
              </a:prstGeom>
              <a:solidFill>
                <a:srgbClr val="FF00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4" name="Arc 63"/>
              <p:cNvSpPr/>
              <p:nvPr/>
            </p:nvSpPr>
            <p:spPr bwMode="auto">
              <a:xfrm>
                <a:off x="2074034" y="863576"/>
                <a:ext cx="838200" cy="914400"/>
              </a:xfrm>
              <a:prstGeom prst="arc">
                <a:avLst>
                  <a:gd name="adj1" fmla="val 12075029"/>
                  <a:gd name="adj2" fmla="val 20522645"/>
                </a:avLst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5" name="Straight Connector 64"/>
              <p:cNvCxnSpPr/>
              <p:nvPr/>
            </p:nvCxnSpPr>
            <p:spPr bwMode="auto">
              <a:xfrm rot="-4200000">
                <a:off x="2149665" y="1127868"/>
                <a:ext cx="0" cy="114138"/>
              </a:xfrm>
              <a:prstGeom prst="line">
                <a:avLst/>
              </a:prstGeom>
              <a:solidFill>
                <a:srgbClr val="FF00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Straight Connector 65"/>
              <p:cNvCxnSpPr/>
              <p:nvPr/>
            </p:nvCxnSpPr>
            <p:spPr bwMode="auto">
              <a:xfrm rot="-2100000">
                <a:off x="2290829" y="941643"/>
                <a:ext cx="0" cy="114138"/>
              </a:xfrm>
              <a:prstGeom prst="line">
                <a:avLst/>
              </a:prstGeom>
              <a:solidFill>
                <a:srgbClr val="FF00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 rot="2100000">
                <a:off x="2712613" y="950103"/>
                <a:ext cx="0" cy="114138"/>
              </a:xfrm>
              <a:prstGeom prst="line">
                <a:avLst/>
              </a:prstGeom>
              <a:solidFill>
                <a:srgbClr val="FF00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 rot="4200000">
                <a:off x="2835465" y="1143013"/>
                <a:ext cx="0" cy="114138"/>
              </a:xfrm>
              <a:prstGeom prst="line">
                <a:avLst/>
              </a:prstGeom>
              <a:solidFill>
                <a:srgbClr val="FF00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>
                <a:off x="2489916" y="873511"/>
                <a:ext cx="0" cy="114138"/>
              </a:xfrm>
              <a:prstGeom prst="line">
                <a:avLst/>
              </a:prstGeom>
              <a:solidFill>
                <a:srgbClr val="FF00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0" name="TextBox 69"/>
              <p:cNvSpPr txBox="1"/>
              <p:nvPr/>
            </p:nvSpPr>
            <p:spPr>
              <a:xfrm>
                <a:off x="2233461" y="1177517"/>
                <a:ext cx="473448" cy="587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lang="nl-NL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2590800" y="1319947"/>
              <a:ext cx="319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+</a:t>
              </a:r>
              <a:endParaRPr lang="nl-NL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037968" y="1181637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/>
                <a:t>-</a:t>
              </a:r>
              <a:endParaRPr lang="nl-NL" sz="2800" dirty="0"/>
            </a:p>
          </p:txBody>
        </p:sp>
      </p:grpSp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33299"/>
              </p:ext>
            </p:extLst>
          </p:nvPr>
        </p:nvGraphicFramePr>
        <p:xfrm>
          <a:off x="4111332" y="4242874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61" name="Vergelijking" r:id="rId29" imgW="533160" imgH="215640" progId="Equation.3">
                  <p:embed/>
                </p:oleObj>
              </mc:Choice>
              <mc:Fallback>
                <p:oleObj name="Vergelijking" r:id="rId29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332" y="4242874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671492"/>
              </p:ext>
            </p:extLst>
          </p:nvPr>
        </p:nvGraphicFramePr>
        <p:xfrm>
          <a:off x="4107334" y="3284984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62" name="Vergelijking" r:id="rId31" imgW="533160" imgH="215640" progId="Equation.3">
                  <p:embed/>
                </p:oleObj>
              </mc:Choice>
              <mc:Fallback>
                <p:oleObj name="Vergelijking" r:id="rId31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7334" y="3284984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914444"/>
              </p:ext>
            </p:extLst>
          </p:nvPr>
        </p:nvGraphicFramePr>
        <p:xfrm>
          <a:off x="4150682" y="5234657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63" name="Vergelijking" r:id="rId33" imgW="533160" imgH="215640" progId="Equation.3">
                  <p:embed/>
                </p:oleObj>
              </mc:Choice>
              <mc:Fallback>
                <p:oleObj name="Vergelijking" r:id="rId33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0682" y="5234657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Right Arrow 76"/>
          <p:cNvSpPr/>
          <p:nvPr/>
        </p:nvSpPr>
        <p:spPr>
          <a:xfrm>
            <a:off x="4443333" y="3661353"/>
            <a:ext cx="936104" cy="2682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8" name="Right Arrow 77"/>
          <p:cNvSpPr/>
          <p:nvPr/>
        </p:nvSpPr>
        <p:spPr>
          <a:xfrm rot="10800000">
            <a:off x="4451511" y="4600913"/>
            <a:ext cx="936104" cy="2682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9" name="Left-Right Arrow 78"/>
          <p:cNvSpPr/>
          <p:nvPr/>
        </p:nvSpPr>
        <p:spPr>
          <a:xfrm>
            <a:off x="4490861" y="5639147"/>
            <a:ext cx="936104" cy="238125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0" name="Tekstvak 3"/>
          <p:cNvSpPr txBox="1">
            <a:spLocks noChangeArrowheads="1"/>
          </p:cNvSpPr>
          <p:nvPr/>
        </p:nvSpPr>
        <p:spPr bwMode="auto">
          <a:xfrm>
            <a:off x="4199462" y="2708920"/>
            <a:ext cx="12391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reaction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1" name="Object 20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1836346"/>
              </p:ext>
            </p:extLst>
          </p:nvPr>
        </p:nvGraphicFramePr>
        <p:xfrm>
          <a:off x="5001349" y="4275757"/>
          <a:ext cx="500063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64" name="Vergelijking" r:id="rId35" imgW="380880" imgH="177480" progId="Equation.3">
                  <p:embed/>
                </p:oleObj>
              </mc:Choice>
              <mc:Fallback>
                <p:oleObj name="Vergelijking" r:id="rId35" imgW="380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1349" y="4275757"/>
                        <a:ext cx="500063" cy="2333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20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72702"/>
              </p:ext>
            </p:extLst>
          </p:nvPr>
        </p:nvGraphicFramePr>
        <p:xfrm>
          <a:off x="5001349" y="3312974"/>
          <a:ext cx="500063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65" name="Vergelijking" r:id="rId37" imgW="380880" imgH="177480" progId="Equation.3">
                  <p:embed/>
                </p:oleObj>
              </mc:Choice>
              <mc:Fallback>
                <p:oleObj name="Vergelijking" r:id="rId37" imgW="380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1349" y="3312974"/>
                        <a:ext cx="500063" cy="2333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20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2795151"/>
              </p:ext>
            </p:extLst>
          </p:nvPr>
        </p:nvGraphicFramePr>
        <p:xfrm>
          <a:off x="5040699" y="5255196"/>
          <a:ext cx="500063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66" name="Vergelijking" r:id="rId39" imgW="380880" imgH="177480" progId="Equation.3">
                  <p:embed/>
                </p:oleObj>
              </mc:Choice>
              <mc:Fallback>
                <p:oleObj name="Vergelijking" r:id="rId39" imgW="380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699" y="5255196"/>
                        <a:ext cx="500063" cy="2317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2036"/>
              </p:ext>
            </p:extLst>
          </p:nvPr>
        </p:nvGraphicFramePr>
        <p:xfrm>
          <a:off x="4028752" y="1729896"/>
          <a:ext cx="1593458" cy="417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67" name="Vergelijking" r:id="rId41" imgW="825480" imgH="215640" progId="Equation.3">
                  <p:embed/>
                </p:oleObj>
              </mc:Choice>
              <mc:Fallback>
                <p:oleObj name="Vergelijking" r:id="rId41" imgW="82548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8752" y="1729896"/>
                        <a:ext cx="1593458" cy="41776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38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4885348"/>
              </p:ext>
            </p:extLst>
          </p:nvPr>
        </p:nvGraphicFramePr>
        <p:xfrm>
          <a:off x="1729455" y="1455167"/>
          <a:ext cx="26035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77" name="Vergelijking" r:id="rId3" imgW="1130040" imgH="393480" progId="Equation.3">
                  <p:embed/>
                </p:oleObj>
              </mc:Choice>
              <mc:Fallback>
                <p:oleObj name="Vergelijking" r:id="rId3" imgW="1130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9455" y="1455167"/>
                        <a:ext cx="2603500" cy="9112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19672" y="1013386"/>
            <a:ext cx="23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Nernst equation</a:t>
            </a:r>
            <a:endParaRPr lang="nl-NL" sz="24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215397"/>
              </p:ext>
            </p:extLst>
          </p:nvPr>
        </p:nvGraphicFramePr>
        <p:xfrm>
          <a:off x="5440710" y="1535113"/>
          <a:ext cx="157956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78" name="Vergelijking" r:id="rId5" imgW="685800" imgH="342720" progId="Equation.3">
                  <p:embed/>
                </p:oleObj>
              </mc:Choice>
              <mc:Fallback>
                <p:oleObj name="Vergelijking" r:id="rId5" imgW="685800" imgH="34272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710" y="1535113"/>
                        <a:ext cx="1579562" cy="7937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4469576" y="1671191"/>
            <a:ext cx="806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with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69485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nl-NL" altLang="nl-NL" sz="3200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708230"/>
              </p:ext>
            </p:extLst>
          </p:nvPr>
        </p:nvGraphicFramePr>
        <p:xfrm>
          <a:off x="1729455" y="1455167"/>
          <a:ext cx="26035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12" name="Vergelijking" r:id="rId3" imgW="1130040" imgH="393480" progId="Equation.3">
                  <p:embed/>
                </p:oleObj>
              </mc:Choice>
              <mc:Fallback>
                <p:oleObj name="Vergelijking" r:id="rId3" imgW="1130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9455" y="1455167"/>
                        <a:ext cx="2603500" cy="9112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619672" y="1013386"/>
            <a:ext cx="23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Nernst equation</a:t>
            </a:r>
            <a:endParaRPr lang="nl-NL" sz="24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1954229" y="2420888"/>
            <a:ext cx="4850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Nernst also holds for half reactions</a:t>
            </a:r>
            <a:endParaRPr lang="nl-NL" sz="2400" b="1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5637546"/>
              </p:ext>
            </p:extLst>
          </p:nvPr>
        </p:nvGraphicFramePr>
        <p:xfrm>
          <a:off x="5440710" y="1535113"/>
          <a:ext cx="1579562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13" name="Vergelijking" r:id="rId5" imgW="685800" imgH="342720" progId="Equation.3">
                  <p:embed/>
                </p:oleObj>
              </mc:Choice>
              <mc:Fallback>
                <p:oleObj name="Vergelijking" r:id="rId5" imgW="685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710" y="1535113"/>
                        <a:ext cx="1579562" cy="7937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4469576" y="1671191"/>
            <a:ext cx="806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with</a:t>
            </a:r>
            <a:endParaRPr lang="nl-NL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692156"/>
              </p:ext>
            </p:extLst>
          </p:nvPr>
        </p:nvGraphicFramePr>
        <p:xfrm>
          <a:off x="323528" y="2924944"/>
          <a:ext cx="78422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14" name="Equation" r:id="rId7" imgW="3187700" imgH="228600" progId="Equation.3">
                  <p:embed/>
                </p:oleObj>
              </mc:Choice>
              <mc:Fallback>
                <p:oleObj name="Equation" r:id="rId7" imgW="3187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924944"/>
                        <a:ext cx="784225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779911"/>
              </p:ext>
            </p:extLst>
          </p:nvPr>
        </p:nvGraphicFramePr>
        <p:xfrm>
          <a:off x="311150" y="4941888"/>
          <a:ext cx="44973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15" name="Vergelijking" r:id="rId9" imgW="1828800" imgH="228600" progId="Equation.3">
                  <p:embed/>
                </p:oleObj>
              </mc:Choice>
              <mc:Fallback>
                <p:oleObj name="Vergelijking" r:id="rId9" imgW="1828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4941888"/>
                        <a:ext cx="4497388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924688"/>
              </p:ext>
            </p:extLst>
          </p:nvPr>
        </p:nvGraphicFramePr>
        <p:xfrm>
          <a:off x="1453475" y="3645024"/>
          <a:ext cx="5851526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16" name="Vergelijking" r:id="rId11" imgW="2539800" imgH="507960" progId="Equation.3">
                  <p:embed/>
                </p:oleObj>
              </mc:Choice>
              <mc:Fallback>
                <p:oleObj name="Vergelijking" r:id="rId11" imgW="25398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3475" y="3645024"/>
                        <a:ext cx="5851526" cy="11747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4978565" y="4983559"/>
            <a:ext cx="391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Note: reduction half reaction</a:t>
            </a:r>
            <a:endParaRPr lang="nl-NL" sz="2400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121698"/>
              </p:ext>
            </p:extLst>
          </p:nvPr>
        </p:nvGraphicFramePr>
        <p:xfrm>
          <a:off x="1476375" y="5653088"/>
          <a:ext cx="4681538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17" name="Vergelijking" r:id="rId13" imgW="2031840" imgH="495000" progId="Equation.3">
                  <p:embed/>
                </p:oleObj>
              </mc:Choice>
              <mc:Fallback>
                <p:oleObj name="Vergelijking" r:id="rId13" imgW="203184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5653088"/>
                        <a:ext cx="4681538" cy="11445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035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</a:t>
            </a:fld>
            <a:endParaRPr lang="en-US" altLang="nl-NL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Summary Lecture 3 (chemical equilibria)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941819"/>
            <a:ext cx="1910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Second law→</a:t>
            </a:r>
            <a:endParaRPr lang="nl-NL" sz="2400" b="1" u="sng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913754"/>
              </p:ext>
            </p:extLst>
          </p:nvPr>
        </p:nvGraphicFramePr>
        <p:xfrm>
          <a:off x="2842645" y="908720"/>
          <a:ext cx="1528763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18" name="Vergelijking" r:id="rId3" imgW="672840" imgH="266400" progId="Equation.3">
                  <p:embed/>
                </p:oleObj>
              </mc:Choice>
              <mc:Fallback>
                <p:oleObj name="Vergelijking" r:id="rId3" imgW="6728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2645" y="908720"/>
                        <a:ext cx="1528763" cy="608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2830493"/>
              </p:ext>
            </p:extLst>
          </p:nvPr>
        </p:nvGraphicFramePr>
        <p:xfrm>
          <a:off x="5004048" y="4260225"/>
          <a:ext cx="32019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19" name="Vergelijking" r:id="rId5" imgW="1409400" imgH="228600" progId="Equation.3">
                  <p:embed/>
                </p:oleObj>
              </mc:Choice>
              <mc:Fallback>
                <p:oleObj name="Vergelijking" r:id="rId5" imgW="140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4260225"/>
                        <a:ext cx="3201988" cy="5207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588455"/>
              </p:ext>
            </p:extLst>
          </p:nvPr>
        </p:nvGraphicFramePr>
        <p:xfrm>
          <a:off x="1023938" y="5052526"/>
          <a:ext cx="2624137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20" name="Vergelijking" r:id="rId7" imgW="1155600" imgH="482400" progId="Equation.3">
                  <p:embed/>
                </p:oleObj>
              </mc:Choice>
              <mc:Fallback>
                <p:oleObj name="Vergelijking" r:id="rId7" imgW="1155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5052526"/>
                        <a:ext cx="2624137" cy="1100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832791"/>
              </p:ext>
            </p:extLst>
          </p:nvPr>
        </p:nvGraphicFramePr>
        <p:xfrm>
          <a:off x="5004048" y="5052526"/>
          <a:ext cx="276860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21" name="Vergelijking" r:id="rId9" imgW="1218960" imgH="342720" progId="Equation.3">
                  <p:embed/>
                </p:oleObj>
              </mc:Choice>
              <mc:Fallback>
                <p:oleObj name="Vergelijking" r:id="rId9" imgW="12189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5052526"/>
                        <a:ext cx="2768600" cy="7794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267297" y="2019240"/>
            <a:ext cx="3656631" cy="2705904"/>
            <a:chOff x="267297" y="2348880"/>
            <a:chExt cx="3656631" cy="2705904"/>
          </a:xfrm>
        </p:grpSpPr>
        <p:grpSp>
          <p:nvGrpSpPr>
            <p:cNvPr id="55" name="Group 54"/>
            <p:cNvGrpSpPr/>
            <p:nvPr/>
          </p:nvGrpSpPr>
          <p:grpSpPr>
            <a:xfrm>
              <a:off x="267297" y="2348880"/>
              <a:ext cx="3656631" cy="2705904"/>
              <a:chOff x="971600" y="2204864"/>
              <a:chExt cx="5164694" cy="4236904"/>
            </a:xfrm>
          </p:grpSpPr>
          <p:pic>
            <p:nvPicPr>
              <p:cNvPr id="57" name="Picture 2" descr="G_vs_xi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2336627"/>
                <a:ext cx="5038725" cy="3514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AutoShape 12"/>
              <p:cNvSpPr>
                <a:spLocks noChangeArrowheads="1"/>
              </p:cNvSpPr>
              <p:nvPr/>
            </p:nvSpPr>
            <p:spPr bwMode="auto">
              <a:xfrm rot="19134634">
                <a:off x="2200325" y="2663652"/>
                <a:ext cx="204787" cy="1370012"/>
              </a:xfrm>
              <a:prstGeom prst="curvedRightArrow">
                <a:avLst>
                  <a:gd name="adj1" fmla="val 133799"/>
                  <a:gd name="adj2" fmla="val 267597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60" name="AutoShape 13"/>
              <p:cNvSpPr>
                <a:spLocks noChangeArrowheads="1"/>
              </p:cNvSpPr>
              <p:nvPr/>
            </p:nvSpPr>
            <p:spPr bwMode="auto">
              <a:xfrm rot="1451823">
                <a:off x="4732387" y="3424064"/>
                <a:ext cx="161925" cy="1025525"/>
              </a:xfrm>
              <a:prstGeom prst="curvedLeftArrow">
                <a:avLst>
                  <a:gd name="adj1" fmla="val 126667"/>
                  <a:gd name="adj2" fmla="val 253333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61" name="Line 14"/>
              <p:cNvSpPr>
                <a:spLocks noChangeShapeType="1"/>
              </p:cNvSpPr>
              <p:nvPr/>
            </p:nvSpPr>
            <p:spPr bwMode="auto">
              <a:xfrm>
                <a:off x="4318050" y="2355677"/>
                <a:ext cx="0" cy="318135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" name="Text Box 15"/>
              <p:cNvSpPr txBox="1">
                <a:spLocks noChangeArrowheads="1"/>
              </p:cNvSpPr>
              <p:nvPr/>
            </p:nvSpPr>
            <p:spPr bwMode="auto">
              <a:xfrm rot="16200000">
                <a:off x="2896221" y="3127201"/>
                <a:ext cx="2241550" cy="3968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3333FF"/>
                    </a:solidFill>
                  </a:rPr>
                  <a:t>Equilibrium state</a:t>
                </a:r>
              </a:p>
            </p:txBody>
          </p:sp>
          <p:sp>
            <p:nvSpPr>
              <p:cNvPr id="63" name="Line 16"/>
              <p:cNvSpPr>
                <a:spLocks noChangeShapeType="1"/>
              </p:cNvSpPr>
              <p:nvPr/>
            </p:nvSpPr>
            <p:spPr bwMode="auto">
              <a:xfrm rot="16200000">
                <a:off x="3129806" y="2631037"/>
                <a:ext cx="14288" cy="384492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4" name="Text Box 17"/>
              <p:cNvSpPr txBox="1">
                <a:spLocks noChangeArrowheads="1"/>
              </p:cNvSpPr>
              <p:nvPr/>
            </p:nvSpPr>
            <p:spPr bwMode="auto">
              <a:xfrm>
                <a:off x="1408162" y="4077442"/>
                <a:ext cx="22431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3333FF"/>
                    </a:solidFill>
                  </a:rPr>
                  <a:t>Energy minimum</a:t>
                </a:r>
              </a:p>
            </p:txBody>
          </p:sp>
          <p:sp>
            <p:nvSpPr>
              <p:cNvPr id="65" name="Text Box 21"/>
              <p:cNvSpPr txBox="1">
                <a:spLocks noChangeArrowheads="1"/>
              </p:cNvSpPr>
              <p:nvPr/>
            </p:nvSpPr>
            <p:spPr bwMode="auto">
              <a:xfrm>
                <a:off x="4983872" y="4554774"/>
                <a:ext cx="913153" cy="72287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i="1">
                    <a:solidFill>
                      <a:srgbClr val="3333FF"/>
                    </a:solidFill>
                    <a:latin typeface="Times New Roman" pitchFamily="18" charset="0"/>
                  </a:rPr>
                  <a:t>T,P</a:t>
                </a:r>
              </a:p>
            </p:txBody>
          </p:sp>
          <p:graphicFrame>
            <p:nvGraphicFramePr>
              <p:cNvPr id="66" name="Object 6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10520956"/>
                  </p:ext>
                </p:extLst>
              </p:nvPr>
            </p:nvGraphicFramePr>
            <p:xfrm>
              <a:off x="2715841" y="4856120"/>
              <a:ext cx="897430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322" name="Vergelijking" r:id="rId12" imgW="533160" imgH="215640" progId="Equation.3">
                      <p:embed/>
                    </p:oleObj>
                  </mc:Choice>
                  <mc:Fallback>
                    <p:oleObj name="Vergelijking" r:id="rId12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5841" y="4856120"/>
                            <a:ext cx="897430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7" name="Object 6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21314037"/>
                  </p:ext>
                </p:extLst>
              </p:nvPr>
            </p:nvGraphicFramePr>
            <p:xfrm>
              <a:off x="2331783" y="2770965"/>
              <a:ext cx="899548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2323" name="Vergelijking" r:id="rId14" imgW="533160" imgH="215640" progId="Equation.3">
                      <p:embed/>
                    </p:oleObj>
                  </mc:Choice>
                  <mc:Fallback>
                    <p:oleObj name="Vergelijking" r:id="rId14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31783" y="2770965"/>
                            <a:ext cx="899548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68" name="Straight Arrow Connector 67"/>
              <p:cNvCxnSpPr/>
              <p:nvPr/>
            </p:nvCxnSpPr>
            <p:spPr>
              <a:xfrm flipV="1">
                <a:off x="3660196" y="4499529"/>
                <a:ext cx="679451" cy="52548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68"/>
              <p:cNvSpPr/>
              <p:nvPr/>
            </p:nvSpPr>
            <p:spPr>
              <a:xfrm>
                <a:off x="2195736" y="5439100"/>
                <a:ext cx="3925466" cy="4122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0" name="Tekstvak 3"/>
              <p:cNvSpPr txBox="1">
                <a:spLocks noChangeArrowheads="1"/>
              </p:cNvSpPr>
              <p:nvPr/>
            </p:nvSpPr>
            <p:spPr bwMode="auto">
              <a:xfrm>
                <a:off x="1882789" y="5383616"/>
                <a:ext cx="3826529" cy="626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nl-NL" sz="2000" dirty="0" smtClean="0">
                    <a:latin typeface="+mj-lt"/>
                    <a:cs typeface="Times New Roman" pitchFamily="18" charset="0"/>
                  </a:rPr>
                  <a:t>Reaction progression   </a:t>
                </a:r>
                <a:r>
                  <a:rPr lang="el-GR" sz="2000" i="1" dirty="0" smtClean="0">
                    <a:latin typeface="Times New Roman" pitchFamily="18" charset="0"/>
                    <a:cs typeface="Times New Roman" pitchFamily="18" charset="0"/>
                  </a:rPr>
                  <a:t>ξ</a:t>
                </a:r>
                <a:endParaRPr lang="nl-NL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 flipH="1">
                <a:off x="1489487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H="1">
                <a:off x="5977004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1295843" y="541930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0</a:t>
                </a:r>
                <a:endParaRPr lang="nl-NL" sz="2400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796136" y="542234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1</a:t>
                </a:r>
                <a:endParaRPr lang="nl-NL" sz="2400" dirty="0"/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4305654" y="5373216"/>
                <a:ext cx="3717" cy="720080"/>
              </a:xfrm>
              <a:prstGeom prst="line">
                <a:avLst/>
              </a:prstGeom>
              <a:ln w="2540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kstvak 3"/>
              <p:cNvSpPr txBox="1">
                <a:spLocks noChangeArrowheads="1"/>
              </p:cNvSpPr>
              <p:nvPr/>
            </p:nvSpPr>
            <p:spPr bwMode="auto">
              <a:xfrm>
                <a:off x="4228289" y="5918548"/>
                <a:ext cx="58541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l-GR" sz="2800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ξ</a:t>
                </a:r>
                <a:r>
                  <a:rPr lang="nl-NL" sz="2800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eq</a:t>
                </a:r>
                <a:endParaRPr lang="nl-NL" sz="2800" baseline="-25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56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5259341"/>
                </p:ext>
              </p:extLst>
            </p:nvPr>
          </p:nvGraphicFramePr>
          <p:xfrm>
            <a:off x="2698643" y="2775176"/>
            <a:ext cx="636885" cy="23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324" name="Vergelijking" r:id="rId16" imgW="533160" imgH="215640" progId="Equation.3">
                    <p:embed/>
                  </p:oleObj>
                </mc:Choice>
                <mc:Fallback>
                  <p:oleObj name="Vergelijking" r:id="rId16" imgW="5331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8643" y="2775176"/>
                          <a:ext cx="636885" cy="234000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27997"/>
              </p:ext>
            </p:extLst>
          </p:nvPr>
        </p:nvGraphicFramePr>
        <p:xfrm>
          <a:off x="4996524" y="2854459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25" name="Vergelijking" r:id="rId18" imgW="533160" imgH="215640" progId="Equation.3">
                  <p:embed/>
                </p:oleObj>
              </mc:Choice>
              <mc:Fallback>
                <p:oleObj name="Vergelijking" r:id="rId18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6524" y="2854459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524870"/>
              </p:ext>
            </p:extLst>
          </p:nvPr>
        </p:nvGraphicFramePr>
        <p:xfrm>
          <a:off x="4996524" y="2128922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26" name="Vergelijking" r:id="rId20" imgW="533160" imgH="215640" progId="Equation.3">
                  <p:embed/>
                </p:oleObj>
              </mc:Choice>
              <mc:Fallback>
                <p:oleObj name="Vergelijking" r:id="rId20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6524" y="2128922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68671"/>
              </p:ext>
            </p:extLst>
          </p:nvPr>
        </p:nvGraphicFramePr>
        <p:xfrm>
          <a:off x="4996524" y="3641090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27" name="Vergelijking" r:id="rId22" imgW="533160" imgH="215640" progId="Equation.3">
                  <p:embed/>
                </p:oleObj>
              </mc:Choice>
              <mc:Fallback>
                <p:oleObj name="Vergelijking" r:id="rId22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6524" y="3641090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ight Arrow 79"/>
          <p:cNvSpPr/>
          <p:nvPr/>
        </p:nvSpPr>
        <p:spPr>
          <a:xfrm>
            <a:off x="6292668" y="2148708"/>
            <a:ext cx="936104" cy="2682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1" name="Right Arrow 80"/>
          <p:cNvSpPr/>
          <p:nvPr/>
        </p:nvSpPr>
        <p:spPr>
          <a:xfrm rot="10800000">
            <a:off x="6292668" y="2849002"/>
            <a:ext cx="936104" cy="2682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2" name="Left-Right Arrow 81"/>
          <p:cNvSpPr/>
          <p:nvPr/>
        </p:nvSpPr>
        <p:spPr>
          <a:xfrm>
            <a:off x="6292668" y="3673748"/>
            <a:ext cx="936104" cy="238125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3" name="Tekstvak 3"/>
          <p:cNvSpPr txBox="1">
            <a:spLocks noChangeArrowheads="1"/>
          </p:cNvSpPr>
          <p:nvPr/>
        </p:nvSpPr>
        <p:spPr bwMode="auto">
          <a:xfrm>
            <a:off x="6141127" y="1533771"/>
            <a:ext cx="12391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reaction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kstvak 3"/>
          <p:cNvSpPr txBox="1">
            <a:spLocks noChangeArrowheads="1"/>
          </p:cNvSpPr>
          <p:nvPr/>
        </p:nvSpPr>
        <p:spPr bwMode="auto">
          <a:xfrm>
            <a:off x="4922797" y="1484784"/>
            <a:ext cx="7938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l-GR" sz="2800" u="sng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nl-NL" sz="2800" u="sng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nl-NL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ight Arrow 85"/>
          <p:cNvSpPr/>
          <p:nvPr/>
        </p:nvSpPr>
        <p:spPr>
          <a:xfrm rot="10800000">
            <a:off x="3923928" y="5229200"/>
            <a:ext cx="720080" cy="3491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670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nl-NL" altLang="nl-NL" sz="3200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54229" y="908720"/>
            <a:ext cx="4850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Nernst also holds for half reactions</a:t>
            </a:r>
            <a:endParaRPr lang="nl-NL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392228"/>
              </p:ext>
            </p:extLst>
          </p:nvPr>
        </p:nvGraphicFramePr>
        <p:xfrm>
          <a:off x="323528" y="1340768"/>
          <a:ext cx="78422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99" name="Equation" r:id="rId3" imgW="3187700" imgH="228600" progId="Equation.3">
                  <p:embed/>
                </p:oleObj>
              </mc:Choice>
              <mc:Fallback>
                <p:oleObj name="Equation" r:id="rId3" imgW="3187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340768"/>
                        <a:ext cx="784225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595748"/>
              </p:ext>
            </p:extLst>
          </p:nvPr>
        </p:nvGraphicFramePr>
        <p:xfrm>
          <a:off x="311150" y="2060848"/>
          <a:ext cx="44973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00" name="Vergelijking" r:id="rId5" imgW="1828800" imgH="228600" progId="Equation.3">
                  <p:embed/>
                </p:oleObj>
              </mc:Choice>
              <mc:Fallback>
                <p:oleObj name="Vergelijking" r:id="rId5" imgW="1828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2060848"/>
                        <a:ext cx="4497388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4978565" y="2102519"/>
            <a:ext cx="416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Note: reduction half reactions</a:t>
            </a:r>
            <a:endParaRPr lang="nl-NL" sz="2400" b="1" dirty="0"/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251520" y="2760727"/>
            <a:ext cx="8064896" cy="0"/>
          </a:xfrm>
          <a:prstGeom prst="line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8465633" y="2011861"/>
            <a:ext cx="4988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0" dirty="0" smtClean="0"/>
              <a:t>-</a:t>
            </a:r>
            <a:endParaRPr lang="nl-NL" sz="8000" dirty="0"/>
          </a:p>
        </p:txBody>
      </p:sp>
    </p:spTree>
    <p:extLst>
      <p:ext uri="{BB962C8B-B14F-4D97-AF65-F5344CB8AC3E}">
        <p14:creationId xmlns:p14="http://schemas.microsoft.com/office/powerpoint/2010/main" val="426920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nl-NL" altLang="nl-NL" sz="3200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54229" y="908720"/>
            <a:ext cx="4850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Nernst also holds for half reactions</a:t>
            </a:r>
            <a:endParaRPr lang="nl-NL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84854"/>
              </p:ext>
            </p:extLst>
          </p:nvPr>
        </p:nvGraphicFramePr>
        <p:xfrm>
          <a:off x="323528" y="1340768"/>
          <a:ext cx="78422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92" name="Equation" r:id="rId3" imgW="3187700" imgH="228600" progId="Equation.3">
                  <p:embed/>
                </p:oleObj>
              </mc:Choice>
              <mc:Fallback>
                <p:oleObj name="Equation" r:id="rId3" imgW="3187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340768"/>
                        <a:ext cx="784225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5099863"/>
              </p:ext>
            </p:extLst>
          </p:nvPr>
        </p:nvGraphicFramePr>
        <p:xfrm>
          <a:off x="311150" y="2060848"/>
          <a:ext cx="44973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93" name="Vergelijking" r:id="rId5" imgW="1828800" imgH="228600" progId="Equation.3">
                  <p:embed/>
                </p:oleObj>
              </mc:Choice>
              <mc:Fallback>
                <p:oleObj name="Vergelijking" r:id="rId5" imgW="1828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2060848"/>
                        <a:ext cx="4497388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4978565" y="2102519"/>
            <a:ext cx="416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Note: reduction half reactions</a:t>
            </a:r>
            <a:endParaRPr lang="nl-NL" sz="2400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6770097"/>
              </p:ext>
            </p:extLst>
          </p:nvPr>
        </p:nvGraphicFramePr>
        <p:xfrm>
          <a:off x="152400" y="2941273"/>
          <a:ext cx="88947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94" name="Vergelijking" r:id="rId7" imgW="4317840" imgH="228600" progId="Equation.3">
                  <p:embed/>
                </p:oleObj>
              </mc:Choice>
              <mc:Fallback>
                <p:oleObj name="Vergelijking" r:id="rId7" imgW="4317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941273"/>
                        <a:ext cx="8894763" cy="4699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 bwMode="auto">
          <a:xfrm>
            <a:off x="251520" y="2760727"/>
            <a:ext cx="8064896" cy="0"/>
          </a:xfrm>
          <a:prstGeom prst="line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8465633" y="2011861"/>
            <a:ext cx="4988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0" dirty="0" smtClean="0"/>
              <a:t>-</a:t>
            </a:r>
            <a:endParaRPr lang="nl-NL" sz="8000" dirty="0"/>
          </a:p>
        </p:txBody>
      </p:sp>
    </p:spTree>
    <p:extLst>
      <p:ext uri="{BB962C8B-B14F-4D97-AF65-F5344CB8AC3E}">
        <p14:creationId xmlns:p14="http://schemas.microsoft.com/office/powerpoint/2010/main" val="112596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nl-NL" altLang="nl-NL" sz="3200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54229" y="908720"/>
            <a:ext cx="4850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Nernst also holds for half reactions</a:t>
            </a:r>
            <a:endParaRPr lang="nl-NL" sz="24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008561"/>
              </p:ext>
            </p:extLst>
          </p:nvPr>
        </p:nvGraphicFramePr>
        <p:xfrm>
          <a:off x="323528" y="1340768"/>
          <a:ext cx="78422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62" name="Equation" r:id="rId3" imgW="3187700" imgH="228600" progId="Equation.3">
                  <p:embed/>
                </p:oleObj>
              </mc:Choice>
              <mc:Fallback>
                <p:oleObj name="Equation" r:id="rId3" imgW="3187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340768"/>
                        <a:ext cx="784225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634613"/>
              </p:ext>
            </p:extLst>
          </p:nvPr>
        </p:nvGraphicFramePr>
        <p:xfrm>
          <a:off x="311150" y="2060848"/>
          <a:ext cx="449738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63" name="Vergelijking" r:id="rId5" imgW="1828800" imgH="228600" progId="Equation.3">
                  <p:embed/>
                </p:oleObj>
              </mc:Choice>
              <mc:Fallback>
                <p:oleObj name="Vergelijking" r:id="rId5" imgW="1828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" y="2060848"/>
                        <a:ext cx="4497388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525510"/>
              </p:ext>
            </p:extLst>
          </p:nvPr>
        </p:nvGraphicFramePr>
        <p:xfrm>
          <a:off x="683568" y="3573016"/>
          <a:ext cx="4464496" cy="896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64" name="Vergelijking" r:id="rId7" imgW="2539800" imgH="507960" progId="Equation.3">
                  <p:embed/>
                </p:oleObj>
              </mc:Choice>
              <mc:Fallback>
                <p:oleObj name="Vergelijking" r:id="rId7" imgW="25398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573016"/>
                        <a:ext cx="4464496" cy="89629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4978565" y="2102519"/>
            <a:ext cx="416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Note: reduction half reactions</a:t>
            </a:r>
            <a:endParaRPr lang="nl-NL" sz="2400" b="1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00736" y="5497031"/>
            <a:ext cx="4968553" cy="0"/>
          </a:xfrm>
          <a:prstGeom prst="line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5441297" y="4748165"/>
            <a:ext cx="4988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0" dirty="0" smtClean="0"/>
              <a:t>-</a:t>
            </a:r>
            <a:endParaRPr lang="nl-NL" sz="80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557904"/>
              </p:ext>
            </p:extLst>
          </p:nvPr>
        </p:nvGraphicFramePr>
        <p:xfrm>
          <a:off x="152400" y="2941273"/>
          <a:ext cx="88947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65" name="Vergelijking" r:id="rId9" imgW="4317840" imgH="228600" progId="Equation.3">
                  <p:embed/>
                </p:oleObj>
              </mc:Choice>
              <mc:Fallback>
                <p:oleObj name="Vergelijking" r:id="rId9" imgW="4317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941273"/>
                        <a:ext cx="8894763" cy="4699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 bwMode="auto">
          <a:xfrm>
            <a:off x="251520" y="2760727"/>
            <a:ext cx="8064896" cy="0"/>
          </a:xfrm>
          <a:prstGeom prst="line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8465633" y="2011861"/>
            <a:ext cx="4988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0" dirty="0" smtClean="0"/>
              <a:t>-</a:t>
            </a:r>
            <a:endParaRPr lang="nl-NL" sz="8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972153"/>
              </p:ext>
            </p:extLst>
          </p:nvPr>
        </p:nvGraphicFramePr>
        <p:xfrm>
          <a:off x="684213" y="4572000"/>
          <a:ext cx="3382962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66" name="Vergelijking" r:id="rId11" imgW="2031840" imgH="495000" progId="Equation.3">
                  <p:embed/>
                </p:oleObj>
              </mc:Choice>
              <mc:Fallback>
                <p:oleObj name="Vergelijking" r:id="rId11" imgW="2031840" imgH="495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572000"/>
                        <a:ext cx="3382962" cy="8270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065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nl-NL" altLang="nl-NL" sz="3200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54229" y="908720"/>
            <a:ext cx="4850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Nernst also holds for half reactions</a:t>
            </a:r>
            <a:endParaRPr lang="nl-NL" sz="2400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455571"/>
              </p:ext>
            </p:extLst>
          </p:nvPr>
        </p:nvGraphicFramePr>
        <p:xfrm>
          <a:off x="683568" y="1412776"/>
          <a:ext cx="4464496" cy="896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79" name="Vergelijking" r:id="rId3" imgW="2539800" imgH="507960" progId="Equation.3">
                  <p:embed/>
                </p:oleObj>
              </mc:Choice>
              <mc:Fallback>
                <p:oleObj name="Vergelijking" r:id="rId3" imgW="25398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412776"/>
                        <a:ext cx="4464496" cy="89629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4367005" y="2590966"/>
            <a:ext cx="416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Note: reduction half reactions</a:t>
            </a:r>
            <a:endParaRPr lang="nl-NL" sz="2400" b="1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00736" y="3336791"/>
            <a:ext cx="4968553" cy="0"/>
          </a:xfrm>
          <a:prstGeom prst="line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5441297" y="2587925"/>
            <a:ext cx="4988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0" dirty="0" smtClean="0"/>
              <a:t>-</a:t>
            </a:r>
            <a:endParaRPr lang="nl-NL" sz="80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988767"/>
              </p:ext>
            </p:extLst>
          </p:nvPr>
        </p:nvGraphicFramePr>
        <p:xfrm>
          <a:off x="697947" y="3573463"/>
          <a:ext cx="6450012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80" name="Vergelijking" r:id="rId5" imgW="3670200" imgH="558720" progId="Equation.3">
                  <p:embed/>
                </p:oleObj>
              </mc:Choice>
              <mc:Fallback>
                <p:oleObj name="Vergelijking" r:id="rId5" imgW="3670200" imgH="5587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947" y="3573463"/>
                        <a:ext cx="6450012" cy="9874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319730"/>
              </p:ext>
            </p:extLst>
          </p:nvPr>
        </p:nvGraphicFramePr>
        <p:xfrm>
          <a:off x="684213" y="2402217"/>
          <a:ext cx="3382962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81" name="Vergelijking" r:id="rId7" imgW="2031840" imgH="495000" progId="Equation.3">
                  <p:embed/>
                </p:oleObj>
              </mc:Choice>
              <mc:Fallback>
                <p:oleObj name="Vergelijking" r:id="rId7" imgW="2031840" imgH="495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402217"/>
                        <a:ext cx="3382962" cy="8270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046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nl-NL" altLang="nl-NL" sz="3200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54229" y="908720"/>
            <a:ext cx="4850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Nernst also holds for half reactions</a:t>
            </a:r>
            <a:endParaRPr lang="nl-NL" sz="2400" b="1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536935"/>
              </p:ext>
            </p:extLst>
          </p:nvPr>
        </p:nvGraphicFramePr>
        <p:xfrm>
          <a:off x="683568" y="1412776"/>
          <a:ext cx="4464496" cy="896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91" name="Vergelijking" r:id="rId3" imgW="2539800" imgH="507960" progId="Equation.3">
                  <p:embed/>
                </p:oleObj>
              </mc:Choice>
              <mc:Fallback>
                <p:oleObj name="Vergelijking" r:id="rId3" imgW="25398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412776"/>
                        <a:ext cx="4464496" cy="89629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4367005" y="2590966"/>
            <a:ext cx="416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Note: reduction half reactions</a:t>
            </a:r>
            <a:endParaRPr lang="nl-NL" sz="2400" b="1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785229"/>
              </p:ext>
            </p:extLst>
          </p:nvPr>
        </p:nvGraphicFramePr>
        <p:xfrm>
          <a:off x="683568" y="2420888"/>
          <a:ext cx="3384376" cy="80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92" name="Vergelijking" r:id="rId5" imgW="2031840" imgH="482400" progId="Equation.3">
                  <p:embed/>
                </p:oleObj>
              </mc:Choice>
              <mc:Fallback>
                <p:oleObj name="Vergelijking" r:id="rId5" imgW="20318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420888"/>
                        <a:ext cx="3384376" cy="8067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Connector 14"/>
          <p:cNvCxnSpPr/>
          <p:nvPr/>
        </p:nvCxnSpPr>
        <p:spPr bwMode="auto">
          <a:xfrm>
            <a:off x="400736" y="3336791"/>
            <a:ext cx="4968553" cy="0"/>
          </a:xfrm>
          <a:prstGeom prst="line">
            <a:avLst/>
          </a:prstGeom>
          <a:solidFill>
            <a:srgbClr val="FF00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5441297" y="2587925"/>
            <a:ext cx="4988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8000" dirty="0" smtClean="0"/>
              <a:t>-</a:t>
            </a:r>
            <a:endParaRPr lang="nl-NL" sz="80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355133"/>
              </p:ext>
            </p:extLst>
          </p:nvPr>
        </p:nvGraphicFramePr>
        <p:xfrm>
          <a:off x="152400" y="5839420"/>
          <a:ext cx="88947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93" name="Vergelijking" r:id="rId7" imgW="4317840" imgH="228600" progId="Equation.3">
                  <p:embed/>
                </p:oleObj>
              </mc:Choice>
              <mc:Fallback>
                <p:oleObj name="Vergelijking" r:id="rId7" imgW="4317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5839420"/>
                        <a:ext cx="8894763" cy="4699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819966"/>
              </p:ext>
            </p:extLst>
          </p:nvPr>
        </p:nvGraphicFramePr>
        <p:xfrm>
          <a:off x="1598613" y="4673600"/>
          <a:ext cx="59150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94" name="Vergelijking" r:id="rId9" imgW="3365280" imgH="558720" progId="Equation.3">
                  <p:embed/>
                </p:oleObj>
              </mc:Choice>
              <mc:Fallback>
                <p:oleObj name="Vergelijking" r:id="rId9" imgW="336528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8613" y="4673600"/>
                        <a:ext cx="5915025" cy="9874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ight Arrow 17"/>
          <p:cNvSpPr/>
          <p:nvPr/>
        </p:nvSpPr>
        <p:spPr bwMode="auto">
          <a:xfrm>
            <a:off x="7342584" y="3877377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5988767"/>
              </p:ext>
            </p:extLst>
          </p:nvPr>
        </p:nvGraphicFramePr>
        <p:xfrm>
          <a:off x="698500" y="3573463"/>
          <a:ext cx="6450013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95" name="Vergelijking" r:id="rId11" imgW="3670200" imgH="558720" progId="Equation.3">
                  <p:embed/>
                </p:oleObj>
              </mc:Choice>
              <mc:Fallback>
                <p:oleObj name="Vergelijking" r:id="rId11" imgW="3670200" imgH="5587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3573463"/>
                        <a:ext cx="6450013" cy="9874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280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nl-NL" altLang="nl-NL" sz="3200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54229" y="908720"/>
            <a:ext cx="4850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Nernst also holds for half reactions</a:t>
            </a:r>
            <a:endParaRPr lang="nl-NL" sz="2400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106247"/>
              </p:ext>
            </p:extLst>
          </p:nvPr>
        </p:nvGraphicFramePr>
        <p:xfrm>
          <a:off x="125126" y="4509120"/>
          <a:ext cx="88947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39" name="Vergelijking" r:id="rId3" imgW="4317840" imgH="228600" progId="Equation.3">
                  <p:embed/>
                </p:oleObj>
              </mc:Choice>
              <mc:Fallback>
                <p:oleObj name="Vergelijking" r:id="rId3" imgW="4317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26" y="4509120"/>
                        <a:ext cx="8894763" cy="4699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7054"/>
              </p:ext>
            </p:extLst>
          </p:nvPr>
        </p:nvGraphicFramePr>
        <p:xfrm>
          <a:off x="1309687" y="1370385"/>
          <a:ext cx="59150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40" name="Vergelijking" r:id="rId5" imgW="3365280" imgH="558720" progId="Equation.3">
                  <p:embed/>
                </p:oleObj>
              </mc:Choice>
              <mc:Fallback>
                <p:oleObj name="Vergelijking" r:id="rId5" imgW="336528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7" y="1370385"/>
                        <a:ext cx="5915025" cy="9874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eft Brace 2"/>
          <p:cNvSpPr/>
          <p:nvPr/>
        </p:nvSpPr>
        <p:spPr>
          <a:xfrm rot="16200000">
            <a:off x="2569451" y="2063502"/>
            <a:ext cx="437356" cy="1008112"/>
          </a:xfrm>
          <a:prstGeom prst="leftBrace">
            <a:avLst>
              <a:gd name="adj1" fmla="val 8333"/>
              <a:gd name="adj2" fmla="val 4676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Left Brace 15"/>
          <p:cNvSpPr/>
          <p:nvPr/>
        </p:nvSpPr>
        <p:spPr>
          <a:xfrm rot="16200000">
            <a:off x="3881803" y="2200706"/>
            <a:ext cx="437356" cy="73370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TextBox 18"/>
          <p:cNvSpPr txBox="1"/>
          <p:nvPr/>
        </p:nvSpPr>
        <p:spPr>
          <a:xfrm>
            <a:off x="2162308" y="2751311"/>
            <a:ext cx="5417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Standard electrochemical potentials of</a:t>
            </a:r>
          </a:p>
          <a:p>
            <a:r>
              <a:rPr lang="nl-NL" sz="2400" b="1" u="sng" dirty="0" smtClean="0"/>
              <a:t>redox couples are in tables as</a:t>
            </a:r>
          </a:p>
          <a:p>
            <a:r>
              <a:rPr lang="nl-NL" sz="2400" b="1" u="sng" dirty="0" smtClean="0"/>
              <a:t>reduction half reactions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40711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nl-NL" altLang="nl-NL" sz="3200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54229" y="908720"/>
            <a:ext cx="4850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Nernst also holds for half reactions</a:t>
            </a:r>
            <a:endParaRPr lang="nl-NL" sz="2400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188038"/>
              </p:ext>
            </p:extLst>
          </p:nvPr>
        </p:nvGraphicFramePr>
        <p:xfrm>
          <a:off x="125126" y="5047332"/>
          <a:ext cx="88947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60" name="Vergelijking" r:id="rId3" imgW="4317840" imgH="228600" progId="Equation.3">
                  <p:embed/>
                </p:oleObj>
              </mc:Choice>
              <mc:Fallback>
                <p:oleObj name="Vergelijking" r:id="rId3" imgW="4317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26" y="5047332"/>
                        <a:ext cx="8894763" cy="4699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449836"/>
              </p:ext>
            </p:extLst>
          </p:nvPr>
        </p:nvGraphicFramePr>
        <p:xfrm>
          <a:off x="1309687" y="1370385"/>
          <a:ext cx="59150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61" name="Vergelijking" r:id="rId5" imgW="3365280" imgH="558720" progId="Equation.3">
                  <p:embed/>
                </p:oleObj>
              </mc:Choice>
              <mc:Fallback>
                <p:oleObj name="Vergelijking" r:id="rId5" imgW="336528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687" y="1370385"/>
                        <a:ext cx="5915025" cy="9874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Left Brace 2"/>
          <p:cNvSpPr/>
          <p:nvPr/>
        </p:nvSpPr>
        <p:spPr>
          <a:xfrm rot="16200000">
            <a:off x="2569451" y="2063502"/>
            <a:ext cx="437356" cy="1008112"/>
          </a:xfrm>
          <a:prstGeom prst="leftBrace">
            <a:avLst>
              <a:gd name="adj1" fmla="val 8333"/>
              <a:gd name="adj2" fmla="val 4676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Left Brace 15"/>
          <p:cNvSpPr/>
          <p:nvPr/>
        </p:nvSpPr>
        <p:spPr>
          <a:xfrm rot="16200000">
            <a:off x="3881803" y="2200706"/>
            <a:ext cx="437356" cy="73370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524538" y="1900504"/>
            <a:ext cx="0" cy="239259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52536" y="4183236"/>
            <a:ext cx="8639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 </a:t>
            </a:r>
            <a:r>
              <a:rPr lang="nl-NL" sz="2800" b="1" u="sng" dirty="0" smtClean="0"/>
              <a:t>-</a:t>
            </a:r>
            <a:r>
              <a:rPr lang="nl-NL" sz="2400" b="1" u="sng" dirty="0" smtClean="0"/>
              <a:t> sign because we need a reduction and an oxidation half reaction</a:t>
            </a:r>
            <a:endParaRPr lang="nl-NL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162308" y="2751311"/>
            <a:ext cx="5417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Standard electrochemical potentials of</a:t>
            </a:r>
          </a:p>
          <a:p>
            <a:r>
              <a:rPr lang="nl-NL" sz="2400" b="1" u="sng" dirty="0" smtClean="0"/>
              <a:t>redox couples are in tables as</a:t>
            </a:r>
          </a:p>
          <a:p>
            <a:r>
              <a:rPr lang="nl-NL" sz="2400" b="1" u="sng" dirty="0" smtClean="0"/>
              <a:t>reduction half reactions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50841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47</a:t>
            </a:fld>
            <a:endParaRPr lang="en-US" altLang="nl-NL" dirty="0"/>
          </a:p>
        </p:txBody>
      </p:sp>
      <p:sp>
        <p:nvSpPr>
          <p:cNvPr id="45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>
                <a:solidFill>
                  <a:srgbClr val="0070C0"/>
                </a:solidFill>
              </a:rPr>
              <a:t>ions in solution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8" y="922211"/>
            <a:ext cx="4700398" cy="58911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09534" y="2902352"/>
            <a:ext cx="4746441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464774"/>
              </p:ext>
            </p:extLst>
          </p:nvPr>
        </p:nvGraphicFramePr>
        <p:xfrm>
          <a:off x="5145088" y="2690587"/>
          <a:ext cx="39655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3" name="Vergelijking" r:id="rId4" imgW="1854000" imgH="266400" progId="Equation.3">
                  <p:embed/>
                </p:oleObj>
              </mc:Choice>
              <mc:Fallback>
                <p:oleObj name="Vergelijking" r:id="rId4" imgW="18540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8" y="2690587"/>
                        <a:ext cx="3965575" cy="573088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2195736" y="930729"/>
            <a:ext cx="829746" cy="1709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tangle 15"/>
          <p:cNvSpPr/>
          <p:nvPr/>
        </p:nvSpPr>
        <p:spPr>
          <a:xfrm>
            <a:off x="3066524" y="925049"/>
            <a:ext cx="829746" cy="1709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796136" y="3601467"/>
            <a:ext cx="288032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sz="2400" b="1" u="sng" dirty="0"/>
              <a:t>Standard</a:t>
            </a:r>
          </a:p>
          <a:p>
            <a:pPr eaLnBrk="1" hangingPunct="1"/>
            <a:r>
              <a:rPr lang="en-US" altLang="nl-NL" sz="2400" b="1" u="sng" dirty="0" smtClean="0"/>
              <a:t>thermodynamic</a:t>
            </a:r>
            <a:endParaRPr lang="en-US" altLang="nl-NL" sz="2400" b="1" u="sng" dirty="0"/>
          </a:p>
          <a:p>
            <a:pPr eaLnBrk="1" hangingPunct="1"/>
            <a:r>
              <a:rPr lang="en-US" altLang="nl-NL" sz="2400" b="1" u="sng" dirty="0"/>
              <a:t>data</a:t>
            </a:r>
          </a:p>
          <a:p>
            <a:pPr eaLnBrk="1" hangingPunct="1"/>
            <a:endParaRPr lang="el-GR" altLang="nl-NL" sz="2400" b="1" u="sng" baseline="30000" dirty="0">
              <a:cs typeface="Arial" charset="0"/>
            </a:endParaRPr>
          </a:p>
          <a:p>
            <a:pPr eaLnBrk="1" hangingPunct="1"/>
            <a:r>
              <a:rPr lang="en-US" altLang="nl-NL" sz="2400" b="1" dirty="0"/>
              <a:t>(</a:t>
            </a:r>
            <a:r>
              <a:rPr lang="en-US" altLang="nl-NL" sz="2400" b="1" dirty="0">
                <a:solidFill>
                  <a:srgbClr val="FF0000"/>
                </a:solidFill>
              </a:rPr>
              <a:t>@ 298K</a:t>
            </a:r>
            <a:r>
              <a:rPr lang="en-US" altLang="nl-NL" sz="2400" b="1" dirty="0"/>
              <a:t>)</a:t>
            </a:r>
          </a:p>
          <a:p>
            <a:pPr eaLnBrk="1" hangingPunct="1"/>
            <a:endParaRPr lang="en-US" altLang="nl-NL" sz="2400" b="1" dirty="0"/>
          </a:p>
          <a:p>
            <a:pPr eaLnBrk="1" hangingPunct="1"/>
            <a:r>
              <a:rPr lang="en-US" altLang="nl-NL" sz="2400" b="1" dirty="0"/>
              <a:t>(</a:t>
            </a:r>
            <a:r>
              <a:rPr lang="en-US" altLang="nl-NL" sz="2400" b="1" dirty="0" smtClean="0"/>
              <a:t>Ed.11:</a:t>
            </a:r>
            <a:r>
              <a:rPr lang="en-US" altLang="nl-NL" dirty="0" smtClean="0"/>
              <a:t> </a:t>
            </a:r>
            <a:r>
              <a:rPr lang="en-US" altLang="nl-NL" sz="2400" b="1" dirty="0" smtClean="0"/>
              <a:t>Table 2C.7)</a:t>
            </a:r>
            <a:endParaRPr lang="en-US" altLang="nl-NL" sz="2400" b="1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09535" y="3056984"/>
            <a:ext cx="4746440" cy="1080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716226" y="4856189"/>
            <a:ext cx="4746440" cy="1080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716226" y="4975931"/>
            <a:ext cx="4746440" cy="108000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nl-NL" altLang="nl-NL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788823"/>
              </p:ext>
            </p:extLst>
          </p:nvPr>
        </p:nvGraphicFramePr>
        <p:xfrm>
          <a:off x="5667622" y="1268760"/>
          <a:ext cx="3224858" cy="622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4" name="Vergelijking" r:id="rId6" imgW="1917360" imgH="368280" progId="Equation.3">
                  <p:embed/>
                </p:oleObj>
              </mc:Choice>
              <mc:Fallback>
                <p:oleObj name="Vergelijking" r:id="rId6" imgW="1917360" imgH="36828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622" y="1268760"/>
                        <a:ext cx="3224858" cy="62291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231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9" descr="Table_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7788"/>
            <a:ext cx="5503863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238797" y="381000"/>
            <a:ext cx="2580603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sz="2400" b="1" u="sng" dirty="0"/>
              <a:t>Standard</a:t>
            </a:r>
          </a:p>
          <a:p>
            <a:pPr eaLnBrk="1" hangingPunct="1"/>
            <a:r>
              <a:rPr lang="en-US" altLang="nl-NL" sz="2400" b="1" u="sng" dirty="0" smtClean="0"/>
              <a:t>electrochemical</a:t>
            </a:r>
            <a:endParaRPr lang="en-US" altLang="nl-NL" sz="2400" b="1" u="sng" dirty="0"/>
          </a:p>
          <a:p>
            <a:pPr eaLnBrk="1" hangingPunct="1"/>
            <a:r>
              <a:rPr lang="en-US" altLang="nl-NL" sz="2400" b="1" u="sng" dirty="0" smtClean="0"/>
              <a:t>potentials </a:t>
            </a:r>
            <a:r>
              <a:rPr lang="en-US" altLang="nl-NL" sz="2400" b="1" i="1" u="sng" dirty="0" smtClean="0"/>
              <a:t>E</a:t>
            </a:r>
            <a:r>
              <a:rPr lang="el-GR" altLang="nl-NL" sz="2400" b="1" u="sng" baseline="30000" dirty="0" smtClean="0">
                <a:cs typeface="Arial" charset="0"/>
              </a:rPr>
              <a:t>Θ</a:t>
            </a:r>
            <a:endParaRPr lang="en-US" altLang="nl-NL" sz="2400" b="1" u="sng" baseline="30000" dirty="0">
              <a:cs typeface="Arial" charset="0"/>
            </a:endParaRPr>
          </a:p>
          <a:p>
            <a:pPr eaLnBrk="1" hangingPunct="1"/>
            <a:r>
              <a:rPr lang="nl-NL" altLang="nl-NL" sz="2400" b="1" u="sng" dirty="0" smtClean="0">
                <a:cs typeface="Arial" charset="0"/>
              </a:rPr>
              <a:t>of redox</a:t>
            </a:r>
          </a:p>
          <a:p>
            <a:pPr eaLnBrk="1" hangingPunct="1"/>
            <a:r>
              <a:rPr lang="nl-NL" altLang="nl-NL" sz="2400" b="1" u="sng" dirty="0" smtClean="0">
                <a:cs typeface="Arial" charset="0"/>
              </a:rPr>
              <a:t>couples</a:t>
            </a:r>
          </a:p>
          <a:p>
            <a:pPr eaLnBrk="1" hangingPunct="1"/>
            <a:endParaRPr lang="el-GR" altLang="nl-NL" sz="2400" b="1" u="sng" dirty="0">
              <a:cs typeface="Arial" charset="0"/>
            </a:endParaRPr>
          </a:p>
          <a:p>
            <a:pPr eaLnBrk="1" hangingPunct="1"/>
            <a:r>
              <a:rPr lang="en-US" altLang="nl-NL" sz="2400" b="1" dirty="0"/>
              <a:t>(</a:t>
            </a:r>
            <a:r>
              <a:rPr lang="en-US" altLang="nl-NL" sz="2400" b="1" dirty="0">
                <a:solidFill>
                  <a:srgbClr val="FF0000"/>
                </a:solidFill>
              </a:rPr>
              <a:t>@ 298K</a:t>
            </a:r>
            <a:r>
              <a:rPr lang="en-US" altLang="nl-NL" sz="2400" b="1" dirty="0"/>
              <a:t>)</a:t>
            </a:r>
          </a:p>
          <a:p>
            <a:pPr eaLnBrk="1" hangingPunct="1"/>
            <a:r>
              <a:rPr lang="en-US" altLang="nl-NL" sz="2400" b="1" dirty="0"/>
              <a:t>alphabetical order</a:t>
            </a:r>
          </a:p>
          <a:p>
            <a:pPr eaLnBrk="1" hangingPunct="1"/>
            <a:r>
              <a:rPr lang="en-US" altLang="nl-NL" sz="2400" b="1" dirty="0"/>
              <a:t>(</a:t>
            </a:r>
            <a:r>
              <a:rPr lang="en-US" altLang="nl-NL" sz="2400" b="1" dirty="0" smtClean="0"/>
              <a:t>Ed.11: </a:t>
            </a:r>
          </a:p>
          <a:p>
            <a:pPr eaLnBrk="1" hangingPunct="1"/>
            <a:r>
              <a:rPr lang="en-US" altLang="nl-NL" sz="2400" b="1" dirty="0"/>
              <a:t> </a:t>
            </a:r>
            <a:r>
              <a:rPr lang="en-US" altLang="nl-NL" sz="2400" b="1" dirty="0" smtClean="0"/>
              <a:t>    Table 6D.1b)</a:t>
            </a:r>
            <a:endParaRPr lang="en-US" altLang="nl-NL" sz="2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762000" y="5283893"/>
            <a:ext cx="4809331" cy="913528"/>
            <a:chOff x="762000" y="5296772"/>
            <a:chExt cx="4809331" cy="913528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819400" y="5296772"/>
              <a:ext cx="2751931" cy="15240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 rot="5400000" flipV="1">
              <a:off x="1828800" y="4705618"/>
              <a:ext cx="381000" cy="1600200"/>
            </a:xfrm>
            <a:custGeom>
              <a:avLst/>
              <a:gdLst>
                <a:gd name="T0" fmla="*/ 266806 w 21600"/>
                <a:gd name="T1" fmla="*/ 0 h 21600"/>
                <a:gd name="T2" fmla="*/ 266806 w 21600"/>
                <a:gd name="T3" fmla="*/ 900705 h 21600"/>
                <a:gd name="T4" fmla="*/ 57097 w 21600"/>
                <a:gd name="T5" fmla="*/ 1600200 h 21600"/>
                <a:gd name="T6" fmla="*/ 381000 w 21600"/>
                <a:gd name="T7" fmla="*/ 45035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0000"/>
            </a:solidFill>
            <a:ln w="3175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762000" y="5753100"/>
              <a:ext cx="18288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91240B29-F687-4F45-9708-019B960494DF}">
                <a14:hiddenLine xmlns:a14="http://schemas.microsoft.com/office/drawing/2010/main" w="3175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nl-NL" u="sng" dirty="0">
                  <a:solidFill>
                    <a:srgbClr val="FF0000"/>
                  </a:solidFill>
                  <a:cs typeface="Arial" charset="0"/>
                </a:rPr>
                <a:t>for all </a:t>
              </a:r>
              <a:r>
                <a:rPr lang="en-US" altLang="nl-NL" i="1" u="sng" dirty="0" smtClean="0">
                  <a:solidFill>
                    <a:srgbClr val="FF0000"/>
                  </a:solidFill>
                  <a:cs typeface="Arial" charset="0"/>
                </a:rPr>
                <a:t>T</a:t>
              </a:r>
              <a:r>
                <a:rPr lang="en-US" altLang="nl-NL" u="sng" dirty="0" smtClean="0">
                  <a:solidFill>
                    <a:srgbClr val="FF0000"/>
                  </a:solidFill>
                  <a:cs typeface="Arial" charset="0"/>
                </a:rPr>
                <a:t>(</a:t>
              </a:r>
              <a:r>
                <a:rPr lang="en-US" altLang="nl-NL" u="sng" dirty="0" err="1" smtClean="0">
                  <a:solidFill>
                    <a:srgbClr val="FF0000"/>
                  </a:solidFill>
                  <a:cs typeface="Arial" charset="0"/>
                </a:rPr>
                <a:t>aq</a:t>
              </a:r>
              <a:r>
                <a:rPr lang="en-US" altLang="nl-NL" u="sng" dirty="0" smtClean="0">
                  <a:solidFill>
                    <a:srgbClr val="FF0000"/>
                  </a:solidFill>
                  <a:cs typeface="Arial" charset="0"/>
                </a:rPr>
                <a:t>)</a:t>
              </a:r>
              <a:endParaRPr lang="en-US" altLang="nl-NL" u="sng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2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6"/>
          <p:cNvSpPr txBox="1">
            <a:spLocks noChangeArrowheads="1"/>
          </p:cNvSpPr>
          <p:nvPr/>
        </p:nvSpPr>
        <p:spPr bwMode="auto">
          <a:xfrm>
            <a:off x="255645" y="381000"/>
            <a:ext cx="2563755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sz="2400" b="1" u="sng" dirty="0"/>
              <a:t>Standard</a:t>
            </a:r>
          </a:p>
          <a:p>
            <a:pPr eaLnBrk="1" hangingPunct="1"/>
            <a:r>
              <a:rPr lang="en-US" altLang="nl-NL" sz="2400" b="1" u="sng" dirty="0" smtClean="0"/>
              <a:t>electrochemical</a:t>
            </a:r>
            <a:endParaRPr lang="en-US" altLang="nl-NL" sz="2400" b="1" u="sng" dirty="0"/>
          </a:p>
          <a:p>
            <a:pPr eaLnBrk="1" hangingPunct="1"/>
            <a:r>
              <a:rPr lang="en-US" altLang="nl-NL" sz="2400" b="1" u="sng" dirty="0" smtClean="0"/>
              <a:t>potentials </a:t>
            </a:r>
            <a:r>
              <a:rPr lang="en-US" altLang="nl-NL" sz="2400" b="1" i="1" u="sng" dirty="0" smtClean="0"/>
              <a:t>E</a:t>
            </a:r>
            <a:r>
              <a:rPr lang="el-GR" altLang="nl-NL" sz="2400" b="1" u="sng" baseline="30000" dirty="0" smtClean="0">
                <a:cs typeface="Arial" charset="0"/>
              </a:rPr>
              <a:t>Θ</a:t>
            </a:r>
            <a:endParaRPr lang="nl-NL" altLang="nl-NL" sz="2400" b="1" u="sng" baseline="30000" dirty="0" smtClean="0">
              <a:cs typeface="Arial" charset="0"/>
            </a:endParaRPr>
          </a:p>
          <a:p>
            <a:pPr eaLnBrk="1" hangingPunct="1"/>
            <a:r>
              <a:rPr lang="nl-NL" altLang="nl-NL" sz="2400" b="1" u="sng" dirty="0" smtClean="0">
                <a:cs typeface="Arial" charset="0"/>
              </a:rPr>
              <a:t>of redox</a:t>
            </a:r>
          </a:p>
          <a:p>
            <a:pPr eaLnBrk="1" hangingPunct="1"/>
            <a:r>
              <a:rPr lang="nl-NL" altLang="nl-NL" sz="2400" b="1" u="sng" dirty="0" smtClean="0">
                <a:cs typeface="Arial" charset="0"/>
              </a:rPr>
              <a:t>couples</a:t>
            </a:r>
          </a:p>
          <a:p>
            <a:pPr eaLnBrk="1" hangingPunct="1"/>
            <a:endParaRPr lang="en-US" altLang="nl-NL" sz="2400" b="1" u="sng" dirty="0">
              <a:cs typeface="Arial" charset="0"/>
            </a:endParaRPr>
          </a:p>
          <a:p>
            <a:pPr eaLnBrk="1" hangingPunct="1"/>
            <a:endParaRPr lang="el-GR" altLang="nl-NL" sz="2400" b="1" u="sng" baseline="30000" dirty="0">
              <a:cs typeface="Arial" charset="0"/>
            </a:endParaRPr>
          </a:p>
          <a:p>
            <a:pPr eaLnBrk="1" hangingPunct="1"/>
            <a:r>
              <a:rPr lang="en-US" altLang="nl-NL" sz="2400" b="1" dirty="0">
                <a:solidFill>
                  <a:srgbClr val="FF0000"/>
                </a:solidFill>
              </a:rPr>
              <a:t>(@ 298K</a:t>
            </a:r>
            <a:r>
              <a:rPr lang="en-US" altLang="nl-NL" sz="2400" b="1" dirty="0"/>
              <a:t>)</a:t>
            </a:r>
          </a:p>
          <a:p>
            <a:pPr eaLnBrk="1" hangingPunct="1"/>
            <a:r>
              <a:rPr lang="en-US" altLang="nl-NL" sz="2400" b="1" dirty="0"/>
              <a:t>electrochemical</a:t>
            </a:r>
          </a:p>
          <a:p>
            <a:pPr eaLnBrk="1" hangingPunct="1"/>
            <a:r>
              <a:rPr lang="en-US" altLang="nl-NL" sz="2400" b="1" dirty="0"/>
              <a:t>order</a:t>
            </a:r>
          </a:p>
          <a:p>
            <a:pPr eaLnBrk="1" hangingPunct="1"/>
            <a:r>
              <a:rPr lang="en-US" altLang="nl-NL" sz="2400" b="1" dirty="0"/>
              <a:t>(</a:t>
            </a:r>
            <a:r>
              <a:rPr lang="en-US" altLang="nl-NL" sz="2400" b="1" dirty="0" smtClean="0"/>
              <a:t>Ed.11:</a:t>
            </a:r>
            <a:r>
              <a:rPr lang="en-US" altLang="nl-NL" dirty="0" smtClean="0"/>
              <a:t> </a:t>
            </a:r>
          </a:p>
          <a:p>
            <a:pPr eaLnBrk="1" hangingPunct="1"/>
            <a:r>
              <a:rPr lang="en-US" altLang="nl-NL" sz="2400" b="1" dirty="0"/>
              <a:t> </a:t>
            </a:r>
            <a:r>
              <a:rPr lang="en-US" altLang="nl-NL" sz="2400" b="1" dirty="0" smtClean="0"/>
              <a:t>     Table 6D.1a)</a:t>
            </a:r>
            <a:endParaRPr lang="en-US" altLang="nl-NL" sz="24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2911475" y="44450"/>
            <a:ext cx="5723809" cy="6757988"/>
            <a:chOff x="2911475" y="44450"/>
            <a:chExt cx="5723809" cy="6757988"/>
          </a:xfrm>
        </p:grpSpPr>
        <p:pic>
          <p:nvPicPr>
            <p:cNvPr id="4099" name="Picture 5" descr="Table_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1475" y="44450"/>
              <a:ext cx="5546725" cy="675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5883353" y="825321"/>
              <a:ext cx="2751931" cy="152400"/>
            </a:xfrm>
            <a:prstGeom prst="rect">
              <a:avLst/>
            </a:prstGeom>
            <a:noFill/>
            <a:ln w="19050" algn="ctr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5</a:t>
            </a:fld>
            <a:endParaRPr lang="en-US" altLang="nl-NL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Summary Lecture 3 (formation energies)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43867"/>
              </p:ext>
            </p:extLst>
          </p:nvPr>
        </p:nvGraphicFramePr>
        <p:xfrm>
          <a:off x="6669948" y="3068960"/>
          <a:ext cx="152876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84" name="Vergelijking" r:id="rId3" imgW="672840" imgH="253800" progId="Equation.3">
                  <p:embed/>
                </p:oleObj>
              </mc:Choice>
              <mc:Fallback>
                <p:oleObj name="Vergelijking" r:id="rId3" imgW="6728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9948" y="3068960"/>
                        <a:ext cx="1528762" cy="5762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611560" y="3068960"/>
            <a:ext cx="6032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all </a:t>
            </a:r>
            <a:r>
              <a:rPr lang="nl-NL" sz="2400" b="1" u="sng" dirty="0" smtClean="0"/>
              <a:t>elements </a:t>
            </a:r>
            <a:r>
              <a:rPr lang="nl-NL" sz="2400" b="1" u="sng" dirty="0" smtClean="0"/>
              <a:t>in their reference states at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171575"/>
              </p:ext>
            </p:extLst>
          </p:nvPr>
        </p:nvGraphicFramePr>
        <p:xfrm>
          <a:off x="6656908" y="3733758"/>
          <a:ext cx="15875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85" name="Vergelijking" r:id="rId5" imgW="698400" imgH="253800" progId="Equation.3">
                  <p:embed/>
                </p:oleObj>
              </mc:Choice>
              <mc:Fallback>
                <p:oleObj name="Vergelijking" r:id="rId5" imgW="6984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6908" y="3733758"/>
                        <a:ext cx="1587500" cy="5762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634185" y="3723834"/>
            <a:ext cx="6032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all </a:t>
            </a:r>
            <a:r>
              <a:rPr lang="nl-NL" sz="2400" b="1" u="sng" dirty="0" smtClean="0"/>
              <a:t>elements </a:t>
            </a:r>
            <a:r>
              <a:rPr lang="nl-NL" sz="2400" b="1" u="sng" dirty="0" smtClean="0"/>
              <a:t>in their reference states at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832170"/>
              </p:ext>
            </p:extLst>
          </p:nvPr>
        </p:nvGraphicFramePr>
        <p:xfrm>
          <a:off x="4898652" y="1723630"/>
          <a:ext cx="36337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86" name="Vergelijking" r:id="rId7" imgW="1600200" imgH="253800" progId="Equation.3">
                  <p:embed/>
                </p:oleObj>
              </mc:Choice>
              <mc:Fallback>
                <p:oleObj name="Vergelijking" r:id="rId7" imgW="1600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8652" y="1723630"/>
                        <a:ext cx="3633788" cy="5762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5259422" y="2204864"/>
            <a:ext cx="2980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At constant, chosen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" y="4509120"/>
            <a:ext cx="8839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5138" y="5162157"/>
            <a:ext cx="1263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0070C0"/>
                </a:solidFill>
              </a:rPr>
              <a:t>Partial </a:t>
            </a:r>
          </a:p>
          <a:p>
            <a:r>
              <a:rPr lang="nl-NL" sz="2400" dirty="0" smtClean="0">
                <a:solidFill>
                  <a:srgbClr val="0070C0"/>
                </a:solidFill>
              </a:rPr>
              <a:t>pressure</a:t>
            </a:r>
            <a:endParaRPr lang="nl-NL" sz="2400" dirty="0" smtClean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599690"/>
              </p:ext>
            </p:extLst>
          </p:nvPr>
        </p:nvGraphicFramePr>
        <p:xfrm>
          <a:off x="849369" y="6006672"/>
          <a:ext cx="111601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87" name="Vergelijking" r:id="rId9" imgW="520560" imgH="228600" progId="Equation.3">
                  <p:embed/>
                </p:oleObj>
              </mc:Choice>
              <mc:Fallback>
                <p:oleObj name="Vergelijking" r:id="rId9" imgW="520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69" y="6006672"/>
                        <a:ext cx="1116013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214585" y="4985042"/>
            <a:ext cx="194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0070C0"/>
                </a:solidFill>
              </a:rPr>
              <a:t>Mole fraction</a:t>
            </a:r>
            <a:endParaRPr lang="nl-NL" sz="2400" dirty="0" smtClean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112114"/>
              </p:ext>
            </p:extLst>
          </p:nvPr>
        </p:nvGraphicFramePr>
        <p:xfrm>
          <a:off x="2276956" y="5431343"/>
          <a:ext cx="203835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88" name="Vergelijking" r:id="rId11" imgW="952200" imgH="558720" progId="Equation.3">
                  <p:embed/>
                </p:oleObj>
              </mc:Choice>
              <mc:Fallback>
                <p:oleObj name="Vergelijking" r:id="rId11" imgW="95220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956" y="5431343"/>
                        <a:ext cx="2038350" cy="1200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27889" y="4653136"/>
            <a:ext cx="288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gaseous mixtures</a:t>
            </a:r>
            <a:endParaRPr lang="nl-NL" sz="2400" b="1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5132661" y="4653136"/>
            <a:ext cx="3255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perfect gas mixtures</a:t>
            </a:r>
            <a:endParaRPr lang="nl-NL" sz="2400" b="1" u="sng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604918"/>
              </p:ext>
            </p:extLst>
          </p:nvPr>
        </p:nvGraphicFramePr>
        <p:xfrm>
          <a:off x="5879601" y="5297512"/>
          <a:ext cx="176053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89" name="Vergelijking" r:id="rId13" imgW="952200" imgH="507960" progId="Equation.3">
                  <p:embed/>
                </p:oleObj>
              </mc:Choice>
              <mc:Fallback>
                <p:oleObj name="Vergelijking" r:id="rId13" imgW="9522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9601" y="5297512"/>
                        <a:ext cx="1760538" cy="9398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34381"/>
            <a:ext cx="4345194" cy="177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6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nl-NL" altLang="nl-NL" sz="3200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477161"/>
              </p:ext>
            </p:extLst>
          </p:nvPr>
        </p:nvGraphicFramePr>
        <p:xfrm>
          <a:off x="755575" y="1384275"/>
          <a:ext cx="3902563" cy="838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13" name="Vergelijking" r:id="rId3" imgW="1307880" imgH="279360" progId="Equation.3">
                  <p:embed/>
                </p:oleObj>
              </mc:Choice>
              <mc:Fallback>
                <p:oleObj name="Vergelijking" r:id="rId3" imgW="13078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5" y="1384275"/>
                        <a:ext cx="3902563" cy="838189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927929"/>
              </p:ext>
            </p:extLst>
          </p:nvPr>
        </p:nvGraphicFramePr>
        <p:xfrm>
          <a:off x="761107" y="2492896"/>
          <a:ext cx="3897031" cy="919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14" name="Vergelijking" r:id="rId5" imgW="1193760" imgH="279360" progId="Equation.3">
                  <p:embed/>
                </p:oleObj>
              </mc:Choice>
              <mc:Fallback>
                <p:oleObj name="Vergelijking" r:id="rId5" imgW="1193760" imgH="2793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107" y="2492896"/>
                        <a:ext cx="3897031" cy="919169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092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nl-NL" altLang="nl-NL" sz="3200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919080"/>
              </p:ext>
            </p:extLst>
          </p:nvPr>
        </p:nvGraphicFramePr>
        <p:xfrm>
          <a:off x="755575" y="1384275"/>
          <a:ext cx="3902563" cy="8381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49" name="Vergelijking" r:id="rId3" imgW="1307880" imgH="279360" progId="Equation.3">
                  <p:embed/>
                </p:oleObj>
              </mc:Choice>
              <mc:Fallback>
                <p:oleObj name="Vergelijking" r:id="rId3" imgW="13078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5" y="1384275"/>
                        <a:ext cx="3902563" cy="838189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284597"/>
              </p:ext>
            </p:extLst>
          </p:nvPr>
        </p:nvGraphicFramePr>
        <p:xfrm>
          <a:off x="761107" y="2492896"/>
          <a:ext cx="3897031" cy="919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50" name="Vergelijking" r:id="rId5" imgW="1193760" imgH="279360" progId="Equation.3">
                  <p:embed/>
                </p:oleObj>
              </mc:Choice>
              <mc:Fallback>
                <p:oleObj name="Vergelijking" r:id="rId5" imgW="1193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107" y="2492896"/>
                        <a:ext cx="3897031" cy="919169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570401"/>
              </p:ext>
            </p:extLst>
          </p:nvPr>
        </p:nvGraphicFramePr>
        <p:xfrm>
          <a:off x="1179595" y="3573016"/>
          <a:ext cx="4328509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51" name="Vergelijking" r:id="rId7" imgW="1523880" imgH="228600" progId="Equation.3">
                  <p:embed/>
                </p:oleObj>
              </mc:Choice>
              <mc:Fallback>
                <p:oleObj name="Vergelijking" r:id="rId7" imgW="1523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595" y="3573016"/>
                        <a:ext cx="4328509" cy="64807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389123"/>
              </p:ext>
            </p:extLst>
          </p:nvPr>
        </p:nvGraphicFramePr>
        <p:xfrm>
          <a:off x="1157734" y="4329113"/>
          <a:ext cx="7590730" cy="1121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52" name="Vergelijking" r:id="rId9" imgW="3174840" imgH="469800" progId="Equation.3">
                  <p:embed/>
                </p:oleObj>
              </mc:Choice>
              <mc:Fallback>
                <p:oleObj name="Vergelijking" r:id="rId9" imgW="31748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7734" y="4329113"/>
                        <a:ext cx="7590730" cy="112109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690796" y="2924944"/>
            <a:ext cx="185807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548874" y="2924944"/>
            <a:ext cx="0" cy="187220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Arrow 18"/>
          <p:cNvSpPr/>
          <p:nvPr/>
        </p:nvSpPr>
        <p:spPr bwMode="auto">
          <a:xfrm>
            <a:off x="1482348" y="5870307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221063"/>
              </p:ext>
            </p:extLst>
          </p:nvPr>
        </p:nvGraphicFramePr>
        <p:xfrm>
          <a:off x="2259013" y="5646738"/>
          <a:ext cx="5761037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53" name="Vergelijking" r:id="rId11" imgW="1765080" imgH="253800" progId="Equation.3">
                  <p:embed/>
                </p:oleObj>
              </mc:Choice>
              <mc:Fallback>
                <p:oleObj name="Vergelijking" r:id="rId11" imgW="176508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013" y="5646738"/>
                        <a:ext cx="5761037" cy="8350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37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V="1">
            <a:off x="3707904" y="6341464"/>
            <a:ext cx="1512168" cy="4571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845484" y="836712"/>
            <a:ext cx="44568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sz="2400" b="1" u="sng" dirty="0" smtClean="0">
                <a:latin typeface="+mn-lt"/>
              </a:rPr>
              <a:t>Why pH is defined via the activity</a:t>
            </a:r>
            <a:endParaRPr lang="en-US" altLang="nl-NL" sz="2400" b="1" u="sng" dirty="0">
              <a:latin typeface="+mn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627636"/>
              </p:ext>
            </p:extLst>
          </p:nvPr>
        </p:nvGraphicFramePr>
        <p:xfrm>
          <a:off x="3311525" y="1399537"/>
          <a:ext cx="21240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5" name="Equation" r:id="rId3" imgW="863280" imgH="241200" progId="Equation.3">
                  <p:embed/>
                </p:oleObj>
              </mc:Choice>
              <mc:Fallback>
                <p:oleObj name="Equation" r:id="rId3" imgW="863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1399537"/>
                        <a:ext cx="212407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23796" y="244319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564904"/>
            <a:ext cx="3977630" cy="3727574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235980"/>
              </p:ext>
            </p:extLst>
          </p:nvPr>
        </p:nvGraphicFramePr>
        <p:xfrm>
          <a:off x="299259" y="2434977"/>
          <a:ext cx="30924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56" name="Vergelijking" r:id="rId6" imgW="1257120" imgH="228600" progId="Equation.3">
                  <p:embed/>
                </p:oleObj>
              </mc:Choice>
              <mc:Fallback>
                <p:oleObj name="Vergelijking" r:id="rId6" imgW="125712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59" y="2434977"/>
                        <a:ext cx="309245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3419872" y="2711865"/>
            <a:ext cx="1008112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53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866407"/>
              </p:ext>
            </p:extLst>
          </p:nvPr>
        </p:nvGraphicFramePr>
        <p:xfrm>
          <a:off x="3311525" y="1444203"/>
          <a:ext cx="21240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70" name="Equation" r:id="rId3" imgW="863280" imgH="241200" progId="Equation.3">
                  <p:embed/>
                </p:oleObj>
              </mc:Choice>
              <mc:Fallback>
                <p:oleObj name="Equation" r:id="rId3" imgW="863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1444203"/>
                        <a:ext cx="212407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423796" y="244319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845484" y="836712"/>
            <a:ext cx="44568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sz="2400" b="1" u="sng" dirty="0" smtClean="0">
                <a:latin typeface="+mn-lt"/>
              </a:rPr>
              <a:t>Why pH is defined via the activity</a:t>
            </a:r>
            <a:endParaRPr lang="en-US" altLang="nl-NL" sz="2400" b="1" u="sng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30" y="2754188"/>
            <a:ext cx="3977630" cy="37275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V="1">
            <a:off x="267849" y="6551633"/>
            <a:ext cx="1512168" cy="4571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0"/>
          <p:cNvSpPr/>
          <p:nvPr/>
        </p:nvSpPr>
        <p:spPr>
          <a:xfrm flipV="1">
            <a:off x="2091070" y="6119584"/>
            <a:ext cx="648072" cy="4571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16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968160"/>
              </p:ext>
            </p:extLst>
          </p:nvPr>
        </p:nvGraphicFramePr>
        <p:xfrm>
          <a:off x="3311525" y="1444203"/>
          <a:ext cx="21240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6" name="Equation" r:id="rId3" imgW="863280" imgH="241200" progId="Equation.3">
                  <p:embed/>
                </p:oleObj>
              </mc:Choice>
              <mc:Fallback>
                <p:oleObj name="Equation" r:id="rId3" imgW="863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1444203"/>
                        <a:ext cx="212407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423796" y="244319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845484" y="836712"/>
            <a:ext cx="44568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sz="2400" b="1" u="sng" dirty="0" smtClean="0">
                <a:latin typeface="+mn-lt"/>
              </a:rPr>
              <a:t>Why pH is defined via the activity</a:t>
            </a:r>
            <a:endParaRPr lang="en-US" altLang="nl-NL" sz="2400" b="1" u="sng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30" y="2754188"/>
            <a:ext cx="3977630" cy="37275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54188"/>
            <a:ext cx="3977630" cy="37275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flipV="1">
            <a:off x="267849" y="6551633"/>
            <a:ext cx="1512168" cy="4571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tangle 10"/>
          <p:cNvSpPr/>
          <p:nvPr/>
        </p:nvSpPr>
        <p:spPr>
          <a:xfrm flipV="1">
            <a:off x="2091070" y="6119584"/>
            <a:ext cx="648072" cy="4571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tangle 11"/>
          <p:cNvSpPr/>
          <p:nvPr/>
        </p:nvSpPr>
        <p:spPr>
          <a:xfrm flipV="1">
            <a:off x="6363602" y="6119583"/>
            <a:ext cx="1448758" cy="4571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tangle 12"/>
          <p:cNvSpPr/>
          <p:nvPr/>
        </p:nvSpPr>
        <p:spPr>
          <a:xfrm flipV="1">
            <a:off x="4555671" y="6525344"/>
            <a:ext cx="1512168" cy="4571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14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568842"/>
              </p:ext>
            </p:extLst>
          </p:nvPr>
        </p:nvGraphicFramePr>
        <p:xfrm>
          <a:off x="4923476" y="5901457"/>
          <a:ext cx="3343275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1" name="Equation" r:id="rId3" imgW="1358640" imgH="253800" progId="Equation.3">
                  <p:embed/>
                </p:oleObj>
              </mc:Choice>
              <mc:Fallback>
                <p:oleObj name="Equation" r:id="rId3" imgW="1358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3476" y="5901457"/>
                        <a:ext cx="3343275" cy="6238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9664244"/>
              </p:ext>
            </p:extLst>
          </p:nvPr>
        </p:nvGraphicFramePr>
        <p:xfrm>
          <a:off x="3311525" y="1341496"/>
          <a:ext cx="21240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2" name="Equation" r:id="rId5" imgW="863280" imgH="241200" progId="Equation.3">
                  <p:embed/>
                </p:oleObj>
              </mc:Choice>
              <mc:Fallback>
                <p:oleObj name="Equation" r:id="rId5" imgW="863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1341496"/>
                        <a:ext cx="212407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648841"/>
              </p:ext>
            </p:extLst>
          </p:nvPr>
        </p:nvGraphicFramePr>
        <p:xfrm>
          <a:off x="6572576" y="1280625"/>
          <a:ext cx="23368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3" name="Equation" r:id="rId7" imgW="1028700" imgH="520700" progId="Equation.3">
                  <p:embed/>
                </p:oleObj>
              </mc:Choice>
              <mc:Fallback>
                <p:oleObj name="Equation" r:id="rId7" imgW="1028700" imgH="520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576" y="1280625"/>
                        <a:ext cx="2336800" cy="11811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76400" y="6000023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Definition of activity:</a:t>
            </a:r>
            <a:endParaRPr lang="nl-NL" sz="2400" b="1" dirty="0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423796" y="244319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845484" y="836712"/>
            <a:ext cx="44568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sz="2400" b="1" u="sng" dirty="0" smtClean="0">
                <a:latin typeface="+mn-lt"/>
              </a:rPr>
              <a:t>Why pH is defined via the activity</a:t>
            </a:r>
            <a:endParaRPr lang="en-US" altLang="nl-NL" sz="2400" b="1" u="sng" dirty="0">
              <a:latin typeface="+mn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853301" y="2636912"/>
            <a:ext cx="3679139" cy="2913377"/>
            <a:chOff x="4932040" y="1883775"/>
            <a:chExt cx="3679139" cy="291337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883775"/>
              <a:ext cx="3679139" cy="2913377"/>
            </a:xfrm>
            <a:prstGeom prst="rect">
              <a:avLst/>
            </a:prstGeom>
          </p:spPr>
        </p:pic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09953128"/>
                </p:ext>
              </p:extLst>
            </p:nvPr>
          </p:nvGraphicFramePr>
          <p:xfrm>
            <a:off x="5364088" y="2060848"/>
            <a:ext cx="1270000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64" name="Vergelijking" r:id="rId10" imgW="558720" imgH="241200" progId="Equation.3">
                    <p:embed/>
                  </p:oleObj>
                </mc:Choice>
                <mc:Fallback>
                  <p:oleObj name="Vergelijking" r:id="rId10" imgW="5587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4088" y="2060848"/>
                          <a:ext cx="1270000" cy="54927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7F7F7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54" y="2276872"/>
            <a:ext cx="3977630" cy="372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54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nl-NL" altLang="nl-NL" sz="3200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237943"/>
              </p:ext>
            </p:extLst>
          </p:nvPr>
        </p:nvGraphicFramePr>
        <p:xfrm>
          <a:off x="125126" y="980728"/>
          <a:ext cx="88947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84" name="Vergelijking" r:id="rId3" imgW="4317840" imgH="228600" progId="Equation.3">
                  <p:embed/>
                </p:oleObj>
              </mc:Choice>
              <mc:Fallback>
                <p:oleObj name="Vergelijking" r:id="rId3" imgW="4317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26" y="980728"/>
                        <a:ext cx="8894763" cy="4699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030159"/>
              </p:ext>
            </p:extLst>
          </p:nvPr>
        </p:nvGraphicFramePr>
        <p:xfrm>
          <a:off x="1443038" y="1720850"/>
          <a:ext cx="564673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85" name="Vergelijking" r:id="rId5" imgW="3213000" imgH="558720" progId="Equation.3">
                  <p:embed/>
                </p:oleObj>
              </mc:Choice>
              <mc:Fallback>
                <p:oleObj name="Vergelijking" r:id="rId5" imgW="321300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8" y="1720850"/>
                        <a:ext cx="5646737" cy="9874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847201"/>
              </p:ext>
            </p:extLst>
          </p:nvPr>
        </p:nvGraphicFramePr>
        <p:xfrm>
          <a:off x="1763688" y="3068960"/>
          <a:ext cx="2255837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86" name="Vergelijking" r:id="rId7" imgW="1282680" imgH="279360" progId="Equation.3">
                  <p:embed/>
                </p:oleObj>
              </mc:Choice>
              <mc:Fallback>
                <p:oleObj name="Vergelijking" r:id="rId7" imgW="1282680" imgH="2793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068960"/>
                        <a:ext cx="2255837" cy="4937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489992"/>
              </p:ext>
            </p:extLst>
          </p:nvPr>
        </p:nvGraphicFramePr>
        <p:xfrm>
          <a:off x="1763688" y="3717032"/>
          <a:ext cx="20986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87" name="Vergelijking" r:id="rId9" imgW="1193760" imgH="253800" progId="Equation.3">
                  <p:embed/>
                </p:oleObj>
              </mc:Choice>
              <mc:Fallback>
                <p:oleObj name="Vergelijking" r:id="rId9" imgW="119376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717032"/>
                        <a:ext cx="2098675" cy="4476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Left Brace 5"/>
          <p:cNvSpPr/>
          <p:nvPr/>
        </p:nvSpPr>
        <p:spPr>
          <a:xfrm>
            <a:off x="1143000" y="3045939"/>
            <a:ext cx="404664" cy="108012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xtBox 10"/>
          <p:cNvSpPr txBox="1"/>
          <p:nvPr/>
        </p:nvSpPr>
        <p:spPr>
          <a:xfrm>
            <a:off x="85261" y="3306179"/>
            <a:ext cx="1032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Tables</a:t>
            </a:r>
            <a:endParaRPr lang="nl-NL" sz="2400" b="1" dirty="0"/>
          </a:p>
        </p:txBody>
      </p:sp>
      <p:sp>
        <p:nvSpPr>
          <p:cNvPr id="12" name="Left Brace 11"/>
          <p:cNvSpPr/>
          <p:nvPr/>
        </p:nvSpPr>
        <p:spPr>
          <a:xfrm flipH="1">
            <a:off x="4105876" y="3052631"/>
            <a:ext cx="387424" cy="1080120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808322"/>
              </p:ext>
            </p:extLst>
          </p:nvPr>
        </p:nvGraphicFramePr>
        <p:xfrm>
          <a:off x="4802188" y="3368675"/>
          <a:ext cx="2881312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88" name="Vergelijking" r:id="rId11" imgW="1638000" imgH="253800" progId="Equation.3">
                  <p:embed/>
                </p:oleObj>
              </mc:Choice>
              <mc:Fallback>
                <p:oleObj name="Vergelijking" r:id="rId11" imgW="163800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2188" y="3368675"/>
                        <a:ext cx="2881312" cy="4492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344230"/>
              </p:ext>
            </p:extLst>
          </p:nvPr>
        </p:nvGraphicFramePr>
        <p:xfrm>
          <a:off x="2316708" y="4508500"/>
          <a:ext cx="41275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89" name="Vergelijking" r:id="rId13" imgW="2349360" imgH="558720" progId="Equation.3">
                  <p:embed/>
                </p:oleObj>
              </mc:Choice>
              <mc:Fallback>
                <p:oleObj name="Vergelijking" r:id="rId13" imgW="2349360" imgH="5587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708" y="4508500"/>
                        <a:ext cx="4127500" cy="9874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 bwMode="auto">
          <a:xfrm>
            <a:off x="1509959" y="4797152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60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07504" y="27591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nl-NL" altLang="nl-NL" sz="3200" u="sng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485251"/>
              </p:ext>
            </p:extLst>
          </p:nvPr>
        </p:nvGraphicFramePr>
        <p:xfrm>
          <a:off x="125126" y="980728"/>
          <a:ext cx="88947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71" name="Vergelijking" r:id="rId3" imgW="4317840" imgH="228600" progId="Equation.3">
                  <p:embed/>
                </p:oleObj>
              </mc:Choice>
              <mc:Fallback>
                <p:oleObj name="Vergelijking" r:id="rId3" imgW="4317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126" y="980728"/>
                        <a:ext cx="8894763" cy="4699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19372"/>
              </p:ext>
            </p:extLst>
          </p:nvPr>
        </p:nvGraphicFramePr>
        <p:xfrm>
          <a:off x="1281212" y="1628800"/>
          <a:ext cx="41275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72" name="Vergelijking" r:id="rId5" imgW="2349360" imgH="558720" progId="Equation.3">
                  <p:embed/>
                </p:oleObj>
              </mc:Choice>
              <mc:Fallback>
                <p:oleObj name="Vergelijking" r:id="rId5" imgW="234936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212" y="1628800"/>
                        <a:ext cx="4127500" cy="9874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 bwMode="auto">
          <a:xfrm>
            <a:off x="474463" y="1917452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897569"/>
              </p:ext>
            </p:extLst>
          </p:nvPr>
        </p:nvGraphicFramePr>
        <p:xfrm>
          <a:off x="2045742" y="2801963"/>
          <a:ext cx="408305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73" name="Vergelijking" r:id="rId7" imgW="2323800" imgH="558720" progId="Equation.3">
                  <p:embed/>
                </p:oleObj>
              </mc:Choice>
              <mc:Fallback>
                <p:oleObj name="Vergelijking" r:id="rId7" imgW="232380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5742" y="2801963"/>
                        <a:ext cx="4083050" cy="9874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Arrow 15"/>
          <p:cNvSpPr/>
          <p:nvPr/>
        </p:nvSpPr>
        <p:spPr bwMode="auto">
          <a:xfrm>
            <a:off x="1160263" y="310200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2667134" y="3346926"/>
            <a:ext cx="0" cy="80215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76400" y="4119463"/>
            <a:ext cx="3975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Very dilute solutions→</a:t>
            </a:r>
            <a:r>
              <a:rPr lang="nl-NL" sz="28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nl-NL" sz="2400" b="1" baseline="-25000" dirty="0" smtClean="0"/>
              <a:t>H2O</a:t>
            </a:r>
            <a:r>
              <a:rPr lang="nl-NL" sz="2400" b="1" dirty="0" smtClean="0"/>
              <a:t>≈1</a:t>
            </a:r>
            <a:endParaRPr lang="nl-NL" sz="2400" b="1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2661099"/>
              </p:ext>
            </p:extLst>
          </p:nvPr>
        </p:nvGraphicFramePr>
        <p:xfrm>
          <a:off x="2765425" y="4767263"/>
          <a:ext cx="4797425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74" name="Vergelijking" r:id="rId9" imgW="2730240" imgH="533160" progId="Equation.3">
                  <p:embed/>
                </p:oleObj>
              </mc:Choice>
              <mc:Fallback>
                <p:oleObj name="Vergelijking" r:id="rId9" imgW="2730240" imgH="5331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5425" y="4767263"/>
                        <a:ext cx="4797425" cy="942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ight Arrow 22"/>
          <p:cNvSpPr/>
          <p:nvPr/>
        </p:nvSpPr>
        <p:spPr bwMode="auto">
          <a:xfrm>
            <a:off x="1846063" y="5068855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419872" y="5275312"/>
            <a:ext cx="0" cy="80215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468488" y="6002124"/>
            <a:ext cx="3975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Very dilute solutions→</a:t>
            </a:r>
            <a:r>
              <a:rPr lang="nl-NL" sz="2800" b="1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nl-NL" sz="2400" b="1" i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b="1" dirty="0" smtClean="0"/>
              <a:t>≈[</a:t>
            </a:r>
            <a:r>
              <a:rPr lang="nl-NL" sz="2800" b="1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b="1" dirty="0" smtClean="0"/>
              <a:t>]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54249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475198" y="718758"/>
            <a:ext cx="5795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sz="2400" b="1" u="sng" dirty="0" smtClean="0"/>
              <a:t>Activity as an effective concentration</a:t>
            </a:r>
            <a:endParaRPr lang="en-US" altLang="nl-NL" sz="2400" b="1" u="sng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506680"/>
              </p:ext>
            </p:extLst>
          </p:nvPr>
        </p:nvGraphicFramePr>
        <p:xfrm>
          <a:off x="2957513" y="1340768"/>
          <a:ext cx="27813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86" name="Equation" r:id="rId3" imgW="1130040" imgH="241200" progId="Equation.3">
                  <p:embed/>
                </p:oleObj>
              </mc:Choice>
              <mc:Fallback>
                <p:oleObj name="Equation" r:id="rId3" imgW="1130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1340768"/>
                        <a:ext cx="2781300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291114"/>
              </p:ext>
            </p:extLst>
          </p:nvPr>
        </p:nvGraphicFramePr>
        <p:xfrm>
          <a:off x="3946525" y="5635773"/>
          <a:ext cx="3597275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87" name="Vergelijking" r:id="rId5" imgW="1739880" imgH="393480" progId="Equation.3">
                  <p:embed/>
                </p:oleObj>
              </mc:Choice>
              <mc:Fallback>
                <p:oleObj name="Vergelijking" r:id="rId5" imgW="1739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6525" y="5635773"/>
                        <a:ext cx="3597275" cy="817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1259632" y="5809718"/>
            <a:ext cx="2592288" cy="50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>
                <a:latin typeface="+mn-lt"/>
              </a:rPr>
              <a:t>Molarity (</a:t>
            </a:r>
            <a:r>
              <a:rPr lang="en-US" altLang="nl-NL" sz="2400" b="1" u="sng" dirty="0" err="1" smtClean="0">
                <a:latin typeface="+mn-lt"/>
              </a:rPr>
              <a:t>mol</a:t>
            </a:r>
            <a:r>
              <a:rPr lang="en-US" altLang="nl-NL" sz="2400" b="1" u="sng" dirty="0" smtClean="0">
                <a:latin typeface="+mn-lt"/>
              </a:rPr>
              <a:t>/L):</a:t>
            </a:r>
            <a:endParaRPr lang="en-US" altLang="nl-NL" sz="2400" b="1" u="sng" dirty="0">
              <a:latin typeface="+mn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074133"/>
              </p:ext>
            </p:extLst>
          </p:nvPr>
        </p:nvGraphicFramePr>
        <p:xfrm>
          <a:off x="863600" y="2298997"/>
          <a:ext cx="731361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88" name="Equation" r:id="rId7" imgW="2971800" imgH="393480" progId="Equation.3">
                  <p:embed/>
                </p:oleObj>
              </mc:Choice>
              <mc:Fallback>
                <p:oleObj name="Equation" r:id="rId7" imgW="2971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2298997"/>
                        <a:ext cx="7313613" cy="9683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 Brace 6"/>
          <p:cNvSpPr/>
          <p:nvPr/>
        </p:nvSpPr>
        <p:spPr bwMode="auto">
          <a:xfrm rot="16200000">
            <a:off x="5369023" y="2256332"/>
            <a:ext cx="381000" cy="2057401"/>
          </a:xfrm>
          <a:prstGeom prst="leftBrace">
            <a:avLst>
              <a:gd name="adj1" fmla="val 8333"/>
              <a:gd name="adj2" fmla="val 49350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Left Brace 27"/>
          <p:cNvSpPr/>
          <p:nvPr/>
        </p:nvSpPr>
        <p:spPr bwMode="auto">
          <a:xfrm rot="16200000">
            <a:off x="7394069" y="2713531"/>
            <a:ext cx="381000" cy="1143003"/>
          </a:xfrm>
          <a:prstGeom prst="leftBrace">
            <a:avLst>
              <a:gd name="adj1" fmla="val 8333"/>
              <a:gd name="adj2" fmla="val 49350"/>
            </a:avLst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55232" y="3419087"/>
            <a:ext cx="1960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ideal or dilute</a:t>
            </a:r>
          </a:p>
          <a:p>
            <a:r>
              <a:rPr lang="nl-NL" sz="2400" b="1" u="sng" dirty="0" smtClean="0"/>
              <a:t>behaviour</a:t>
            </a:r>
            <a:endParaRPr lang="nl-NL" sz="24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6769496" y="3419087"/>
            <a:ext cx="1602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deviation</a:t>
            </a:r>
          </a:p>
          <a:p>
            <a:r>
              <a:rPr lang="nl-NL" sz="2400" b="1" u="sng" dirty="0" smtClean="0"/>
              <a:t>from ideal</a:t>
            </a:r>
            <a:endParaRPr lang="nl-NL" sz="2400" b="1" u="sng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208461"/>
              </p:ext>
            </p:extLst>
          </p:nvPr>
        </p:nvGraphicFramePr>
        <p:xfrm>
          <a:off x="899592" y="4690604"/>
          <a:ext cx="436563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89" name="Vergelijking" r:id="rId9" imgW="177480" imgH="228600" progId="Equation.3">
                  <p:embed/>
                </p:oleObj>
              </mc:Choice>
              <mc:Fallback>
                <p:oleObj name="Vergelijking" r:id="rId9" imgW="177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690604"/>
                        <a:ext cx="436563" cy="563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5"/>
          <p:cNvSpPr>
            <a:spLocks noChangeArrowheads="1"/>
          </p:cNvSpPr>
          <p:nvPr/>
        </p:nvSpPr>
        <p:spPr bwMode="auto">
          <a:xfrm>
            <a:off x="1446745" y="4739591"/>
            <a:ext cx="6192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>
                <a:latin typeface="+mn-lt"/>
              </a:rPr>
              <a:t>activity coefficient on the concentration scale</a:t>
            </a:r>
            <a:endParaRPr lang="en-US" altLang="nl-NL" sz="2400" b="1" u="sng" dirty="0">
              <a:latin typeface="+mn-lt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90795"/>
              </p:ext>
            </p:extLst>
          </p:nvPr>
        </p:nvGraphicFramePr>
        <p:xfrm>
          <a:off x="866522" y="3419772"/>
          <a:ext cx="1592263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90" name="Vergelijking" r:id="rId11" imgW="647640" imgH="393480" progId="Equation.3">
                  <p:embed/>
                </p:oleObj>
              </mc:Choice>
              <mc:Fallback>
                <p:oleObj name="Vergelijking" r:id="rId11" imgW="647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522" y="3419772"/>
                        <a:ext cx="1592263" cy="971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99221"/>
              </p:ext>
            </p:extLst>
          </p:nvPr>
        </p:nvGraphicFramePr>
        <p:xfrm>
          <a:off x="2570602" y="3907722"/>
          <a:ext cx="1697037" cy="48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91" name="Equation" r:id="rId13" imgW="799920" imgH="228600" progId="Equation.3">
                  <p:embed/>
                </p:oleObj>
              </mc:Choice>
              <mc:Fallback>
                <p:oleObj name="Equation" r:id="rId13" imgW="799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602" y="3907722"/>
                        <a:ext cx="1697037" cy="4862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0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nl-NL" altLang="nl-NL" u="sng" baseline="-25000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-1" y="4543400"/>
            <a:ext cx="205172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>
                <a:latin typeface="+mn-lt"/>
              </a:rPr>
              <a:t>Mole </a:t>
            </a:r>
            <a:r>
              <a:rPr lang="en-US" altLang="nl-NL" sz="2400" b="1" u="sng" dirty="0" smtClean="0">
                <a:latin typeface="+mn-lt"/>
              </a:rPr>
              <a:t>fraction</a:t>
            </a:r>
            <a:r>
              <a:rPr lang="en-US" altLang="nl-NL" sz="2400" b="1" dirty="0" smtClean="0">
                <a:latin typeface="+mn-lt"/>
              </a:rPr>
              <a:t> ( ) </a:t>
            </a:r>
            <a:endParaRPr lang="en-US" altLang="nl-NL" sz="2400" b="1" dirty="0">
              <a:latin typeface="+mn-lt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25836"/>
              </p:ext>
            </p:extLst>
          </p:nvPr>
        </p:nvGraphicFramePr>
        <p:xfrm>
          <a:off x="1993999" y="2244521"/>
          <a:ext cx="3597275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87" name="Equation" r:id="rId3" imgW="1739880" imgH="393480" progId="Equation.3">
                  <p:embed/>
                </p:oleObj>
              </mc:Choice>
              <mc:Fallback>
                <p:oleObj name="Equation" r:id="rId3" imgW="1739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99" y="2244521"/>
                        <a:ext cx="3597275" cy="817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7835757"/>
              </p:ext>
            </p:extLst>
          </p:nvPr>
        </p:nvGraphicFramePr>
        <p:xfrm>
          <a:off x="1984259" y="3260521"/>
          <a:ext cx="3176587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88" name="Equation" r:id="rId5" imgW="1536480" imgH="393480" progId="Equation.3">
                  <p:embed/>
                </p:oleObj>
              </mc:Choice>
              <mc:Fallback>
                <p:oleObj name="Equation" r:id="rId5" imgW="1536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259" y="3260521"/>
                        <a:ext cx="3176587" cy="8175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72103"/>
              </p:ext>
            </p:extLst>
          </p:nvPr>
        </p:nvGraphicFramePr>
        <p:xfrm>
          <a:off x="1996041" y="4405390"/>
          <a:ext cx="4037012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89" name="Vergelijking" r:id="rId7" imgW="1955520" imgH="393480" progId="Equation.3">
                  <p:embed/>
                </p:oleObj>
              </mc:Choice>
              <mc:Fallback>
                <p:oleObj name="Vergelijking" r:id="rId7" imgW="1955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041" y="4405390"/>
                        <a:ext cx="4037012" cy="815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51520" y="2300829"/>
            <a:ext cx="158417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>
                <a:latin typeface="+mn-lt"/>
              </a:rPr>
              <a:t>Molarity</a:t>
            </a:r>
            <a:r>
              <a:rPr lang="en-US" altLang="nl-NL" sz="2400" b="1" dirty="0" smtClean="0">
                <a:latin typeface="+mn-lt"/>
              </a:rPr>
              <a:t> (mol/L)</a:t>
            </a:r>
            <a:endParaRPr lang="en-US" altLang="nl-NL" sz="2400" b="1" dirty="0">
              <a:latin typeface="+mn-lt"/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296109" y="3326892"/>
            <a:ext cx="14119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>
                <a:latin typeface="+mn-lt"/>
              </a:rPr>
              <a:t>Molality</a:t>
            </a:r>
            <a:r>
              <a:rPr lang="en-US" altLang="nl-NL" sz="2400" b="1" dirty="0">
                <a:latin typeface="+mn-lt"/>
              </a:rPr>
              <a:t> (</a:t>
            </a:r>
            <a:r>
              <a:rPr lang="en-US" altLang="nl-NL" sz="2400" b="1" dirty="0" smtClean="0">
                <a:latin typeface="+mn-lt"/>
              </a:rPr>
              <a:t>mol/kg) </a:t>
            </a:r>
            <a:endParaRPr lang="en-US" altLang="nl-NL" sz="2400" b="1" dirty="0">
              <a:latin typeface="+mn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495433"/>
              </p:ext>
            </p:extLst>
          </p:nvPr>
        </p:nvGraphicFramePr>
        <p:xfrm>
          <a:off x="6228184" y="4510742"/>
          <a:ext cx="1530350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90" name="Equation" r:id="rId9" imgW="622080" imgH="241200" progId="Equation.3">
                  <p:embed/>
                </p:oleObj>
              </mc:Choice>
              <mc:Fallback>
                <p:oleObj name="Equation" r:id="rId9" imgW="622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4510742"/>
                        <a:ext cx="1530350" cy="5953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441602"/>
              </p:ext>
            </p:extLst>
          </p:nvPr>
        </p:nvGraphicFramePr>
        <p:xfrm>
          <a:off x="2957513" y="1340768"/>
          <a:ext cx="27813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91" name="Equation" r:id="rId11" imgW="1130040" imgH="241200" progId="Equation.3">
                  <p:embed/>
                </p:oleObj>
              </mc:Choice>
              <mc:Fallback>
                <p:oleObj name="Equation" r:id="rId11" imgW="1130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1340768"/>
                        <a:ext cx="2781300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33080"/>
              </p:ext>
            </p:extLst>
          </p:nvPr>
        </p:nvGraphicFramePr>
        <p:xfrm>
          <a:off x="5791200" y="2244521"/>
          <a:ext cx="148771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92" name="Equation" r:id="rId13" imgW="723600" imgH="393480" progId="Equation.3">
                  <p:embed/>
                </p:oleObj>
              </mc:Choice>
              <mc:Fallback>
                <p:oleObj name="Equation" r:id="rId13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244521"/>
                        <a:ext cx="1487715" cy="8128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4376053"/>
              </p:ext>
            </p:extLst>
          </p:nvPr>
        </p:nvGraphicFramePr>
        <p:xfrm>
          <a:off x="7391400" y="2473121"/>
          <a:ext cx="1697037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93" name="Equation" r:id="rId15" imgW="799920" imgH="228600" progId="Equation.3">
                  <p:embed/>
                </p:oleObj>
              </mc:Choice>
              <mc:Fallback>
                <p:oleObj name="Equation" r:id="rId15" imgW="799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2473121"/>
                        <a:ext cx="1697037" cy="4873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842843"/>
              </p:ext>
            </p:extLst>
          </p:nvPr>
        </p:nvGraphicFramePr>
        <p:xfrm>
          <a:off x="5638800" y="3292630"/>
          <a:ext cx="1447800" cy="7773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94" name="Equation" r:id="rId17" imgW="736560" imgH="393480" progId="Equation.3">
                  <p:embed/>
                </p:oleObj>
              </mc:Choice>
              <mc:Fallback>
                <p:oleObj name="Equation" r:id="rId17" imgW="736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292630"/>
                        <a:ext cx="1447800" cy="77734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016083"/>
              </p:ext>
            </p:extLst>
          </p:nvPr>
        </p:nvGraphicFramePr>
        <p:xfrm>
          <a:off x="7312025" y="3463721"/>
          <a:ext cx="1755775" cy="467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95" name="Equation" r:id="rId19" imgW="863280" imgH="228600" progId="Equation.3">
                  <p:embed/>
                </p:oleObj>
              </mc:Choice>
              <mc:Fallback>
                <p:oleObj name="Equation" r:id="rId19" imgW="863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2025" y="3463721"/>
                        <a:ext cx="1755775" cy="46709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475198" y="718758"/>
            <a:ext cx="5795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nl-NL" sz="2400" b="1" u="sng" dirty="0" smtClean="0"/>
              <a:t>Activity as an effective concentration</a:t>
            </a:r>
            <a:endParaRPr lang="en-US" altLang="nl-NL" sz="2400" b="1" u="sng" dirty="0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Electrochemistry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257926"/>
              </p:ext>
            </p:extLst>
          </p:nvPr>
        </p:nvGraphicFramePr>
        <p:xfrm>
          <a:off x="2346765" y="5783088"/>
          <a:ext cx="5216525" cy="103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896" name="Equation" r:id="rId21" imgW="2120760" imgH="419040" progId="Equation.3">
                  <p:embed/>
                </p:oleObj>
              </mc:Choice>
              <mc:Fallback>
                <p:oleObj name="Equation" r:id="rId21" imgW="21207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765" y="5783088"/>
                        <a:ext cx="5216525" cy="10302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971600" y="6071120"/>
            <a:ext cx="1440160" cy="50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nl-NL" sz="2400" b="1" u="sng" dirty="0" smtClean="0">
                <a:latin typeface="+mn-lt"/>
              </a:rPr>
              <a:t>example</a:t>
            </a:r>
            <a:endParaRPr lang="en-US" altLang="nl-NL" sz="2400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92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658955" y="6356350"/>
            <a:ext cx="2133600" cy="365125"/>
          </a:xfrm>
        </p:spPr>
        <p:txBody>
          <a:bodyPr/>
          <a:lstStyle/>
          <a:p>
            <a:fld id="{757D59DA-DE9E-47D0-B3FB-B4C11C44F927}" type="slidenum">
              <a:rPr lang="en-US" altLang="nl-NL" smtClean="0"/>
              <a:pPr/>
              <a:t>6</a:t>
            </a:fld>
            <a:endParaRPr lang="en-US" altLang="nl-NL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Summary Lecture 3 (chemical equilibria)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941819"/>
            <a:ext cx="1910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Second law→</a:t>
            </a:r>
            <a:endParaRPr lang="nl-NL" sz="2400" b="1" u="sng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161178"/>
              </p:ext>
            </p:extLst>
          </p:nvPr>
        </p:nvGraphicFramePr>
        <p:xfrm>
          <a:off x="2842645" y="908720"/>
          <a:ext cx="1528763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82" name="Vergelijking" r:id="rId3" imgW="672840" imgH="266400" progId="Equation.3">
                  <p:embed/>
                </p:oleObj>
              </mc:Choice>
              <mc:Fallback>
                <p:oleObj name="Vergelijking" r:id="rId3" imgW="6728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2645" y="908720"/>
                        <a:ext cx="1528763" cy="608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236311"/>
              </p:ext>
            </p:extLst>
          </p:nvPr>
        </p:nvGraphicFramePr>
        <p:xfrm>
          <a:off x="743213" y="2348880"/>
          <a:ext cx="32019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83" name="Vergelijking" r:id="rId5" imgW="1409400" imgH="228600" progId="Equation.3">
                  <p:embed/>
                </p:oleObj>
              </mc:Choice>
              <mc:Fallback>
                <p:oleObj name="Vergelijking" r:id="rId5" imgW="140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213" y="2348880"/>
                        <a:ext cx="3201988" cy="5207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358074"/>
              </p:ext>
            </p:extLst>
          </p:nvPr>
        </p:nvGraphicFramePr>
        <p:xfrm>
          <a:off x="3059832" y="4273079"/>
          <a:ext cx="2624137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84" name="Vergelijking" r:id="rId7" imgW="1155600" imgH="482400" progId="Equation.3">
                  <p:embed/>
                </p:oleObj>
              </mc:Choice>
              <mc:Fallback>
                <p:oleObj name="Vergelijking" r:id="rId7" imgW="1155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273079"/>
                        <a:ext cx="2624137" cy="1100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724139"/>
              </p:ext>
            </p:extLst>
          </p:nvPr>
        </p:nvGraphicFramePr>
        <p:xfrm>
          <a:off x="6084168" y="4437112"/>
          <a:ext cx="276860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85" name="Vergelijking" r:id="rId9" imgW="1218960" imgH="342720" progId="Equation.3">
                  <p:embed/>
                </p:oleObj>
              </mc:Choice>
              <mc:Fallback>
                <p:oleObj name="Vergelijking" r:id="rId9" imgW="12189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4437112"/>
                        <a:ext cx="2768600" cy="7794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251520" y="5932296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endParaRPr lang="nl-NL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kstvak 3"/>
          <p:cNvSpPr txBox="1">
            <a:spLocks noChangeArrowheads="1"/>
          </p:cNvSpPr>
          <p:nvPr/>
        </p:nvSpPr>
        <p:spPr bwMode="auto">
          <a:xfrm>
            <a:off x="1074598" y="5686449"/>
            <a:ext cx="61477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8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nl-NL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nl-NL" sz="2800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l-GR" sz="2800" u="sng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nl-NL" sz="28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≡ 1</a:t>
            </a:r>
            <a:r>
              <a:rPr lang="nl-NL" sz="2400" u="sng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bar </a:t>
            </a:r>
            <a:r>
              <a:rPr lang="nl-NL" sz="2400" u="sng" dirty="0" smtClean="0">
                <a:latin typeface="+mj-lt"/>
                <a:cs typeface="Times New Roman" pitchFamily="18" charset="0"/>
              </a:rPr>
              <a:t>(standard pressure)</a:t>
            </a:r>
          </a:p>
          <a:p>
            <a:pPr eaLnBrk="1" hangingPunct="1"/>
            <a:r>
              <a:rPr lang="nl-NL" sz="2400" u="sng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component </a:t>
            </a:r>
            <a:r>
              <a:rPr lang="nl-NL" sz="28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u="sng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is pure</a:t>
            </a:r>
            <a:r>
              <a:rPr lang="nl-NL" sz="2400" u="sng" dirty="0" smtClean="0">
                <a:latin typeface="+mj-lt"/>
                <a:cs typeface="Times New Roman" pitchFamily="18" charset="0"/>
              </a:rPr>
              <a:t> (as if it is not in a mixture)</a:t>
            </a:r>
          </a:p>
        </p:txBody>
      </p:sp>
      <p:sp>
        <p:nvSpPr>
          <p:cNvPr id="44" name="Left Brace 43"/>
          <p:cNvSpPr/>
          <p:nvPr/>
        </p:nvSpPr>
        <p:spPr>
          <a:xfrm>
            <a:off x="715108" y="5726156"/>
            <a:ext cx="359490" cy="914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461333"/>
              </p:ext>
            </p:extLst>
          </p:nvPr>
        </p:nvGraphicFramePr>
        <p:xfrm>
          <a:off x="7202403" y="5902473"/>
          <a:ext cx="178752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86" name="Vergelijking" r:id="rId11" imgW="787320" imgH="241200" progId="Equation.3">
                  <p:embed/>
                </p:oleObj>
              </mc:Choice>
              <mc:Fallback>
                <p:oleObj name="Vergelijking" r:id="rId11" imgW="787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2403" y="5902473"/>
                        <a:ext cx="1787525" cy="5508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kstvak 3"/>
          <p:cNvSpPr txBox="1">
            <a:spLocks noChangeArrowheads="1"/>
          </p:cNvSpPr>
          <p:nvPr/>
        </p:nvSpPr>
        <p:spPr bwMode="auto">
          <a:xfrm>
            <a:off x="5011916" y="1772816"/>
            <a:ext cx="22243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Equilibrium  </a:t>
            </a:r>
            <a:r>
              <a:rPr lang="el-GR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nl-NL" sz="2800" baseline="-25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eq</a:t>
            </a:r>
            <a:endParaRPr lang="nl-NL" sz="2800" baseline="-2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490262"/>
              </p:ext>
            </p:extLst>
          </p:nvPr>
        </p:nvGraphicFramePr>
        <p:xfrm>
          <a:off x="5592986" y="2362399"/>
          <a:ext cx="121126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87" name="Vergelijking" r:id="rId13" imgW="533160" imgH="215640" progId="Equation.3">
                  <p:embed/>
                </p:oleObj>
              </mc:Choice>
              <mc:Fallback>
                <p:oleObj name="Vergelijking" r:id="rId13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2986" y="2362399"/>
                        <a:ext cx="1211262" cy="490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033452"/>
              </p:ext>
            </p:extLst>
          </p:nvPr>
        </p:nvGraphicFramePr>
        <p:xfrm>
          <a:off x="4139952" y="3497634"/>
          <a:ext cx="438467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88" name="Vergelijking" r:id="rId15" imgW="1930320" imgH="253800" progId="Equation.3">
                  <p:embed/>
                </p:oleObj>
              </mc:Choice>
              <mc:Fallback>
                <p:oleObj name="Vergelijking" r:id="rId15" imgW="19303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3497634"/>
                        <a:ext cx="4384675" cy="5794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Tekstvak 3"/>
          <p:cNvSpPr txBox="1">
            <a:spLocks noChangeArrowheads="1"/>
          </p:cNvSpPr>
          <p:nvPr/>
        </p:nvSpPr>
        <p:spPr bwMode="auto">
          <a:xfrm>
            <a:off x="4538960" y="2924944"/>
            <a:ext cx="36645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Equilibrium constant:</a:t>
            </a:r>
            <a:r>
              <a:rPr lang="nl-NL" sz="2400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  </a:t>
            </a:r>
            <a:r>
              <a:rPr lang="nl-NL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nl-NL" sz="2800" baseline="-2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kstvak 3"/>
          <p:cNvSpPr txBox="1">
            <a:spLocks noChangeArrowheads="1"/>
          </p:cNvSpPr>
          <p:nvPr/>
        </p:nvSpPr>
        <p:spPr bwMode="auto">
          <a:xfrm>
            <a:off x="1127680" y="1772816"/>
            <a:ext cx="2443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solidFill>
                  <a:srgbClr val="0070C0"/>
                </a:solidFill>
                <a:latin typeface="+mn-lt"/>
                <a:cs typeface="Times New Roman" pitchFamily="18" charset="0"/>
              </a:rPr>
              <a:t>Non-quilibrium  </a:t>
            </a:r>
            <a:r>
              <a:rPr lang="el-GR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ξ</a:t>
            </a:r>
            <a:endParaRPr lang="nl-NL" sz="2800" baseline="-25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499992" y="938754"/>
            <a:ext cx="2231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(f</a:t>
            </a:r>
            <a:r>
              <a:rPr lang="nl-NL" sz="2400" b="1" u="sng" dirty="0" smtClean="0"/>
              <a:t>or any system)</a:t>
            </a:r>
            <a:endParaRPr lang="nl-NL" sz="2400" b="1" u="sng" dirty="0"/>
          </a:p>
        </p:txBody>
      </p:sp>
    </p:spTree>
    <p:extLst>
      <p:ext uri="{BB962C8B-B14F-4D97-AF65-F5344CB8AC3E}">
        <p14:creationId xmlns:p14="http://schemas.microsoft.com/office/powerpoint/2010/main" val="115452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60</a:t>
            </a:fld>
            <a:endParaRPr lang="en-US" altLang="nl-NL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Summary Lecture 4 (chemical equilibria cont</a:t>
            </a:r>
            <a:r>
              <a:rPr lang="en-US" altLang="nl-NL" u="sng" baseline="30000" dirty="0" smtClean="0">
                <a:solidFill>
                  <a:srgbClr val="C00000"/>
                </a:solidFill>
              </a:rPr>
              <a:t>d</a:t>
            </a:r>
            <a:r>
              <a:rPr lang="en-US" altLang="nl-NL" u="sng" dirty="0" smtClean="0">
                <a:solidFill>
                  <a:srgbClr val="C00000"/>
                </a:solidFill>
              </a:rPr>
              <a:t>)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61</a:t>
            </a:fld>
            <a:endParaRPr lang="en-US" altLang="nl-NL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Summary Lecture 4 (activity)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895029"/>
            <a:ext cx="3288321" cy="452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perfect gas mixtures</a:t>
            </a:r>
            <a:endParaRPr lang="nl-NL" sz="2400" b="1" u="sng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809678"/>
              </p:ext>
            </p:extLst>
          </p:nvPr>
        </p:nvGraphicFramePr>
        <p:xfrm>
          <a:off x="4605350" y="1700808"/>
          <a:ext cx="121126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8" name="Vergelijking" r:id="rId3" imgW="533160" imgH="393480" progId="Equation.3">
                  <p:embed/>
                </p:oleObj>
              </mc:Choice>
              <mc:Fallback>
                <p:oleObj name="Vergelijking" r:id="rId3" imgW="53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350" y="1700808"/>
                        <a:ext cx="1211263" cy="898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29401" y="2815357"/>
            <a:ext cx="2169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pure liquids</a:t>
            </a:r>
            <a:endParaRPr lang="nl-NL" sz="24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229121" y="3289796"/>
            <a:ext cx="2052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pure solids</a:t>
            </a:r>
            <a:endParaRPr lang="nl-NL" sz="2400" b="1" u="sng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006307"/>
              </p:ext>
            </p:extLst>
          </p:nvPr>
        </p:nvGraphicFramePr>
        <p:xfrm>
          <a:off x="4603674" y="2701863"/>
          <a:ext cx="83661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9" name="Vergelijking" r:id="rId5" imgW="368280" imgH="228600" progId="Equation.3">
                  <p:embed/>
                </p:oleObj>
              </mc:Choice>
              <mc:Fallback>
                <p:oleObj name="Vergelijking" r:id="rId5" imgW="368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674" y="2701863"/>
                        <a:ext cx="836612" cy="5222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2429751"/>
              </p:ext>
            </p:extLst>
          </p:nvPr>
        </p:nvGraphicFramePr>
        <p:xfrm>
          <a:off x="4602540" y="3305796"/>
          <a:ext cx="865188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0" name="Vergelijking" r:id="rId7" imgW="380880" imgH="228600" progId="Equation.3">
                  <p:embed/>
                </p:oleObj>
              </mc:Choice>
              <mc:Fallback>
                <p:oleObj name="Vergelijking" r:id="rId7" imgW="380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2540" y="3305796"/>
                        <a:ext cx="865188" cy="5222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832106"/>
              </p:ext>
            </p:extLst>
          </p:nvPr>
        </p:nvGraphicFramePr>
        <p:xfrm>
          <a:off x="3027894" y="917037"/>
          <a:ext cx="27813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1" name="Equation" r:id="rId9" imgW="1129810" imgH="241195" progId="Equation.3">
                  <p:embed/>
                </p:oleObj>
              </mc:Choice>
              <mc:Fallback>
                <p:oleObj name="Equation" r:id="rId9" imgW="1129810" imgH="241195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7894" y="917037"/>
                        <a:ext cx="2781300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130822"/>
              </p:ext>
            </p:extLst>
          </p:nvPr>
        </p:nvGraphicFramePr>
        <p:xfrm>
          <a:off x="1529482" y="4545459"/>
          <a:ext cx="148748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2" name="Equation" r:id="rId11" imgW="723600" imgH="393480" progId="Equation.3">
                  <p:embed/>
                </p:oleObj>
              </mc:Choice>
              <mc:Fallback>
                <p:oleObj name="Equation" r:id="rId11" imgW="723600" imgH="3934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9482" y="4545459"/>
                        <a:ext cx="1487488" cy="8128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761269"/>
              </p:ext>
            </p:extLst>
          </p:nvPr>
        </p:nvGraphicFramePr>
        <p:xfrm>
          <a:off x="3608161" y="4525814"/>
          <a:ext cx="14478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3" name="Equation" r:id="rId13" imgW="736280" imgH="393529" progId="Equation.3">
                  <p:embed/>
                </p:oleObj>
              </mc:Choice>
              <mc:Fallback>
                <p:oleObj name="Equation" r:id="rId13" imgW="736280" imgH="393529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161" y="4525814"/>
                        <a:ext cx="1447800" cy="7778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856309"/>
              </p:ext>
            </p:extLst>
          </p:nvPr>
        </p:nvGraphicFramePr>
        <p:xfrm>
          <a:off x="5633938" y="4594902"/>
          <a:ext cx="153035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4" name="Equation" r:id="rId15" imgW="622080" imgH="241200" progId="Equation.3">
                  <p:embed/>
                </p:oleObj>
              </mc:Choice>
              <mc:Fallback>
                <p:oleObj name="Equation" r:id="rId15" imgW="62208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3938" y="4594902"/>
                        <a:ext cx="1530350" cy="5953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0266892"/>
              </p:ext>
            </p:extLst>
          </p:nvPr>
        </p:nvGraphicFramePr>
        <p:xfrm>
          <a:off x="1419977" y="5605934"/>
          <a:ext cx="1697038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5" name="Equation" r:id="rId17" imgW="799920" imgH="228600" progId="Equation.3">
                  <p:embed/>
                </p:oleObj>
              </mc:Choice>
              <mc:Fallback>
                <p:oleObj name="Equation" r:id="rId17" imgW="799920" imgH="2286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977" y="5605934"/>
                        <a:ext cx="1697038" cy="4873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688345"/>
              </p:ext>
            </p:extLst>
          </p:nvPr>
        </p:nvGraphicFramePr>
        <p:xfrm>
          <a:off x="3459222" y="5605934"/>
          <a:ext cx="17557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6" name="Equation" r:id="rId19" imgW="863280" imgH="228600" progId="Equation.3">
                  <p:embed/>
                </p:oleObj>
              </mc:Choice>
              <mc:Fallback>
                <p:oleObj name="Equation" r:id="rId19" imgW="863280" imgH="2286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222" y="5605934"/>
                        <a:ext cx="1755775" cy="466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087205"/>
              </p:ext>
            </p:extLst>
          </p:nvPr>
        </p:nvGraphicFramePr>
        <p:xfrm>
          <a:off x="6516216" y="5733256"/>
          <a:ext cx="21240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7" name="Vergelijking" r:id="rId21" imgW="863280" imgH="241200" progId="Equation.3">
                  <p:embed/>
                </p:oleObj>
              </mc:Choice>
              <mc:Fallback>
                <p:oleObj name="Vergelijking" r:id="rId21" imgW="863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5733256"/>
                        <a:ext cx="212407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115616" y="3975447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For general systems:</a:t>
            </a:r>
            <a:endParaRPr lang="nl-NL" sz="2400" b="1" u="sng" dirty="0"/>
          </a:p>
        </p:txBody>
      </p:sp>
    </p:spTree>
    <p:extLst>
      <p:ext uri="{BB962C8B-B14F-4D97-AF65-F5344CB8AC3E}">
        <p14:creationId xmlns:p14="http://schemas.microsoft.com/office/powerpoint/2010/main" val="234430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62</a:t>
            </a:fld>
            <a:endParaRPr lang="en-US" altLang="nl-NL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Summary Lecture 4 (electrochemistry)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072189"/>
              </p:ext>
            </p:extLst>
          </p:nvPr>
        </p:nvGraphicFramePr>
        <p:xfrm>
          <a:off x="611560" y="1248767"/>
          <a:ext cx="3276600" cy="529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77" name="Vergelijking" r:id="rId3" imgW="1422360" imgH="228600" progId="Equation.3">
                  <p:embed/>
                </p:oleObj>
              </mc:Choice>
              <mc:Fallback>
                <p:oleObj name="Vergelijking" r:id="rId3" imgW="1422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248767"/>
                        <a:ext cx="3276600" cy="529251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2208106"/>
              </p:ext>
            </p:extLst>
          </p:nvPr>
        </p:nvGraphicFramePr>
        <p:xfrm>
          <a:off x="5740457" y="1052736"/>
          <a:ext cx="26035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78" name="Vergelijking" r:id="rId5" imgW="1130040" imgH="393480" progId="Equation.3">
                  <p:embed/>
                </p:oleObj>
              </mc:Choice>
              <mc:Fallback>
                <p:oleObj name="Vergelijking" r:id="rId5" imgW="1130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57" y="1052736"/>
                        <a:ext cx="2603500" cy="9112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Left-Right Arrow 20"/>
          <p:cNvSpPr/>
          <p:nvPr/>
        </p:nvSpPr>
        <p:spPr>
          <a:xfrm>
            <a:off x="4451005" y="1373426"/>
            <a:ext cx="663329" cy="28803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xtBox 21"/>
          <p:cNvSpPr txBox="1"/>
          <p:nvPr/>
        </p:nvSpPr>
        <p:spPr>
          <a:xfrm>
            <a:off x="5875456" y="1916832"/>
            <a:ext cx="23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Nernst equation</a:t>
            </a:r>
            <a:endParaRPr lang="nl-NL" sz="24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5879983" y="3435502"/>
            <a:ext cx="3012497" cy="3017834"/>
            <a:chOff x="377826" y="1727361"/>
            <a:chExt cx="4040187" cy="4699197"/>
          </a:xfrm>
        </p:grpSpPr>
        <p:grpSp>
          <p:nvGrpSpPr>
            <p:cNvPr id="24" name="Group 23"/>
            <p:cNvGrpSpPr/>
            <p:nvPr/>
          </p:nvGrpSpPr>
          <p:grpSpPr>
            <a:xfrm>
              <a:off x="377826" y="1727361"/>
              <a:ext cx="4040187" cy="4699197"/>
              <a:chOff x="2284413" y="1489236"/>
              <a:chExt cx="4040187" cy="4699197"/>
            </a:xfrm>
          </p:grpSpPr>
          <p:pic>
            <p:nvPicPr>
              <p:cNvPr id="27" name="Picture 12" descr="6_15_bi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4413" y="1489236"/>
                <a:ext cx="4040187" cy="4699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28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55571019"/>
                  </p:ext>
                </p:extLst>
              </p:nvPr>
            </p:nvGraphicFramePr>
            <p:xfrm>
              <a:off x="4673958" y="5381359"/>
              <a:ext cx="114300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479" name="Equation" r:id="rId8" imgW="583920" imgH="228600" progId="Equation.3">
                      <p:embed/>
                    </p:oleObj>
                  </mc:Choice>
                  <mc:Fallback>
                    <p:oleObj name="Equation" r:id="rId8" imgW="58392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73958" y="5381359"/>
                            <a:ext cx="1143000" cy="381000"/>
                          </a:xfrm>
                          <a:prstGeom prst="rect">
                            <a:avLst/>
                          </a:prstGeom>
                          <a:solidFill>
                            <a:srgbClr val="C7D1D7"/>
                          </a:solidFill>
                          <a:ln w="25400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" name="Object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49044768"/>
                  </p:ext>
                </p:extLst>
              </p:nvPr>
            </p:nvGraphicFramePr>
            <p:xfrm>
              <a:off x="2810839" y="5375991"/>
              <a:ext cx="118805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480" name="Equation" r:id="rId10" imgW="711000" imgH="228600" progId="Equation.3">
                      <p:embed/>
                    </p:oleObj>
                  </mc:Choice>
                  <mc:Fallback>
                    <p:oleObj name="Equation" r:id="rId10" imgW="7110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10839" y="5375991"/>
                            <a:ext cx="1188050" cy="381000"/>
                          </a:xfrm>
                          <a:prstGeom prst="rect">
                            <a:avLst/>
                          </a:prstGeom>
                          <a:solidFill>
                            <a:srgbClr val="C7D7CF"/>
                          </a:solidFill>
                          <a:ln w="25400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2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34757513"/>
                  </p:ext>
                </p:extLst>
              </p:nvPr>
            </p:nvGraphicFramePr>
            <p:xfrm>
              <a:off x="4535845" y="5003442"/>
              <a:ext cx="976313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481" name="Equation" r:id="rId12" imgW="583920" imgH="228600" progId="Equation.3">
                      <p:embed/>
                    </p:oleObj>
                  </mc:Choice>
                  <mc:Fallback>
                    <p:oleObj name="Equation" r:id="rId12" imgW="58392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35845" y="5003442"/>
                            <a:ext cx="976313" cy="381000"/>
                          </a:xfrm>
                          <a:prstGeom prst="rect">
                            <a:avLst/>
                          </a:prstGeom>
                          <a:solidFill>
                            <a:srgbClr val="C7D1D7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" name="Object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8938488"/>
                  </p:ext>
                </p:extLst>
              </p:nvPr>
            </p:nvGraphicFramePr>
            <p:xfrm>
              <a:off x="2971800" y="4982112"/>
              <a:ext cx="1082675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482" name="Equation" r:id="rId14" imgW="647640" imgH="228600" progId="Equation.3">
                      <p:embed/>
                    </p:oleObj>
                  </mc:Choice>
                  <mc:Fallback>
                    <p:oleObj name="Equation" r:id="rId14" imgW="6476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71800" y="4982112"/>
                            <a:ext cx="1082675" cy="381000"/>
                          </a:xfrm>
                          <a:prstGeom prst="rect">
                            <a:avLst/>
                          </a:prstGeom>
                          <a:solidFill>
                            <a:srgbClr val="C7D7C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" name="Object 3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81775815"/>
                  </p:ext>
                </p:extLst>
              </p:nvPr>
            </p:nvGraphicFramePr>
            <p:xfrm>
              <a:off x="3250842" y="4601112"/>
              <a:ext cx="827087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483" name="Equation" r:id="rId16" imgW="495000" imgH="228600" progId="Equation.3">
                      <p:embed/>
                    </p:oleObj>
                  </mc:Choice>
                  <mc:Fallback>
                    <p:oleObj name="Equation" r:id="rId16" imgW="4950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50842" y="4601112"/>
                            <a:ext cx="827087" cy="381000"/>
                          </a:xfrm>
                          <a:prstGeom prst="rect">
                            <a:avLst/>
                          </a:prstGeom>
                          <a:solidFill>
                            <a:srgbClr val="C7D7C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" name="Object 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56094288"/>
                  </p:ext>
                </p:extLst>
              </p:nvPr>
            </p:nvGraphicFramePr>
            <p:xfrm>
              <a:off x="5105400" y="4114800"/>
              <a:ext cx="806450" cy="360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484" name="Equation" r:id="rId18" imgW="482400" imgH="215640" progId="Equation.3">
                      <p:embed/>
                    </p:oleObj>
                  </mc:Choice>
                  <mc:Fallback>
                    <p:oleObj name="Equation" r:id="rId18" imgW="48240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5400" y="4114800"/>
                            <a:ext cx="806450" cy="360362"/>
                          </a:xfrm>
                          <a:prstGeom prst="rect">
                            <a:avLst/>
                          </a:prstGeom>
                          <a:solidFill>
                            <a:srgbClr val="C7D1D7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4" name="Object 3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4096121"/>
                  </p:ext>
                </p:extLst>
              </p:nvPr>
            </p:nvGraphicFramePr>
            <p:xfrm>
              <a:off x="2669682" y="3894642"/>
              <a:ext cx="804862" cy="358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485" name="Equation" r:id="rId20" imgW="482400" imgH="215640" progId="Equation.3">
                      <p:embed/>
                    </p:oleObj>
                  </mc:Choice>
                  <mc:Fallback>
                    <p:oleObj name="Equation" r:id="rId20" imgW="48240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69682" y="3894642"/>
                            <a:ext cx="804862" cy="358775"/>
                          </a:xfrm>
                          <a:prstGeom prst="rect">
                            <a:avLst/>
                          </a:prstGeom>
                          <a:solidFill>
                            <a:srgbClr val="C7D7C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5" name="TextBox 24"/>
            <p:cNvSpPr txBox="1"/>
            <p:nvPr/>
          </p:nvSpPr>
          <p:spPr>
            <a:xfrm>
              <a:off x="529944" y="2387958"/>
              <a:ext cx="5103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Pt</a:t>
              </a:r>
              <a:endParaRPr lang="nl-NL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71036" y="2387958"/>
              <a:ext cx="5103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Pt</a:t>
              </a:r>
              <a:endParaRPr lang="nl-NL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7504" y="2955344"/>
            <a:ext cx="3656631" cy="2705904"/>
            <a:chOff x="267297" y="2348880"/>
            <a:chExt cx="3656631" cy="2705904"/>
          </a:xfrm>
        </p:grpSpPr>
        <p:grpSp>
          <p:nvGrpSpPr>
            <p:cNvPr id="36" name="Group 35"/>
            <p:cNvGrpSpPr/>
            <p:nvPr/>
          </p:nvGrpSpPr>
          <p:grpSpPr>
            <a:xfrm>
              <a:off x="267297" y="2348880"/>
              <a:ext cx="3656631" cy="2705904"/>
              <a:chOff x="971600" y="2204864"/>
              <a:chExt cx="5164694" cy="4236904"/>
            </a:xfrm>
          </p:grpSpPr>
          <p:pic>
            <p:nvPicPr>
              <p:cNvPr id="38" name="Picture 2" descr="G_vs_xi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2336627"/>
                <a:ext cx="5038725" cy="3514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AutoShape 12"/>
              <p:cNvSpPr>
                <a:spLocks noChangeArrowheads="1"/>
              </p:cNvSpPr>
              <p:nvPr/>
            </p:nvSpPr>
            <p:spPr bwMode="auto">
              <a:xfrm rot="19134634">
                <a:off x="2200325" y="2663652"/>
                <a:ext cx="204787" cy="1370012"/>
              </a:xfrm>
              <a:prstGeom prst="curvedRightArrow">
                <a:avLst>
                  <a:gd name="adj1" fmla="val 133799"/>
                  <a:gd name="adj2" fmla="val 267597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0" name="AutoShape 13"/>
              <p:cNvSpPr>
                <a:spLocks noChangeArrowheads="1"/>
              </p:cNvSpPr>
              <p:nvPr/>
            </p:nvSpPr>
            <p:spPr bwMode="auto">
              <a:xfrm rot="1451823">
                <a:off x="4732387" y="3424064"/>
                <a:ext cx="161925" cy="1025525"/>
              </a:xfrm>
              <a:prstGeom prst="curvedLeftArrow">
                <a:avLst>
                  <a:gd name="adj1" fmla="val 126667"/>
                  <a:gd name="adj2" fmla="val 253333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1" name="Line 14"/>
              <p:cNvSpPr>
                <a:spLocks noChangeShapeType="1"/>
              </p:cNvSpPr>
              <p:nvPr/>
            </p:nvSpPr>
            <p:spPr bwMode="auto">
              <a:xfrm>
                <a:off x="4318050" y="2355677"/>
                <a:ext cx="0" cy="318135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" name="Text Box 15"/>
              <p:cNvSpPr txBox="1">
                <a:spLocks noChangeArrowheads="1"/>
              </p:cNvSpPr>
              <p:nvPr/>
            </p:nvSpPr>
            <p:spPr bwMode="auto">
              <a:xfrm rot="16200000">
                <a:off x="2896221" y="3127201"/>
                <a:ext cx="2241550" cy="3968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3333FF"/>
                    </a:solidFill>
                  </a:rPr>
                  <a:t>Equilibrium state</a:t>
                </a:r>
              </a:p>
            </p:txBody>
          </p:sp>
          <p:sp>
            <p:nvSpPr>
              <p:cNvPr id="43" name="Line 16"/>
              <p:cNvSpPr>
                <a:spLocks noChangeShapeType="1"/>
              </p:cNvSpPr>
              <p:nvPr/>
            </p:nvSpPr>
            <p:spPr bwMode="auto">
              <a:xfrm rot="16200000">
                <a:off x="3129806" y="2631037"/>
                <a:ext cx="14288" cy="384492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4" name="Text Box 17"/>
              <p:cNvSpPr txBox="1">
                <a:spLocks noChangeArrowheads="1"/>
              </p:cNvSpPr>
              <p:nvPr/>
            </p:nvSpPr>
            <p:spPr bwMode="auto">
              <a:xfrm>
                <a:off x="1408162" y="4077442"/>
                <a:ext cx="22431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3333FF"/>
                    </a:solidFill>
                  </a:rPr>
                  <a:t>Energy minimum</a:t>
                </a:r>
              </a:p>
            </p:txBody>
          </p:sp>
          <p:sp>
            <p:nvSpPr>
              <p:cNvPr id="45" name="Text Box 21"/>
              <p:cNvSpPr txBox="1">
                <a:spLocks noChangeArrowheads="1"/>
              </p:cNvSpPr>
              <p:nvPr/>
            </p:nvSpPr>
            <p:spPr bwMode="auto">
              <a:xfrm>
                <a:off x="4983872" y="4554774"/>
                <a:ext cx="913153" cy="72287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i="1">
                    <a:solidFill>
                      <a:srgbClr val="3333FF"/>
                    </a:solidFill>
                    <a:latin typeface="Times New Roman" pitchFamily="18" charset="0"/>
                  </a:rPr>
                  <a:t>T,P</a:t>
                </a:r>
              </a:p>
            </p:txBody>
          </p:sp>
          <p:graphicFrame>
            <p:nvGraphicFramePr>
              <p:cNvPr id="46" name="Object 4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30345026"/>
                  </p:ext>
                </p:extLst>
              </p:nvPr>
            </p:nvGraphicFramePr>
            <p:xfrm>
              <a:off x="2715841" y="4856120"/>
              <a:ext cx="897430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486" name="Vergelijking" r:id="rId23" imgW="533160" imgH="215640" progId="Equation.3">
                      <p:embed/>
                    </p:oleObj>
                  </mc:Choice>
                  <mc:Fallback>
                    <p:oleObj name="Vergelijking" r:id="rId23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5841" y="4856120"/>
                            <a:ext cx="897430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" name="Object 4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38287768"/>
                  </p:ext>
                </p:extLst>
              </p:nvPr>
            </p:nvGraphicFramePr>
            <p:xfrm>
              <a:off x="2331783" y="2770965"/>
              <a:ext cx="899548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26487" name="Vergelijking" r:id="rId25" imgW="533160" imgH="215640" progId="Equation.3">
                      <p:embed/>
                    </p:oleObj>
                  </mc:Choice>
                  <mc:Fallback>
                    <p:oleObj name="Vergelijking" r:id="rId25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31783" y="2770965"/>
                            <a:ext cx="899548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8" name="Straight Arrow Connector 47"/>
              <p:cNvCxnSpPr/>
              <p:nvPr/>
            </p:nvCxnSpPr>
            <p:spPr>
              <a:xfrm flipV="1">
                <a:off x="3660196" y="4499529"/>
                <a:ext cx="679451" cy="52548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/>
              <p:cNvSpPr/>
              <p:nvPr/>
            </p:nvSpPr>
            <p:spPr>
              <a:xfrm>
                <a:off x="2195736" y="5439100"/>
                <a:ext cx="3925466" cy="4122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0" name="Tekstvak 3"/>
              <p:cNvSpPr txBox="1">
                <a:spLocks noChangeArrowheads="1"/>
              </p:cNvSpPr>
              <p:nvPr/>
            </p:nvSpPr>
            <p:spPr bwMode="auto">
              <a:xfrm>
                <a:off x="1882789" y="5383616"/>
                <a:ext cx="3826529" cy="626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nl-NL" sz="2000" dirty="0" smtClean="0">
                    <a:latin typeface="+mj-lt"/>
                    <a:cs typeface="Times New Roman" pitchFamily="18" charset="0"/>
                  </a:rPr>
                  <a:t>Reaction progression   </a:t>
                </a:r>
                <a:r>
                  <a:rPr lang="el-GR" sz="2000" i="1" dirty="0" smtClean="0">
                    <a:latin typeface="Times New Roman" pitchFamily="18" charset="0"/>
                    <a:cs typeface="Times New Roman" pitchFamily="18" charset="0"/>
                  </a:rPr>
                  <a:t>ξ</a:t>
                </a:r>
                <a:endParaRPr lang="nl-NL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flipH="1">
                <a:off x="1489487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5977004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1295843" y="541930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0</a:t>
                </a:r>
                <a:endParaRPr lang="nl-NL" sz="24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796136" y="542234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1</a:t>
                </a:r>
                <a:endParaRPr lang="nl-NL" sz="2400" dirty="0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4305654" y="5373216"/>
                <a:ext cx="3717" cy="720080"/>
              </a:xfrm>
              <a:prstGeom prst="line">
                <a:avLst/>
              </a:prstGeom>
              <a:ln w="2540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kstvak 3"/>
              <p:cNvSpPr txBox="1">
                <a:spLocks noChangeArrowheads="1"/>
              </p:cNvSpPr>
              <p:nvPr/>
            </p:nvSpPr>
            <p:spPr bwMode="auto">
              <a:xfrm>
                <a:off x="4228289" y="5918548"/>
                <a:ext cx="58541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l-GR" sz="2800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ξ</a:t>
                </a:r>
                <a:r>
                  <a:rPr lang="nl-NL" sz="2800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eq</a:t>
                </a:r>
                <a:endParaRPr lang="nl-NL" sz="2800" baseline="-25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66478638"/>
                </p:ext>
              </p:extLst>
            </p:nvPr>
          </p:nvGraphicFramePr>
          <p:xfrm>
            <a:off x="2698643" y="2775176"/>
            <a:ext cx="636885" cy="23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488" name="Vergelijking" r:id="rId27" imgW="533160" imgH="215640" progId="Equation.3">
                    <p:embed/>
                  </p:oleObj>
                </mc:Choice>
                <mc:Fallback>
                  <p:oleObj name="Vergelijking" r:id="rId27" imgW="5331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8643" y="2775176"/>
                          <a:ext cx="636885" cy="234000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7" name="Curved Connector 56"/>
          <p:cNvCxnSpPr/>
          <p:nvPr/>
        </p:nvCxnSpPr>
        <p:spPr bwMode="auto">
          <a:xfrm rot="5400000" flipH="1" flipV="1">
            <a:off x="6515668" y="3059284"/>
            <a:ext cx="721922" cy="720825"/>
          </a:xfrm>
          <a:prstGeom prst="curvedConnector3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Curved Connector 57"/>
          <p:cNvCxnSpPr/>
          <p:nvPr/>
        </p:nvCxnSpPr>
        <p:spPr bwMode="auto">
          <a:xfrm rot="16200000" flipH="1">
            <a:off x="7629517" y="3220266"/>
            <a:ext cx="729251" cy="391536"/>
          </a:xfrm>
          <a:prstGeom prst="curvedConnector3">
            <a:avLst>
              <a:gd name="adj1" fmla="val 50000"/>
            </a:avLst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9" name="Group 58"/>
          <p:cNvGrpSpPr>
            <a:grpSpLocks noChangeAspect="1"/>
          </p:cNvGrpSpPr>
          <p:nvPr/>
        </p:nvGrpSpPr>
        <p:grpSpPr>
          <a:xfrm>
            <a:off x="7084643" y="2420888"/>
            <a:ext cx="778796" cy="789329"/>
            <a:chOff x="1981200" y="773978"/>
            <a:chExt cx="990600" cy="1003998"/>
          </a:xfrm>
        </p:grpSpPr>
        <p:grpSp>
          <p:nvGrpSpPr>
            <p:cNvPr id="60" name="Group 59"/>
            <p:cNvGrpSpPr/>
            <p:nvPr/>
          </p:nvGrpSpPr>
          <p:grpSpPr>
            <a:xfrm>
              <a:off x="1981200" y="773978"/>
              <a:ext cx="990600" cy="1003998"/>
              <a:chOff x="1981200" y="773978"/>
              <a:chExt cx="990600" cy="1003998"/>
            </a:xfrm>
          </p:grpSpPr>
          <p:sp>
            <p:nvSpPr>
              <p:cNvPr id="63" name="Flowchart: Connector 62"/>
              <p:cNvSpPr/>
              <p:nvPr/>
            </p:nvSpPr>
            <p:spPr bwMode="auto">
              <a:xfrm>
                <a:off x="1981200" y="773978"/>
                <a:ext cx="990600" cy="939603"/>
              </a:xfrm>
              <a:prstGeom prst="flowChartConnector">
                <a:avLst/>
              </a:prstGeom>
              <a:solidFill>
                <a:srgbClr val="FF0000">
                  <a:alpha val="9000"/>
                </a:srgbClr>
              </a:solidFill>
              <a:ln w="412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4" name="Straight Arrow Connector 63"/>
              <p:cNvCxnSpPr/>
              <p:nvPr/>
            </p:nvCxnSpPr>
            <p:spPr bwMode="auto">
              <a:xfrm flipV="1">
                <a:off x="2463621" y="914400"/>
                <a:ext cx="203379" cy="400616"/>
              </a:xfrm>
              <a:prstGeom prst="straightConnector1">
                <a:avLst/>
              </a:prstGeom>
              <a:solidFill>
                <a:srgbClr val="FF00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5" name="Arc 64"/>
              <p:cNvSpPr/>
              <p:nvPr/>
            </p:nvSpPr>
            <p:spPr bwMode="auto">
              <a:xfrm>
                <a:off x="2074034" y="863576"/>
                <a:ext cx="838200" cy="914400"/>
              </a:xfrm>
              <a:prstGeom prst="arc">
                <a:avLst>
                  <a:gd name="adj1" fmla="val 12075029"/>
                  <a:gd name="adj2" fmla="val 20522645"/>
                </a:avLst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6" name="Straight Connector 65"/>
              <p:cNvCxnSpPr/>
              <p:nvPr/>
            </p:nvCxnSpPr>
            <p:spPr bwMode="auto">
              <a:xfrm rot="-4200000">
                <a:off x="2149665" y="1127868"/>
                <a:ext cx="0" cy="114138"/>
              </a:xfrm>
              <a:prstGeom prst="line">
                <a:avLst/>
              </a:prstGeom>
              <a:solidFill>
                <a:srgbClr val="FF00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 rot="-2100000">
                <a:off x="2290829" y="941643"/>
                <a:ext cx="0" cy="114138"/>
              </a:xfrm>
              <a:prstGeom prst="line">
                <a:avLst/>
              </a:prstGeom>
              <a:solidFill>
                <a:srgbClr val="FF00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 rot="2100000">
                <a:off x="2712613" y="950103"/>
                <a:ext cx="0" cy="114138"/>
              </a:xfrm>
              <a:prstGeom prst="line">
                <a:avLst/>
              </a:prstGeom>
              <a:solidFill>
                <a:srgbClr val="FF00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 rot="4200000">
                <a:off x="2835465" y="1143013"/>
                <a:ext cx="0" cy="114138"/>
              </a:xfrm>
              <a:prstGeom prst="line">
                <a:avLst/>
              </a:prstGeom>
              <a:solidFill>
                <a:srgbClr val="FF00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>
                <a:off x="2489916" y="873511"/>
                <a:ext cx="0" cy="114138"/>
              </a:xfrm>
              <a:prstGeom prst="line">
                <a:avLst/>
              </a:prstGeom>
              <a:solidFill>
                <a:srgbClr val="FF00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1" name="TextBox 70"/>
              <p:cNvSpPr txBox="1"/>
              <p:nvPr/>
            </p:nvSpPr>
            <p:spPr>
              <a:xfrm>
                <a:off x="2233461" y="1177517"/>
                <a:ext cx="473448" cy="587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lang="nl-NL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2590800" y="1319947"/>
              <a:ext cx="319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+</a:t>
              </a:r>
              <a:endParaRPr lang="nl-NL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037968" y="1181637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/>
                <a:t>-</a:t>
              </a:r>
              <a:endParaRPr lang="nl-NL" sz="2800" dirty="0"/>
            </a:p>
          </p:txBody>
        </p:sp>
      </p:grp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42694"/>
              </p:ext>
            </p:extLst>
          </p:nvPr>
        </p:nvGraphicFramePr>
        <p:xfrm>
          <a:off x="4111332" y="4242874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89" name="Vergelijking" r:id="rId29" imgW="533160" imgH="215640" progId="Equation.3">
                  <p:embed/>
                </p:oleObj>
              </mc:Choice>
              <mc:Fallback>
                <p:oleObj name="Vergelijking" r:id="rId29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332" y="4242874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881185"/>
              </p:ext>
            </p:extLst>
          </p:nvPr>
        </p:nvGraphicFramePr>
        <p:xfrm>
          <a:off x="4107334" y="3284984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90" name="Vergelijking" r:id="rId31" imgW="533160" imgH="215640" progId="Equation.3">
                  <p:embed/>
                </p:oleObj>
              </mc:Choice>
              <mc:Fallback>
                <p:oleObj name="Vergelijking" r:id="rId31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7334" y="3284984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189497"/>
              </p:ext>
            </p:extLst>
          </p:nvPr>
        </p:nvGraphicFramePr>
        <p:xfrm>
          <a:off x="4150682" y="5234657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91" name="Vergelijking" r:id="rId33" imgW="533160" imgH="215640" progId="Equation.3">
                  <p:embed/>
                </p:oleObj>
              </mc:Choice>
              <mc:Fallback>
                <p:oleObj name="Vergelijking" r:id="rId33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0682" y="5234657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Right Arrow 74"/>
          <p:cNvSpPr/>
          <p:nvPr/>
        </p:nvSpPr>
        <p:spPr>
          <a:xfrm>
            <a:off x="4443333" y="3661353"/>
            <a:ext cx="936104" cy="2682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6" name="Right Arrow 75"/>
          <p:cNvSpPr/>
          <p:nvPr/>
        </p:nvSpPr>
        <p:spPr>
          <a:xfrm rot="10800000">
            <a:off x="4451511" y="4600913"/>
            <a:ext cx="936104" cy="2682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7" name="Left-Right Arrow 76"/>
          <p:cNvSpPr/>
          <p:nvPr/>
        </p:nvSpPr>
        <p:spPr>
          <a:xfrm>
            <a:off x="4490861" y="5639147"/>
            <a:ext cx="936104" cy="238125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8" name="Tekstvak 3"/>
          <p:cNvSpPr txBox="1">
            <a:spLocks noChangeArrowheads="1"/>
          </p:cNvSpPr>
          <p:nvPr/>
        </p:nvSpPr>
        <p:spPr bwMode="auto">
          <a:xfrm>
            <a:off x="4199462" y="2708920"/>
            <a:ext cx="12391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reaction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66119"/>
              </p:ext>
            </p:extLst>
          </p:nvPr>
        </p:nvGraphicFramePr>
        <p:xfrm>
          <a:off x="5001349" y="4275757"/>
          <a:ext cx="500063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92" name="Vergelijking" r:id="rId35" imgW="380880" imgH="177480" progId="Equation.3">
                  <p:embed/>
                </p:oleObj>
              </mc:Choice>
              <mc:Fallback>
                <p:oleObj name="Vergelijking" r:id="rId35" imgW="380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1349" y="4275757"/>
                        <a:ext cx="500063" cy="2333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819139"/>
              </p:ext>
            </p:extLst>
          </p:nvPr>
        </p:nvGraphicFramePr>
        <p:xfrm>
          <a:off x="5001349" y="3312974"/>
          <a:ext cx="500063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93" name="Vergelijking" r:id="rId37" imgW="380880" imgH="177480" progId="Equation.3">
                  <p:embed/>
                </p:oleObj>
              </mc:Choice>
              <mc:Fallback>
                <p:oleObj name="Vergelijking" r:id="rId37" imgW="380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1349" y="3312974"/>
                        <a:ext cx="500063" cy="2333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185443"/>
              </p:ext>
            </p:extLst>
          </p:nvPr>
        </p:nvGraphicFramePr>
        <p:xfrm>
          <a:off x="5040699" y="5255196"/>
          <a:ext cx="500063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94" name="Vergelijking" r:id="rId39" imgW="380880" imgH="177480" progId="Equation.3">
                  <p:embed/>
                </p:oleObj>
              </mc:Choice>
              <mc:Fallback>
                <p:oleObj name="Vergelijking" r:id="rId39" imgW="380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699" y="5255196"/>
                        <a:ext cx="500063" cy="2317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296451"/>
              </p:ext>
            </p:extLst>
          </p:nvPr>
        </p:nvGraphicFramePr>
        <p:xfrm>
          <a:off x="4028752" y="1729896"/>
          <a:ext cx="1593458" cy="417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95" name="Vergelijking" r:id="rId41" imgW="825480" imgH="215640" progId="Equation.3">
                  <p:embed/>
                </p:oleObj>
              </mc:Choice>
              <mc:Fallback>
                <p:oleObj name="Vergelijking" r:id="rId41" imgW="825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8752" y="1729896"/>
                        <a:ext cx="1593458" cy="41776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67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7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4: Chemical reaction equilibria cont</a:t>
            </a:r>
            <a:r>
              <a:rPr lang="en-US" altLang="nl-NL" u="sng" baseline="30000" dirty="0" smtClean="0">
                <a:solidFill>
                  <a:srgbClr val="C00000"/>
                </a:solidFill>
              </a:rPr>
              <a:t>d</a:t>
            </a:r>
            <a:endParaRPr lang="en-US" altLang="nl-NL" u="sng" baseline="30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1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8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activities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163842"/>
              </p:ext>
            </p:extLst>
          </p:nvPr>
        </p:nvGraphicFramePr>
        <p:xfrm>
          <a:off x="4876361" y="1234098"/>
          <a:ext cx="32019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31" name="Vergelijking" r:id="rId3" imgW="1409700" imgH="228600" progId="Equation.3">
                  <p:embed/>
                </p:oleObj>
              </mc:Choice>
              <mc:Fallback>
                <p:oleObj name="Vergelijking" r:id="rId3" imgW="14097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361" y="1234098"/>
                        <a:ext cx="3201988" cy="5207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2852851"/>
              </p:ext>
            </p:extLst>
          </p:nvPr>
        </p:nvGraphicFramePr>
        <p:xfrm>
          <a:off x="670772" y="4365104"/>
          <a:ext cx="276860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32" name="Vergelijking" r:id="rId5" imgW="1218960" imgH="342720" progId="Equation.3">
                  <p:embed/>
                </p:oleObj>
              </mc:Choice>
              <mc:Fallback>
                <p:oleObj name="Vergelijking" r:id="rId5" imgW="1218960" imgH="3427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772" y="4365104"/>
                        <a:ext cx="2768600" cy="7794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739877"/>
              </p:ext>
            </p:extLst>
          </p:nvPr>
        </p:nvGraphicFramePr>
        <p:xfrm>
          <a:off x="4548808" y="4161721"/>
          <a:ext cx="2624137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33" name="Vergelijking" r:id="rId7" imgW="1155600" imgH="482400" progId="Equation.3">
                  <p:embed/>
                </p:oleObj>
              </mc:Choice>
              <mc:Fallback>
                <p:oleObj name="Vergelijking" r:id="rId7" imgW="1155600" imgH="482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808" y="4161721"/>
                        <a:ext cx="2624137" cy="1100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419872" y="5700598"/>
            <a:ext cx="3255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perfect gas mixtures</a:t>
            </a:r>
            <a:endParaRPr lang="nl-NL" sz="2400" b="1" u="sng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225391"/>
              </p:ext>
            </p:extLst>
          </p:nvPr>
        </p:nvGraphicFramePr>
        <p:xfrm>
          <a:off x="6804248" y="5445224"/>
          <a:ext cx="176053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34" name="Vergelijking" r:id="rId9" imgW="952200" imgH="507960" progId="Equation.3">
                  <p:embed/>
                </p:oleObj>
              </mc:Choice>
              <mc:Fallback>
                <p:oleObj name="Vergelijking" r:id="rId9" imgW="9522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5445224"/>
                        <a:ext cx="1760538" cy="9398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565700" y="1398131"/>
            <a:ext cx="3656631" cy="2705904"/>
            <a:chOff x="267297" y="2348880"/>
            <a:chExt cx="3656631" cy="2705904"/>
          </a:xfrm>
        </p:grpSpPr>
        <p:grpSp>
          <p:nvGrpSpPr>
            <p:cNvPr id="21" name="Group 20"/>
            <p:cNvGrpSpPr/>
            <p:nvPr/>
          </p:nvGrpSpPr>
          <p:grpSpPr>
            <a:xfrm>
              <a:off x="267297" y="2348880"/>
              <a:ext cx="3656631" cy="2705904"/>
              <a:chOff x="971600" y="2204864"/>
              <a:chExt cx="5164694" cy="4236904"/>
            </a:xfrm>
          </p:grpSpPr>
          <p:pic>
            <p:nvPicPr>
              <p:cNvPr id="28" name="Picture 2" descr="G_vs_xi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2336627"/>
                <a:ext cx="5038725" cy="3514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AutoShape 12"/>
              <p:cNvSpPr>
                <a:spLocks noChangeArrowheads="1"/>
              </p:cNvSpPr>
              <p:nvPr/>
            </p:nvSpPr>
            <p:spPr bwMode="auto">
              <a:xfrm rot="19134634">
                <a:off x="2200325" y="2663652"/>
                <a:ext cx="204787" cy="1370012"/>
              </a:xfrm>
              <a:prstGeom prst="curvedRightArrow">
                <a:avLst>
                  <a:gd name="adj1" fmla="val 133799"/>
                  <a:gd name="adj2" fmla="val 267597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0" name="AutoShape 13"/>
              <p:cNvSpPr>
                <a:spLocks noChangeArrowheads="1"/>
              </p:cNvSpPr>
              <p:nvPr/>
            </p:nvSpPr>
            <p:spPr bwMode="auto">
              <a:xfrm rot="1451823">
                <a:off x="4732387" y="3424064"/>
                <a:ext cx="161925" cy="1025525"/>
              </a:xfrm>
              <a:prstGeom prst="curvedLeftArrow">
                <a:avLst>
                  <a:gd name="adj1" fmla="val 126667"/>
                  <a:gd name="adj2" fmla="val 253333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1" name="Line 14"/>
              <p:cNvSpPr>
                <a:spLocks noChangeShapeType="1"/>
              </p:cNvSpPr>
              <p:nvPr/>
            </p:nvSpPr>
            <p:spPr bwMode="auto">
              <a:xfrm>
                <a:off x="4318050" y="2355677"/>
                <a:ext cx="0" cy="318135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" name="Text Box 15"/>
              <p:cNvSpPr txBox="1">
                <a:spLocks noChangeArrowheads="1"/>
              </p:cNvSpPr>
              <p:nvPr/>
            </p:nvSpPr>
            <p:spPr bwMode="auto">
              <a:xfrm rot="16200000">
                <a:off x="2896221" y="3127201"/>
                <a:ext cx="2241550" cy="3968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3333FF"/>
                    </a:solidFill>
                  </a:rPr>
                  <a:t>Equilibrium state</a:t>
                </a:r>
              </a:p>
            </p:txBody>
          </p:sp>
          <p:sp>
            <p:nvSpPr>
              <p:cNvPr id="33" name="Line 16"/>
              <p:cNvSpPr>
                <a:spLocks noChangeShapeType="1"/>
              </p:cNvSpPr>
              <p:nvPr/>
            </p:nvSpPr>
            <p:spPr bwMode="auto">
              <a:xfrm rot="16200000">
                <a:off x="3129806" y="2631037"/>
                <a:ext cx="14288" cy="384492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" name="Text Box 17"/>
              <p:cNvSpPr txBox="1">
                <a:spLocks noChangeArrowheads="1"/>
              </p:cNvSpPr>
              <p:nvPr/>
            </p:nvSpPr>
            <p:spPr bwMode="auto">
              <a:xfrm>
                <a:off x="1408162" y="4077442"/>
                <a:ext cx="22431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3333FF"/>
                    </a:solidFill>
                  </a:rPr>
                  <a:t>Energy minimum</a:t>
                </a:r>
              </a:p>
            </p:txBody>
          </p:sp>
          <p:sp>
            <p:nvSpPr>
              <p:cNvPr id="35" name="Text Box 21"/>
              <p:cNvSpPr txBox="1">
                <a:spLocks noChangeArrowheads="1"/>
              </p:cNvSpPr>
              <p:nvPr/>
            </p:nvSpPr>
            <p:spPr bwMode="auto">
              <a:xfrm>
                <a:off x="4983872" y="4554774"/>
                <a:ext cx="913153" cy="72287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i="1">
                    <a:solidFill>
                      <a:srgbClr val="3333FF"/>
                    </a:solidFill>
                    <a:latin typeface="Times New Roman" pitchFamily="18" charset="0"/>
                  </a:rPr>
                  <a:t>T,P</a:t>
                </a:r>
              </a:p>
            </p:txBody>
          </p:sp>
          <p:graphicFrame>
            <p:nvGraphicFramePr>
              <p:cNvPr id="36" name="Object 3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47971367"/>
                  </p:ext>
                </p:extLst>
              </p:nvPr>
            </p:nvGraphicFramePr>
            <p:xfrm>
              <a:off x="2715841" y="4856120"/>
              <a:ext cx="897430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335" name="Vergelijking" r:id="rId12" imgW="533160" imgH="215640" progId="Equation.3">
                      <p:embed/>
                    </p:oleObj>
                  </mc:Choice>
                  <mc:Fallback>
                    <p:oleObj name="Vergelijking" r:id="rId12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5841" y="4856120"/>
                            <a:ext cx="897430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" name="Object 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23803970"/>
                  </p:ext>
                </p:extLst>
              </p:nvPr>
            </p:nvGraphicFramePr>
            <p:xfrm>
              <a:off x="2331783" y="2770965"/>
              <a:ext cx="899548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4336" name="Vergelijking" r:id="rId14" imgW="533160" imgH="215640" progId="Equation.3">
                      <p:embed/>
                    </p:oleObj>
                  </mc:Choice>
                  <mc:Fallback>
                    <p:oleObj name="Vergelijking" r:id="rId14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31783" y="2770965"/>
                            <a:ext cx="899548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8" name="Straight Arrow Connector 37"/>
              <p:cNvCxnSpPr/>
              <p:nvPr/>
            </p:nvCxnSpPr>
            <p:spPr>
              <a:xfrm flipV="1">
                <a:off x="3660196" y="4499529"/>
                <a:ext cx="679451" cy="52548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2195736" y="5439100"/>
                <a:ext cx="3925466" cy="4122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Tekstvak 3"/>
              <p:cNvSpPr txBox="1">
                <a:spLocks noChangeArrowheads="1"/>
              </p:cNvSpPr>
              <p:nvPr/>
            </p:nvSpPr>
            <p:spPr bwMode="auto">
              <a:xfrm>
                <a:off x="1882789" y="5383616"/>
                <a:ext cx="3826529" cy="626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nl-NL" sz="2000" dirty="0" smtClean="0">
                    <a:latin typeface="+mj-lt"/>
                    <a:cs typeface="Times New Roman" pitchFamily="18" charset="0"/>
                  </a:rPr>
                  <a:t>Reaction progression   </a:t>
                </a:r>
                <a:r>
                  <a:rPr lang="el-GR" sz="2000" i="1" dirty="0" smtClean="0">
                    <a:latin typeface="Times New Roman" pitchFamily="18" charset="0"/>
                    <a:cs typeface="Times New Roman" pitchFamily="18" charset="0"/>
                  </a:rPr>
                  <a:t>ξ</a:t>
                </a:r>
                <a:endParaRPr lang="nl-NL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flipH="1">
                <a:off x="1489487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5977004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1295843" y="541930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0</a:t>
                </a:r>
                <a:endParaRPr lang="nl-NL" sz="24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796136" y="542234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1</a:t>
                </a:r>
                <a:endParaRPr lang="nl-NL" sz="2400" dirty="0"/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4305654" y="5373216"/>
                <a:ext cx="3717" cy="720080"/>
              </a:xfrm>
              <a:prstGeom prst="line">
                <a:avLst/>
              </a:prstGeom>
              <a:ln w="2540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kstvak 3"/>
              <p:cNvSpPr txBox="1">
                <a:spLocks noChangeArrowheads="1"/>
              </p:cNvSpPr>
              <p:nvPr/>
            </p:nvSpPr>
            <p:spPr bwMode="auto">
              <a:xfrm>
                <a:off x="4228289" y="5918548"/>
                <a:ext cx="58541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l-GR" sz="2800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ξ</a:t>
                </a:r>
                <a:r>
                  <a:rPr lang="nl-NL" sz="2800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eq</a:t>
                </a:r>
                <a:endParaRPr lang="nl-NL" sz="2800" baseline="-25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3627533"/>
                </p:ext>
              </p:extLst>
            </p:nvPr>
          </p:nvGraphicFramePr>
          <p:xfrm>
            <a:off x="2698643" y="2775176"/>
            <a:ext cx="636885" cy="23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337" name="Vergelijking" r:id="rId16" imgW="533160" imgH="215640" progId="Equation.3">
                    <p:embed/>
                  </p:oleObj>
                </mc:Choice>
                <mc:Fallback>
                  <p:oleObj name="Vergelijking" r:id="rId16" imgW="5331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8643" y="2775176"/>
                          <a:ext cx="636885" cy="234000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Right Arrow 46"/>
          <p:cNvSpPr/>
          <p:nvPr/>
        </p:nvSpPr>
        <p:spPr bwMode="auto">
          <a:xfrm>
            <a:off x="3704111" y="454077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500008"/>
              </p:ext>
            </p:extLst>
          </p:nvPr>
        </p:nvGraphicFramePr>
        <p:xfrm>
          <a:off x="5428572" y="3002409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38" name="Vergelijking" r:id="rId18" imgW="533160" imgH="215640" progId="Equation.3">
                  <p:embed/>
                </p:oleObj>
              </mc:Choice>
              <mc:Fallback>
                <p:oleObj name="Vergelijking" r:id="rId18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8572" y="3002409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633549"/>
              </p:ext>
            </p:extLst>
          </p:nvPr>
        </p:nvGraphicFramePr>
        <p:xfrm>
          <a:off x="5428572" y="2498353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39" name="Vergelijking" r:id="rId20" imgW="533160" imgH="215640" progId="Equation.3">
                  <p:embed/>
                </p:oleObj>
              </mc:Choice>
              <mc:Fallback>
                <p:oleObj name="Vergelijking" r:id="rId20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8572" y="2498353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838027"/>
              </p:ext>
            </p:extLst>
          </p:nvPr>
        </p:nvGraphicFramePr>
        <p:xfrm>
          <a:off x="5428572" y="3501008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40" name="Vergelijking" r:id="rId22" imgW="533160" imgH="215640" progId="Equation.3">
                  <p:embed/>
                </p:oleObj>
              </mc:Choice>
              <mc:Fallback>
                <p:oleObj name="Vergelijking" r:id="rId22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8572" y="3501008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ight Arrow 50"/>
          <p:cNvSpPr/>
          <p:nvPr/>
        </p:nvSpPr>
        <p:spPr>
          <a:xfrm>
            <a:off x="6724716" y="2518139"/>
            <a:ext cx="936104" cy="2682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Right Arrow 51"/>
          <p:cNvSpPr/>
          <p:nvPr/>
        </p:nvSpPr>
        <p:spPr>
          <a:xfrm rot="10800000">
            <a:off x="6724716" y="2996952"/>
            <a:ext cx="936104" cy="2682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Left-Right Arrow 52"/>
          <p:cNvSpPr/>
          <p:nvPr/>
        </p:nvSpPr>
        <p:spPr>
          <a:xfrm>
            <a:off x="6724716" y="3533666"/>
            <a:ext cx="936104" cy="238125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Tekstvak 3"/>
          <p:cNvSpPr txBox="1">
            <a:spLocks noChangeArrowheads="1"/>
          </p:cNvSpPr>
          <p:nvPr/>
        </p:nvSpPr>
        <p:spPr bwMode="auto">
          <a:xfrm>
            <a:off x="6573175" y="1903202"/>
            <a:ext cx="12391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reaction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kstvak 3"/>
          <p:cNvSpPr txBox="1">
            <a:spLocks noChangeArrowheads="1"/>
          </p:cNvSpPr>
          <p:nvPr/>
        </p:nvSpPr>
        <p:spPr bwMode="auto">
          <a:xfrm>
            <a:off x="5354845" y="1854215"/>
            <a:ext cx="7938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l-GR" sz="2800" u="sng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nl-NL" sz="2800" u="sng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nl-NL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848644"/>
              </p:ext>
            </p:extLst>
          </p:nvPr>
        </p:nvGraphicFramePr>
        <p:xfrm>
          <a:off x="683568" y="5700878"/>
          <a:ext cx="16732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41" name="Vergelijking" r:id="rId24" imgW="736560" imgH="203040" progId="Equation.3">
                  <p:embed/>
                </p:oleObj>
              </mc:Choice>
              <mc:Fallback>
                <p:oleObj name="Vergelijking" r:id="rId24" imgW="736560" imgH="2030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700878"/>
                        <a:ext cx="1673225" cy="4619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ight Arrow 55"/>
          <p:cNvSpPr/>
          <p:nvPr/>
        </p:nvSpPr>
        <p:spPr bwMode="auto">
          <a:xfrm>
            <a:off x="2555776" y="5738707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179512" y="4325754"/>
            <a:ext cx="386188" cy="1831687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479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9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25266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Chemical reaction equilibria: </a:t>
            </a:r>
            <a:r>
              <a:rPr lang="en-US" altLang="nl-NL" u="sng" dirty="0" smtClean="0">
                <a:solidFill>
                  <a:srgbClr val="0070C0"/>
                </a:solidFill>
              </a:rPr>
              <a:t>activities</a:t>
            </a:r>
            <a:endParaRPr lang="en-US" altLang="nl-NL" u="sng" dirty="0">
              <a:solidFill>
                <a:srgbClr val="0070C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4239795"/>
              </p:ext>
            </p:extLst>
          </p:nvPr>
        </p:nvGraphicFramePr>
        <p:xfrm>
          <a:off x="4876361" y="1234098"/>
          <a:ext cx="32019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72" name="Vergelijking" r:id="rId3" imgW="1409700" imgH="228600" progId="Equation.3">
                  <p:embed/>
                </p:oleObj>
              </mc:Choice>
              <mc:Fallback>
                <p:oleObj name="Vergelijking" r:id="rId3" imgW="1409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361" y="1234098"/>
                        <a:ext cx="3201988" cy="5207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486497"/>
              </p:ext>
            </p:extLst>
          </p:nvPr>
        </p:nvGraphicFramePr>
        <p:xfrm>
          <a:off x="670772" y="4365104"/>
          <a:ext cx="276860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73" name="Vergelijking" r:id="rId5" imgW="1218960" imgH="342720" progId="Equation.3">
                  <p:embed/>
                </p:oleObj>
              </mc:Choice>
              <mc:Fallback>
                <p:oleObj name="Vergelijking" r:id="rId5" imgW="12189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772" y="4365104"/>
                        <a:ext cx="2768600" cy="7794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638301"/>
              </p:ext>
            </p:extLst>
          </p:nvPr>
        </p:nvGraphicFramePr>
        <p:xfrm>
          <a:off x="4548808" y="4161721"/>
          <a:ext cx="2624137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74" name="Vergelijking" r:id="rId7" imgW="1155600" imgH="482400" progId="Equation.3">
                  <p:embed/>
                </p:oleObj>
              </mc:Choice>
              <mc:Fallback>
                <p:oleObj name="Vergelijking" r:id="rId7" imgW="1155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8808" y="4161721"/>
                        <a:ext cx="2624137" cy="1100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419872" y="5700598"/>
            <a:ext cx="3255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perfect gas mixtures</a:t>
            </a:r>
            <a:endParaRPr lang="nl-NL" sz="2400" b="1" u="sng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259259"/>
              </p:ext>
            </p:extLst>
          </p:nvPr>
        </p:nvGraphicFramePr>
        <p:xfrm>
          <a:off x="6804248" y="5445224"/>
          <a:ext cx="176053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75" name="Vergelijking" r:id="rId9" imgW="952200" imgH="507960" progId="Equation.3">
                  <p:embed/>
                </p:oleObj>
              </mc:Choice>
              <mc:Fallback>
                <p:oleObj name="Vergelijking" r:id="rId9" imgW="9522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5445224"/>
                        <a:ext cx="1760538" cy="9398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565700" y="1398131"/>
            <a:ext cx="3656631" cy="2705904"/>
            <a:chOff x="267297" y="2348880"/>
            <a:chExt cx="3656631" cy="2705904"/>
          </a:xfrm>
        </p:grpSpPr>
        <p:grpSp>
          <p:nvGrpSpPr>
            <p:cNvPr id="21" name="Group 20"/>
            <p:cNvGrpSpPr/>
            <p:nvPr/>
          </p:nvGrpSpPr>
          <p:grpSpPr>
            <a:xfrm>
              <a:off x="267297" y="2348880"/>
              <a:ext cx="3656631" cy="2705904"/>
              <a:chOff x="971600" y="2204864"/>
              <a:chExt cx="5164694" cy="4236904"/>
            </a:xfrm>
          </p:grpSpPr>
          <p:pic>
            <p:nvPicPr>
              <p:cNvPr id="28" name="Picture 2" descr="G_vs_xi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2336627"/>
                <a:ext cx="5038725" cy="3514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AutoShape 12"/>
              <p:cNvSpPr>
                <a:spLocks noChangeArrowheads="1"/>
              </p:cNvSpPr>
              <p:nvPr/>
            </p:nvSpPr>
            <p:spPr bwMode="auto">
              <a:xfrm rot="19134634">
                <a:off x="2200325" y="2663652"/>
                <a:ext cx="204787" cy="1370012"/>
              </a:xfrm>
              <a:prstGeom prst="curvedRightArrow">
                <a:avLst>
                  <a:gd name="adj1" fmla="val 133799"/>
                  <a:gd name="adj2" fmla="val 267597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0" name="AutoShape 13"/>
              <p:cNvSpPr>
                <a:spLocks noChangeArrowheads="1"/>
              </p:cNvSpPr>
              <p:nvPr/>
            </p:nvSpPr>
            <p:spPr bwMode="auto">
              <a:xfrm rot="1451823">
                <a:off x="4732387" y="3424064"/>
                <a:ext cx="161925" cy="1025525"/>
              </a:xfrm>
              <a:prstGeom prst="curvedLeftArrow">
                <a:avLst>
                  <a:gd name="adj1" fmla="val 126667"/>
                  <a:gd name="adj2" fmla="val 253333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31" name="Line 14"/>
              <p:cNvSpPr>
                <a:spLocks noChangeShapeType="1"/>
              </p:cNvSpPr>
              <p:nvPr/>
            </p:nvSpPr>
            <p:spPr bwMode="auto">
              <a:xfrm>
                <a:off x="4318050" y="2355677"/>
                <a:ext cx="0" cy="318135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2" name="Text Box 15"/>
              <p:cNvSpPr txBox="1">
                <a:spLocks noChangeArrowheads="1"/>
              </p:cNvSpPr>
              <p:nvPr/>
            </p:nvSpPr>
            <p:spPr bwMode="auto">
              <a:xfrm rot="16200000">
                <a:off x="2896221" y="3127201"/>
                <a:ext cx="2241550" cy="3968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3333FF"/>
                    </a:solidFill>
                  </a:rPr>
                  <a:t>Equilibrium state</a:t>
                </a:r>
              </a:p>
            </p:txBody>
          </p:sp>
          <p:sp>
            <p:nvSpPr>
              <p:cNvPr id="33" name="Line 16"/>
              <p:cNvSpPr>
                <a:spLocks noChangeShapeType="1"/>
              </p:cNvSpPr>
              <p:nvPr/>
            </p:nvSpPr>
            <p:spPr bwMode="auto">
              <a:xfrm rot="16200000">
                <a:off x="3129806" y="2631037"/>
                <a:ext cx="14288" cy="384492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34" name="Text Box 17"/>
              <p:cNvSpPr txBox="1">
                <a:spLocks noChangeArrowheads="1"/>
              </p:cNvSpPr>
              <p:nvPr/>
            </p:nvSpPr>
            <p:spPr bwMode="auto">
              <a:xfrm>
                <a:off x="1408162" y="4077442"/>
                <a:ext cx="22431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3333FF"/>
                    </a:solidFill>
                  </a:rPr>
                  <a:t>Energy minimum</a:t>
                </a:r>
              </a:p>
            </p:txBody>
          </p:sp>
          <p:sp>
            <p:nvSpPr>
              <p:cNvPr id="35" name="Text Box 21"/>
              <p:cNvSpPr txBox="1">
                <a:spLocks noChangeArrowheads="1"/>
              </p:cNvSpPr>
              <p:nvPr/>
            </p:nvSpPr>
            <p:spPr bwMode="auto">
              <a:xfrm>
                <a:off x="4983872" y="4554774"/>
                <a:ext cx="913153" cy="72287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i="1">
                    <a:solidFill>
                      <a:srgbClr val="3333FF"/>
                    </a:solidFill>
                    <a:latin typeface="Times New Roman" pitchFamily="18" charset="0"/>
                  </a:rPr>
                  <a:t>T,P</a:t>
                </a:r>
              </a:p>
            </p:txBody>
          </p:sp>
          <p:graphicFrame>
            <p:nvGraphicFramePr>
              <p:cNvPr id="36" name="Object 3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61323655"/>
                  </p:ext>
                </p:extLst>
              </p:nvPr>
            </p:nvGraphicFramePr>
            <p:xfrm>
              <a:off x="2715841" y="4856120"/>
              <a:ext cx="897430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376" name="Vergelijking" r:id="rId12" imgW="533160" imgH="215640" progId="Equation.3">
                      <p:embed/>
                    </p:oleObj>
                  </mc:Choice>
                  <mc:Fallback>
                    <p:oleObj name="Vergelijking" r:id="rId12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5841" y="4856120"/>
                            <a:ext cx="897430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" name="Object 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64685626"/>
                  </p:ext>
                </p:extLst>
              </p:nvPr>
            </p:nvGraphicFramePr>
            <p:xfrm>
              <a:off x="2331783" y="2770965"/>
              <a:ext cx="899548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5377" name="Vergelijking" r:id="rId14" imgW="533160" imgH="215640" progId="Equation.3">
                      <p:embed/>
                    </p:oleObj>
                  </mc:Choice>
                  <mc:Fallback>
                    <p:oleObj name="Vergelijking" r:id="rId14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31783" y="2770965"/>
                            <a:ext cx="899548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8" name="Straight Arrow Connector 37"/>
              <p:cNvCxnSpPr/>
              <p:nvPr/>
            </p:nvCxnSpPr>
            <p:spPr>
              <a:xfrm flipV="1">
                <a:off x="3660196" y="4499529"/>
                <a:ext cx="679451" cy="52548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le 38"/>
              <p:cNvSpPr/>
              <p:nvPr/>
            </p:nvSpPr>
            <p:spPr>
              <a:xfrm>
                <a:off x="2195736" y="5439100"/>
                <a:ext cx="3925466" cy="4122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0" name="Tekstvak 3"/>
              <p:cNvSpPr txBox="1">
                <a:spLocks noChangeArrowheads="1"/>
              </p:cNvSpPr>
              <p:nvPr/>
            </p:nvSpPr>
            <p:spPr bwMode="auto">
              <a:xfrm>
                <a:off x="1882789" y="5383616"/>
                <a:ext cx="3826529" cy="626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nl-NL" sz="2000" dirty="0" smtClean="0">
                    <a:latin typeface="+mj-lt"/>
                    <a:cs typeface="Times New Roman" pitchFamily="18" charset="0"/>
                  </a:rPr>
                  <a:t>Reaction progression   </a:t>
                </a:r>
                <a:r>
                  <a:rPr lang="el-GR" sz="2000" i="1" dirty="0" smtClean="0">
                    <a:latin typeface="Times New Roman" pitchFamily="18" charset="0"/>
                    <a:cs typeface="Times New Roman" pitchFamily="18" charset="0"/>
                  </a:rPr>
                  <a:t>ξ</a:t>
                </a:r>
                <a:endParaRPr lang="nl-NL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41" name="Straight Connector 40"/>
              <p:cNvCxnSpPr/>
              <p:nvPr/>
            </p:nvCxnSpPr>
            <p:spPr>
              <a:xfrm flipH="1">
                <a:off x="1489487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5977004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1295843" y="541930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0</a:t>
                </a:r>
                <a:endParaRPr lang="nl-NL" sz="24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796136" y="542234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1</a:t>
                </a:r>
                <a:endParaRPr lang="nl-NL" sz="2400" dirty="0"/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>
                <a:off x="4305654" y="5373216"/>
                <a:ext cx="3717" cy="720080"/>
              </a:xfrm>
              <a:prstGeom prst="line">
                <a:avLst/>
              </a:prstGeom>
              <a:ln w="2540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kstvak 3"/>
              <p:cNvSpPr txBox="1">
                <a:spLocks noChangeArrowheads="1"/>
              </p:cNvSpPr>
              <p:nvPr/>
            </p:nvSpPr>
            <p:spPr bwMode="auto">
              <a:xfrm>
                <a:off x="4228289" y="5918548"/>
                <a:ext cx="58541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l-GR" sz="2800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ξ</a:t>
                </a:r>
                <a:r>
                  <a:rPr lang="nl-NL" sz="2800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eq</a:t>
                </a:r>
                <a:endParaRPr lang="nl-NL" sz="2800" baseline="-25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8489969"/>
                </p:ext>
              </p:extLst>
            </p:nvPr>
          </p:nvGraphicFramePr>
          <p:xfrm>
            <a:off x="2698643" y="2775176"/>
            <a:ext cx="636885" cy="23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378" name="Vergelijking" r:id="rId16" imgW="533160" imgH="215640" progId="Equation.3">
                    <p:embed/>
                  </p:oleObj>
                </mc:Choice>
                <mc:Fallback>
                  <p:oleObj name="Vergelijking" r:id="rId16" imgW="5331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8643" y="2775176"/>
                          <a:ext cx="636885" cy="234000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" name="Right Arrow 46"/>
          <p:cNvSpPr/>
          <p:nvPr/>
        </p:nvSpPr>
        <p:spPr bwMode="auto">
          <a:xfrm>
            <a:off x="3704111" y="454077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458414"/>
              </p:ext>
            </p:extLst>
          </p:nvPr>
        </p:nvGraphicFramePr>
        <p:xfrm>
          <a:off x="5428572" y="3002409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79" name="Vergelijking" r:id="rId18" imgW="533160" imgH="215640" progId="Equation.3">
                  <p:embed/>
                </p:oleObj>
              </mc:Choice>
              <mc:Fallback>
                <p:oleObj name="Vergelijking" r:id="rId18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8572" y="3002409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592631"/>
              </p:ext>
            </p:extLst>
          </p:nvPr>
        </p:nvGraphicFramePr>
        <p:xfrm>
          <a:off x="5428572" y="2498353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80" name="Vergelijking" r:id="rId20" imgW="533160" imgH="215640" progId="Equation.3">
                  <p:embed/>
                </p:oleObj>
              </mc:Choice>
              <mc:Fallback>
                <p:oleObj name="Vergelijking" r:id="rId20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8572" y="2498353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554893"/>
              </p:ext>
            </p:extLst>
          </p:nvPr>
        </p:nvGraphicFramePr>
        <p:xfrm>
          <a:off x="5428572" y="3501008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81" name="Vergelijking" r:id="rId22" imgW="533160" imgH="215640" progId="Equation.3">
                  <p:embed/>
                </p:oleObj>
              </mc:Choice>
              <mc:Fallback>
                <p:oleObj name="Vergelijking" r:id="rId22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8572" y="3501008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ight Arrow 50"/>
          <p:cNvSpPr/>
          <p:nvPr/>
        </p:nvSpPr>
        <p:spPr>
          <a:xfrm>
            <a:off x="6724716" y="2518139"/>
            <a:ext cx="936104" cy="2682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2" name="Right Arrow 51"/>
          <p:cNvSpPr/>
          <p:nvPr/>
        </p:nvSpPr>
        <p:spPr>
          <a:xfrm rot="10800000">
            <a:off x="6724716" y="2996952"/>
            <a:ext cx="936104" cy="2682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3" name="Left-Right Arrow 52"/>
          <p:cNvSpPr/>
          <p:nvPr/>
        </p:nvSpPr>
        <p:spPr>
          <a:xfrm>
            <a:off x="6724716" y="3533666"/>
            <a:ext cx="936104" cy="238125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4" name="Tekstvak 3"/>
          <p:cNvSpPr txBox="1">
            <a:spLocks noChangeArrowheads="1"/>
          </p:cNvSpPr>
          <p:nvPr/>
        </p:nvSpPr>
        <p:spPr bwMode="auto">
          <a:xfrm>
            <a:off x="6573175" y="1903202"/>
            <a:ext cx="12391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reaction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kstvak 3"/>
          <p:cNvSpPr txBox="1">
            <a:spLocks noChangeArrowheads="1"/>
          </p:cNvSpPr>
          <p:nvPr/>
        </p:nvSpPr>
        <p:spPr bwMode="auto">
          <a:xfrm>
            <a:off x="5354845" y="1854215"/>
            <a:ext cx="7938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l-GR" sz="2800" u="sng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nl-NL" sz="2800" u="sng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nl-NL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629937"/>
              </p:ext>
            </p:extLst>
          </p:nvPr>
        </p:nvGraphicFramePr>
        <p:xfrm>
          <a:off x="683568" y="5700878"/>
          <a:ext cx="1673225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82" name="Vergelijking" r:id="rId24" imgW="736560" imgH="203040" progId="Equation.3">
                  <p:embed/>
                </p:oleObj>
              </mc:Choice>
              <mc:Fallback>
                <p:oleObj name="Vergelijking" r:id="rId24" imgW="736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5700878"/>
                        <a:ext cx="1673225" cy="4619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Right Arrow 55"/>
          <p:cNvSpPr/>
          <p:nvPr/>
        </p:nvSpPr>
        <p:spPr bwMode="auto">
          <a:xfrm>
            <a:off x="2555776" y="5738707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179512" y="4325754"/>
            <a:ext cx="386188" cy="1831687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7" name="TextBox 56"/>
          <p:cNvSpPr txBox="1"/>
          <p:nvPr/>
        </p:nvSpPr>
        <p:spPr>
          <a:xfrm>
            <a:off x="4334878" y="6351711"/>
            <a:ext cx="4053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What to do with real systems?</a:t>
            </a:r>
            <a:endParaRPr lang="nl-NL" sz="2400" b="1" u="sng" dirty="0"/>
          </a:p>
        </p:txBody>
      </p:sp>
    </p:spTree>
    <p:extLst>
      <p:ext uri="{BB962C8B-B14F-4D97-AF65-F5344CB8AC3E}">
        <p14:creationId xmlns:p14="http://schemas.microsoft.com/office/powerpoint/2010/main" val="152980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4884</TotalTime>
  <Words>1593</Words>
  <Application>Microsoft Office PowerPoint</Application>
  <PresentationFormat>On-screen Show (4:3)</PresentationFormat>
  <Paragraphs>472</Paragraphs>
  <Slides>62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Office Theme</vt:lpstr>
      <vt:lpstr>Vergelijking</vt:lpstr>
      <vt:lpstr>Microsoft Equation 3.0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hugom</dc:creator>
  <cp:lastModifiedBy>HM</cp:lastModifiedBy>
  <cp:revision>261</cp:revision>
  <dcterms:created xsi:type="dcterms:W3CDTF">2020-10-26T22:03:01Z</dcterms:created>
  <dcterms:modified xsi:type="dcterms:W3CDTF">2021-11-26T00:53:28Z</dcterms:modified>
</cp:coreProperties>
</file>