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0" r:id="rId2"/>
    <p:sldId id="271" r:id="rId3"/>
    <p:sldId id="272" r:id="rId4"/>
    <p:sldId id="256" r:id="rId5"/>
    <p:sldId id="258" r:id="rId6"/>
    <p:sldId id="266" r:id="rId7"/>
    <p:sldId id="267" r:id="rId8"/>
    <p:sldId id="269" r:id="rId9"/>
    <p:sldId id="265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6" y="-3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BEA93-1737-48EF-8930-2AC2AE58E996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321B4-9125-4F8E-8AF6-A83AE134136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0681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0F7-E51F-43EE-9283-64531B8D1680}" type="datetimeFigureOut">
              <a:rPr lang="nl-NL" smtClean="0"/>
              <a:pPr/>
              <a:t>12-11-2021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A4AC-BF6D-430B-BF2E-C23CD2219C50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0F7-E51F-43EE-9283-64531B8D1680}" type="datetimeFigureOut">
              <a:rPr lang="nl-NL" smtClean="0"/>
              <a:pPr/>
              <a:t>12-11-2021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A4AC-BF6D-430B-BF2E-C23CD2219C50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0F7-E51F-43EE-9283-64531B8D1680}" type="datetimeFigureOut">
              <a:rPr lang="nl-NL" smtClean="0"/>
              <a:pPr/>
              <a:t>12-11-2021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A4AC-BF6D-430B-BF2E-C23CD2219C50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0F7-E51F-43EE-9283-64531B8D1680}" type="datetimeFigureOut">
              <a:rPr lang="nl-NL" smtClean="0"/>
              <a:pPr/>
              <a:t>12-11-2021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A4AC-BF6D-430B-BF2E-C23CD2219C50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0F7-E51F-43EE-9283-64531B8D1680}" type="datetimeFigureOut">
              <a:rPr lang="nl-NL" smtClean="0"/>
              <a:pPr/>
              <a:t>12-11-2021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A4AC-BF6D-430B-BF2E-C23CD2219C50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0F7-E51F-43EE-9283-64531B8D1680}" type="datetimeFigureOut">
              <a:rPr lang="nl-NL" smtClean="0"/>
              <a:pPr/>
              <a:t>12-11-2021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A4AC-BF6D-430B-BF2E-C23CD2219C50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0F7-E51F-43EE-9283-64531B8D1680}" type="datetimeFigureOut">
              <a:rPr lang="nl-NL" smtClean="0"/>
              <a:pPr/>
              <a:t>12-11-2021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A4AC-BF6D-430B-BF2E-C23CD2219C50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0F7-E51F-43EE-9283-64531B8D1680}" type="datetimeFigureOut">
              <a:rPr lang="nl-NL" smtClean="0"/>
              <a:pPr/>
              <a:t>12-11-2021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A4AC-BF6D-430B-BF2E-C23CD2219C50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0F7-E51F-43EE-9283-64531B8D1680}" type="datetimeFigureOut">
              <a:rPr lang="nl-NL" smtClean="0"/>
              <a:pPr/>
              <a:t>12-11-2021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A4AC-BF6D-430B-BF2E-C23CD2219C50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0F7-E51F-43EE-9283-64531B8D1680}" type="datetimeFigureOut">
              <a:rPr lang="nl-NL" smtClean="0"/>
              <a:pPr/>
              <a:t>12-11-2021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A4AC-BF6D-430B-BF2E-C23CD2219C50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0F7-E51F-43EE-9283-64531B8D1680}" type="datetimeFigureOut">
              <a:rPr lang="nl-NL" smtClean="0"/>
              <a:pPr/>
              <a:t>12-11-2021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A4AC-BF6D-430B-BF2E-C23CD2219C50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F90F7-E51F-43EE-9283-64531B8D1680}" type="datetimeFigureOut">
              <a:rPr lang="nl-NL" smtClean="0"/>
              <a:pPr/>
              <a:t>12-11-2021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A4AC-BF6D-430B-BF2E-C23CD2219C50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12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11" Type="http://schemas.openxmlformats.org/officeDocument/2006/relationships/image" Target="../media/image8.png"/><Relationship Id="rId5" Type="http://schemas.openxmlformats.org/officeDocument/2006/relationships/image" Target="../media/image6.png"/><Relationship Id="rId10" Type="http://schemas.openxmlformats.org/officeDocument/2006/relationships/image" Target="../media/image10.png"/><Relationship Id="rId4" Type="http://schemas.openxmlformats.org/officeDocument/2006/relationships/image" Target="../media/image5.wmf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4.bin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wmf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hyperlink" Target="http://www.google.nl/url?sa=i&amp;rct=j&amp;q=&amp;esrc=s&amp;source=images&amp;cd=&amp;cad=rja&amp;uact=8&amp;ved=0ahUKEwjPydWOjs_KAhUCFg8KHR02A2EQjRwIBw&amp;url=http://www.bronkhorst.nl/nl/producten/theorie/volume_flow_versus_mass_flow/&amp;bvm=bv.113034660,d.ZWU&amp;psig=AFQjCNHOqw8NXciCrwArXECayVh1Pqt3Ng&amp;ust=1454159949381179" TargetMode="External"/><Relationship Id="rId7" Type="http://schemas.openxmlformats.org/officeDocument/2006/relationships/image" Target="../media/image16.png"/><Relationship Id="rId12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gif"/><Relationship Id="rId11" Type="http://schemas.openxmlformats.org/officeDocument/2006/relationships/image" Target="../media/image13.wmf"/><Relationship Id="rId5" Type="http://schemas.openxmlformats.org/officeDocument/2006/relationships/hyperlink" Target="http://www.google.nl/url?sa=i&amp;rct=j&amp;q=&amp;esrc=s&amp;source=images&amp;cd=&amp;cad=rja&amp;uact=8&amp;ved=0ahUKEwjMroybjc_KAhWHlA8KHQe4BuEQjRwIBw&amp;url=http://krant.telegraaf.nl/krant/ditjaar/sint98/teksten/sint98.liedjes.dzvs.html&amp;bvm=bv.113034660,d.ZWU&amp;psig=AFQjCNHvI7iQ8BehOh-YOIJzRcaT1wIbXA&amp;ust=1454159707285345" TargetMode="External"/><Relationship Id="rId10" Type="http://schemas.openxmlformats.org/officeDocument/2006/relationships/oleObject" Target="../embeddings/oleObject6.bin"/><Relationship Id="rId4" Type="http://schemas.openxmlformats.org/officeDocument/2006/relationships/image" Target="../media/image14.jpe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oleObject" Target="../embeddings/oleObject7.bin"/><Relationship Id="rId7" Type="http://schemas.openxmlformats.org/officeDocument/2006/relationships/hyperlink" Target="http://www.google.nl/url?sa=i&amp;rct=j&amp;q=&amp;esrc=s&amp;source=images&amp;cd=&amp;cad=rja&amp;uact=8&amp;ved=0ahUKEwjMroybjc_KAhWHlA8KHQe4BuEQjRwIBw&amp;url=http://krant.telegraaf.nl/krant/ditjaar/sint98/teksten/sint98.liedjes.dzvs.html&amp;bvm=bv.113034660,d.ZWU&amp;psig=AFQjCNHvI7iQ8BehOh-YOIJzRcaT1wIbXA&amp;ust=1454159707285345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jpeg"/><Relationship Id="rId11" Type="http://schemas.openxmlformats.org/officeDocument/2006/relationships/image" Target="../media/image18.png"/><Relationship Id="rId5" Type="http://schemas.openxmlformats.org/officeDocument/2006/relationships/hyperlink" Target="http://www.google.nl/url?sa=i&amp;rct=j&amp;q=&amp;esrc=s&amp;source=images&amp;cd=&amp;cad=rja&amp;uact=8&amp;ved=0ahUKEwjPydWOjs_KAhUCFg8KHR02A2EQjRwIBw&amp;url=http://www.bronkhorst.nl/nl/producten/theorie/volume_flow_versus_mass_flow/&amp;bvm=bv.113034660,d.ZWU&amp;psig=AFQjCNHOqw8NXciCrwArXECayVh1Pqt3Ng&amp;ust=1454159949381179" TargetMode="External"/><Relationship Id="rId10" Type="http://schemas.openxmlformats.org/officeDocument/2006/relationships/image" Target="../media/image17.png"/><Relationship Id="rId4" Type="http://schemas.openxmlformats.org/officeDocument/2006/relationships/image" Target="../media/image20.wmf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Thermodynamics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 err="1"/>
              <a:t>tutorhour</a:t>
            </a:r>
            <a:r>
              <a:rPr lang="nl-NL" dirty="0"/>
              <a:t> 1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855640" y="3886200"/>
            <a:ext cx="6400800" cy="69492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4474268" y="1844825"/>
            <a:ext cx="71663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/>
              <a:t>At highschool we </a:t>
            </a:r>
            <a:r>
              <a:rPr lang="nl-NL" sz="2400" dirty="0" err="1"/>
              <a:t>calculated</a:t>
            </a:r>
            <a:r>
              <a:rPr lang="nl-NL" sz="2400" dirty="0"/>
              <a:t> the heat </a:t>
            </a:r>
            <a:r>
              <a:rPr lang="nl-NL" sz="2400" dirty="0" err="1"/>
              <a:t>needed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way:</a:t>
            </a:r>
          </a:p>
          <a:p>
            <a:endParaRPr lang="nl-NL" sz="2400" dirty="0"/>
          </a:p>
          <a:p>
            <a:endParaRPr lang="nl-NL" sz="2400" dirty="0"/>
          </a:p>
          <a:p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nl-NL" sz="2400" dirty="0"/>
              <a:t> =  </a:t>
            </a:r>
            <a:r>
              <a:rPr lang="nl-NL" sz="2400" dirty="0" err="1"/>
              <a:t>amount</a:t>
            </a:r>
            <a:r>
              <a:rPr lang="nl-NL" sz="2400" dirty="0"/>
              <a:t> of heat</a:t>
            </a:r>
          </a:p>
          <a:p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nl-NL" sz="2400" dirty="0"/>
              <a:t> = </a:t>
            </a:r>
            <a:r>
              <a:rPr lang="nl-NL" sz="2400" dirty="0" err="1"/>
              <a:t>mass</a:t>
            </a:r>
            <a:r>
              <a:rPr lang="nl-NL" sz="2400" dirty="0"/>
              <a:t> </a:t>
            </a: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dirty="0"/>
              <a:t> = change of </a:t>
            </a:r>
            <a:r>
              <a:rPr lang="nl-NL" sz="2400" dirty="0" err="1"/>
              <a:t>temperature</a:t>
            </a:r>
            <a:endParaRPr lang="nl-NL" sz="2400" dirty="0"/>
          </a:p>
          <a:p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nl-NL" sz="2400" dirty="0"/>
              <a:t> = heat </a:t>
            </a:r>
            <a:r>
              <a:rPr lang="nl-NL" sz="2400" dirty="0" err="1"/>
              <a:t>capacity</a:t>
            </a:r>
            <a:r>
              <a:rPr lang="nl-NL" sz="2400" dirty="0"/>
              <a:t> in J </a:t>
            </a:r>
            <a:r>
              <a:rPr lang="nl-NL" sz="2400" b="1" dirty="0">
                <a:solidFill>
                  <a:srgbClr val="0070C0"/>
                </a:solidFill>
              </a:rPr>
              <a:t>kg</a:t>
            </a:r>
            <a:r>
              <a:rPr lang="nl-NL" sz="2400" baseline="30000" dirty="0"/>
              <a:t>-1</a:t>
            </a:r>
            <a:r>
              <a:rPr lang="nl-NL" sz="2400" dirty="0"/>
              <a:t> K</a:t>
            </a:r>
            <a:r>
              <a:rPr lang="nl-NL" sz="2400" baseline="30000" dirty="0"/>
              <a:t>-1</a:t>
            </a:r>
            <a:r>
              <a:rPr lang="nl-NL" sz="2400" dirty="0"/>
              <a:t> </a:t>
            </a:r>
          </a:p>
          <a:p>
            <a:r>
              <a:rPr lang="nl-NL" sz="2400" dirty="0"/>
              <a:t>     in data </a:t>
            </a:r>
            <a:r>
              <a:rPr lang="nl-NL" sz="2400" dirty="0" err="1"/>
              <a:t>sections</a:t>
            </a:r>
            <a:r>
              <a:rPr lang="nl-NL" sz="2400" dirty="0"/>
              <a:t>  J </a:t>
            </a:r>
            <a:r>
              <a:rPr lang="nl-NL" sz="2400" b="1" dirty="0">
                <a:solidFill>
                  <a:srgbClr val="0070C0"/>
                </a:solidFill>
              </a:rPr>
              <a:t>mol</a:t>
            </a:r>
            <a:r>
              <a:rPr lang="nl-NL" sz="2400" baseline="30000" dirty="0"/>
              <a:t>-1</a:t>
            </a:r>
            <a:r>
              <a:rPr lang="nl-NL" sz="2400" dirty="0"/>
              <a:t> K</a:t>
            </a:r>
            <a:r>
              <a:rPr lang="nl-NL" sz="2400" baseline="30000" dirty="0"/>
              <a:t>-1 </a:t>
            </a:r>
            <a:r>
              <a:rPr lang="nl-NL" sz="2400" dirty="0"/>
              <a:t>is </a:t>
            </a:r>
            <a:r>
              <a:rPr lang="nl-NL" sz="2400" dirty="0" err="1"/>
              <a:t>often</a:t>
            </a:r>
            <a:r>
              <a:rPr lang="nl-NL" sz="2400" dirty="0"/>
              <a:t> </a:t>
            </a:r>
            <a:r>
              <a:rPr lang="nl-NL" sz="2400" dirty="0" err="1"/>
              <a:t>used</a:t>
            </a:r>
            <a:r>
              <a:rPr lang="nl-NL" sz="2400" dirty="0"/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5400" y="212874"/>
            <a:ext cx="95770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u="sng" dirty="0"/>
              <a:t>Experiment 1</a:t>
            </a:r>
          </a:p>
          <a:p>
            <a:r>
              <a:rPr lang="nl-NL" sz="2400" dirty="0"/>
              <a:t>1 mol of helium is </a:t>
            </a:r>
            <a:r>
              <a:rPr lang="nl-NL" sz="2400" dirty="0" err="1"/>
              <a:t>heated</a:t>
            </a:r>
            <a:r>
              <a:rPr lang="nl-NL" sz="2400" dirty="0"/>
              <a:t> in a </a:t>
            </a:r>
            <a:r>
              <a:rPr lang="nl-NL" sz="2400" dirty="0" err="1"/>
              <a:t>cylinder</a:t>
            </a:r>
            <a:r>
              <a:rPr lang="nl-NL" sz="2400" dirty="0"/>
              <a:t> </a:t>
            </a:r>
            <a:r>
              <a:rPr lang="nl-NL" sz="2400" dirty="0" err="1"/>
              <a:t>with</a:t>
            </a:r>
            <a:r>
              <a:rPr lang="nl-NL" sz="2400" dirty="0"/>
              <a:t> a </a:t>
            </a:r>
            <a:r>
              <a:rPr lang="nl-NL" sz="2400" dirty="0" err="1"/>
              <a:t>movable</a:t>
            </a:r>
            <a:r>
              <a:rPr lang="nl-NL" sz="2400" dirty="0"/>
              <a:t> piston at constant </a:t>
            </a:r>
            <a:r>
              <a:rPr lang="nl-NL" sz="2400" dirty="0" err="1"/>
              <a:t>pressure</a:t>
            </a:r>
            <a:r>
              <a:rPr lang="nl-NL" sz="2400" dirty="0"/>
              <a:t> (</a:t>
            </a:r>
            <a:r>
              <a:rPr lang="nl-NL" sz="2400" dirty="0" err="1"/>
              <a:t>isobaric</a:t>
            </a:r>
            <a:r>
              <a:rPr lang="nl-NL" sz="2400" dirty="0"/>
              <a:t>) </a:t>
            </a:r>
            <a:r>
              <a:rPr lang="nl-NL" sz="2400" dirty="0" err="1"/>
              <a:t>from</a:t>
            </a:r>
            <a:r>
              <a:rPr lang="nl-NL" sz="2400" dirty="0"/>
              <a:t> 200 K to 500 K.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5018602"/>
              </p:ext>
            </p:extLst>
          </p:nvPr>
        </p:nvGraphicFramePr>
        <p:xfrm>
          <a:off x="6346475" y="2348880"/>
          <a:ext cx="2376265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6" name="Vergelijking" r:id="rId3" imgW="837836" imgH="203112" progId="Equation.3">
                  <p:embed/>
                </p:oleObj>
              </mc:Choice>
              <mc:Fallback>
                <p:oleObj name="Vergelijking" r:id="rId3" imgW="837836" imgH="203112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6475" y="2348880"/>
                        <a:ext cx="2376265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117643"/>
              </p:ext>
            </p:extLst>
          </p:nvPr>
        </p:nvGraphicFramePr>
        <p:xfrm>
          <a:off x="4429723" y="5169053"/>
          <a:ext cx="6778845" cy="564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7" name="Vergelijking" r:id="rId5" imgW="2895480" imgH="241200" progId="Equation.3">
                  <p:embed/>
                </p:oleObj>
              </mc:Choice>
              <mc:Fallback>
                <p:oleObj name="Vergelijking" r:id="rId5" imgW="289548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723" y="5169053"/>
                        <a:ext cx="6778845" cy="5642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695400" y="2276872"/>
            <a:ext cx="3384376" cy="3123014"/>
            <a:chOff x="289076" y="1242090"/>
            <a:chExt cx="3384376" cy="3123014"/>
          </a:xfrm>
        </p:grpSpPr>
        <p:grpSp>
          <p:nvGrpSpPr>
            <p:cNvPr id="3" name="Groep 2"/>
            <p:cNvGrpSpPr/>
            <p:nvPr/>
          </p:nvGrpSpPr>
          <p:grpSpPr>
            <a:xfrm>
              <a:off x="289076" y="1394619"/>
              <a:ext cx="3384376" cy="2970485"/>
              <a:chOff x="289076" y="1061249"/>
              <a:chExt cx="3384376" cy="2970485"/>
            </a:xfrm>
          </p:grpSpPr>
          <p:pic>
            <p:nvPicPr>
              <p:cNvPr id="26" name="Picture 25" descr="Picture1.png"/>
              <p:cNvPicPr>
                <a:picLocks noChangeAspect="1"/>
              </p:cNvPicPr>
              <p:nvPr/>
            </p:nvPicPr>
            <p:blipFill rotWithShape="1">
              <a:blip r:embed="rId7" cstate="print"/>
              <a:srcRect b="12881"/>
              <a:stretch/>
            </p:blipFill>
            <p:spPr>
              <a:xfrm>
                <a:off x="289076" y="1061249"/>
                <a:ext cx="3384376" cy="2583775"/>
              </a:xfrm>
              <a:prstGeom prst="rect">
                <a:avLst/>
              </a:prstGeom>
            </p:spPr>
          </p:pic>
          <p:sp>
            <p:nvSpPr>
              <p:cNvPr id="2" name="Tekstvak 1"/>
              <p:cNvSpPr txBox="1"/>
              <p:nvPr/>
            </p:nvSpPr>
            <p:spPr>
              <a:xfrm>
                <a:off x="1216512" y="3570069"/>
                <a:ext cx="9792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Q</a:t>
                </a:r>
                <a:r>
                  <a:rPr lang="nl-NL" sz="24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in</a:t>
                </a:r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317188" y="1242090"/>
              <a:ext cx="1798648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NL" dirty="0" err="1"/>
                <a:t>p</a:t>
              </a:r>
              <a:r>
                <a:rPr lang="nl-NL" baseline="-25000" dirty="0" err="1"/>
                <a:t>ext</a:t>
              </a:r>
              <a:r>
                <a:rPr lang="nl-NL" dirty="0"/>
                <a:t> = 1.0</a:t>
              </a:r>
              <a:r>
                <a:rPr lang="nl-NL" sz="2400" dirty="0"/>
                <a:t>·</a:t>
              </a:r>
              <a:r>
                <a:rPr lang="nl-NL" dirty="0"/>
                <a:t>10</a:t>
              </a:r>
              <a:r>
                <a:rPr lang="nl-NL" baseline="30000" dirty="0"/>
                <a:t>5</a:t>
              </a:r>
              <a:r>
                <a:rPr lang="nl-NL" dirty="0"/>
                <a:t> Pa </a:t>
              </a:r>
            </a:p>
          </p:txBody>
        </p:sp>
      </p:grpSp>
      <p:sp>
        <p:nvSpPr>
          <p:cNvPr id="6" name="Rectangle 5"/>
          <p:cNvSpPr/>
          <p:nvPr/>
        </p:nvSpPr>
        <p:spPr>
          <a:xfrm>
            <a:off x="6744072" y="5169053"/>
            <a:ext cx="4752528" cy="454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407368" y="188640"/>
            <a:ext cx="110892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nl-NL" sz="2400" u="sng" dirty="0"/>
              <a:t>Experiment 2</a:t>
            </a:r>
          </a:p>
          <a:p>
            <a:pPr fontAlgn="t"/>
            <a:r>
              <a:rPr lang="nl-NL" sz="2400" dirty="0"/>
              <a:t>The </a:t>
            </a:r>
            <a:r>
              <a:rPr lang="nl-NL" sz="2400" dirty="0" err="1"/>
              <a:t>movable</a:t>
            </a:r>
            <a:r>
              <a:rPr lang="nl-NL" sz="2400" dirty="0"/>
              <a:t> piston is </a:t>
            </a:r>
            <a:r>
              <a:rPr lang="nl-NL" sz="2400" dirty="0" err="1"/>
              <a:t>secured</a:t>
            </a:r>
            <a:r>
              <a:rPr lang="nl-NL" sz="2400" dirty="0"/>
              <a:t> </a:t>
            </a:r>
            <a:r>
              <a:rPr lang="nl-NL" sz="2400" dirty="0" err="1"/>
              <a:t>now</a:t>
            </a:r>
            <a:r>
              <a:rPr lang="nl-NL" sz="2400" dirty="0"/>
              <a:t>. </a:t>
            </a:r>
            <a:r>
              <a:rPr lang="nl-NL" sz="2400" dirty="0" err="1"/>
              <a:t>Then</a:t>
            </a:r>
            <a:r>
              <a:rPr lang="nl-NL" sz="2400" dirty="0"/>
              <a:t> the gas is </a:t>
            </a:r>
            <a:r>
              <a:rPr lang="nl-NL" sz="2400" dirty="0" err="1"/>
              <a:t>heated</a:t>
            </a:r>
            <a:r>
              <a:rPr lang="nl-NL" sz="2400" dirty="0"/>
              <a:t> at constant volume (</a:t>
            </a:r>
            <a:r>
              <a:rPr lang="nl-NL" sz="2400" dirty="0" err="1"/>
              <a:t>isochoric</a:t>
            </a:r>
            <a:r>
              <a:rPr lang="nl-NL" sz="2400" dirty="0"/>
              <a:t>) </a:t>
            </a:r>
            <a:r>
              <a:rPr lang="nl-NL" sz="2400" dirty="0" err="1"/>
              <a:t>from</a:t>
            </a:r>
            <a:r>
              <a:rPr lang="nl-NL" sz="2400" dirty="0"/>
              <a:t> 200 K </a:t>
            </a:r>
            <a:r>
              <a:rPr lang="nl-NL" sz="2400" dirty="0" err="1"/>
              <a:t>to</a:t>
            </a:r>
            <a:r>
              <a:rPr lang="nl-NL" sz="2400" dirty="0"/>
              <a:t> 500 K.</a:t>
            </a:r>
          </a:p>
          <a:p>
            <a:pPr fontAlgn="t"/>
            <a:r>
              <a:rPr lang="nl-NL" sz="2400" dirty="0"/>
              <a:t/>
            </a:r>
            <a:br>
              <a:rPr lang="nl-NL" sz="2400" dirty="0"/>
            </a:br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					We </a:t>
            </a:r>
            <a:r>
              <a:rPr lang="nl-NL" sz="2400" dirty="0" err="1"/>
              <a:t>know</a:t>
            </a:r>
            <a:r>
              <a:rPr lang="nl-NL" sz="2400" dirty="0"/>
              <a:t> </a:t>
            </a:r>
            <a:r>
              <a:rPr lang="nl-NL" sz="2400" dirty="0" err="1"/>
              <a:t>from</a:t>
            </a:r>
            <a:r>
              <a:rPr lang="nl-NL" sz="2400" dirty="0"/>
              <a:t> </a:t>
            </a:r>
            <a:r>
              <a:rPr lang="nl-NL" sz="2400" dirty="0" err="1"/>
              <a:t>experiments</a:t>
            </a:r>
            <a:r>
              <a:rPr lang="nl-NL" sz="2400" dirty="0"/>
              <a:t> </a:t>
            </a:r>
            <a:r>
              <a:rPr lang="nl-NL" sz="2400" dirty="0" err="1"/>
              <a:t>that</a:t>
            </a:r>
            <a:r>
              <a:rPr lang="nl-NL" sz="2400" dirty="0"/>
              <a:t> </a:t>
            </a:r>
            <a:r>
              <a:rPr lang="nl-NL" sz="2400" dirty="0" err="1"/>
              <a:t>only</a:t>
            </a:r>
            <a:r>
              <a:rPr lang="nl-NL" sz="2400" dirty="0"/>
              <a:t> 3741 J </a:t>
            </a:r>
            <a:br>
              <a:rPr lang="nl-NL" sz="2400" dirty="0"/>
            </a:br>
            <a:r>
              <a:rPr lang="nl-NL" sz="2400" dirty="0"/>
              <a:t>					is </a:t>
            </a:r>
            <a:r>
              <a:rPr lang="nl-NL" sz="2400" dirty="0" err="1"/>
              <a:t>needed</a:t>
            </a:r>
            <a:r>
              <a:rPr lang="nl-NL" sz="2400" dirty="0"/>
              <a:t>:</a:t>
            </a:r>
            <a:br>
              <a:rPr lang="nl-NL" sz="2400" dirty="0"/>
            </a:br>
            <a:r>
              <a:rPr lang="nl-NL" sz="2400" dirty="0"/>
              <a:t>							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nl-NL" sz="2400" dirty="0"/>
              <a:t> = 3741 J		</a:t>
            </a:r>
          </a:p>
          <a:p>
            <a:r>
              <a:rPr lang="nl-NL" sz="2400" dirty="0"/>
              <a:t>					</a:t>
            </a:r>
          </a:p>
          <a:p>
            <a:endParaRPr lang="nl-NL" sz="2400" dirty="0"/>
          </a:p>
          <a:p>
            <a:endParaRPr lang="nl-NL" sz="2400" dirty="0"/>
          </a:p>
        </p:txBody>
      </p:sp>
      <p:grpSp>
        <p:nvGrpSpPr>
          <p:cNvPr id="2" name="Groep 1"/>
          <p:cNvGrpSpPr/>
          <p:nvPr/>
        </p:nvGrpSpPr>
        <p:grpSpPr>
          <a:xfrm>
            <a:off x="479376" y="2060848"/>
            <a:ext cx="4211959" cy="3394829"/>
            <a:chOff x="353109" y="1484784"/>
            <a:chExt cx="4211959" cy="3394829"/>
          </a:xfrm>
        </p:grpSpPr>
        <p:pic>
          <p:nvPicPr>
            <p:cNvPr id="24" name="Picture 23" descr="Picture3.png"/>
            <p:cNvPicPr>
              <a:picLocks noChangeAspect="1"/>
            </p:cNvPicPr>
            <p:nvPr/>
          </p:nvPicPr>
          <p:blipFill rotWithShape="1">
            <a:blip r:embed="rId2" cstate="print"/>
            <a:srcRect b="12810"/>
            <a:stretch/>
          </p:blipFill>
          <p:spPr>
            <a:xfrm>
              <a:off x="353109" y="1484784"/>
              <a:ext cx="4211959" cy="3024336"/>
            </a:xfrm>
            <a:prstGeom prst="rect">
              <a:avLst/>
            </a:prstGeom>
          </p:spPr>
        </p:pic>
        <p:sp>
          <p:nvSpPr>
            <p:cNvPr id="4" name="Tekstvak 3"/>
            <p:cNvSpPr txBox="1"/>
            <p:nvPr/>
          </p:nvSpPr>
          <p:spPr>
            <a:xfrm>
              <a:off x="1475656" y="4417948"/>
              <a:ext cx="9792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i="1" dirty="0">
                  <a:solidFill>
                    <a:srgbClr val="FF0000"/>
                  </a:solidFill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Q</a:t>
              </a:r>
              <a:r>
                <a:rPr lang="nl-NL" sz="2400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718184" y="1402323"/>
            <a:ext cx="4320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2422040" y="17818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6235 J</a:t>
            </a:r>
          </a:p>
        </p:txBody>
      </p:sp>
      <p:graphicFrame>
        <p:nvGraphicFramePr>
          <p:cNvPr id="71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497229"/>
              </p:ext>
            </p:extLst>
          </p:nvPr>
        </p:nvGraphicFramePr>
        <p:xfrm>
          <a:off x="671151" y="4480767"/>
          <a:ext cx="3696658" cy="391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0" name="Equation" r:id="rId3" imgW="1663560" imgH="177480" progId="Equation.DSMT4">
                  <p:embed/>
                </p:oleObj>
              </mc:Choice>
              <mc:Fallback>
                <p:oleObj name="Equation" r:id="rId3" imgW="166356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51" y="4480767"/>
                        <a:ext cx="3696658" cy="3916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335360" y="44624"/>
            <a:ext cx="5046370" cy="3168353"/>
            <a:chOff x="-62097" y="44623"/>
            <a:chExt cx="5046370" cy="3168353"/>
          </a:xfrm>
        </p:grpSpPr>
        <p:grpSp>
          <p:nvGrpSpPr>
            <p:cNvPr id="5" name="Groep 4"/>
            <p:cNvGrpSpPr/>
            <p:nvPr/>
          </p:nvGrpSpPr>
          <p:grpSpPr>
            <a:xfrm>
              <a:off x="368399" y="217159"/>
              <a:ext cx="4615874" cy="2995817"/>
              <a:chOff x="107504" y="83596"/>
              <a:chExt cx="4615874" cy="2995817"/>
            </a:xfrm>
          </p:grpSpPr>
          <p:grpSp>
            <p:nvGrpSpPr>
              <p:cNvPr id="4" name="Groep 3"/>
              <p:cNvGrpSpPr/>
              <p:nvPr/>
            </p:nvGrpSpPr>
            <p:grpSpPr>
              <a:xfrm>
                <a:off x="107504" y="83596"/>
                <a:ext cx="4615874" cy="2995817"/>
                <a:chOff x="107504" y="83596"/>
                <a:chExt cx="4615874" cy="2995817"/>
              </a:xfrm>
            </p:grpSpPr>
            <p:pic>
              <p:nvPicPr>
                <p:cNvPr id="2" name="Picture 1" descr="Picture4.png"/>
                <p:cNvPicPr>
                  <a:picLocks noChangeAspect="1"/>
                </p:cNvPicPr>
                <p:nvPr/>
              </p:nvPicPr>
              <p:blipFill rotWithShape="1">
                <a:blip r:embed="rId5" cstate="print"/>
                <a:srcRect t="18489" b="13488"/>
                <a:stretch/>
              </p:blipFill>
              <p:spPr>
                <a:xfrm>
                  <a:off x="107504" y="836713"/>
                  <a:ext cx="4615874" cy="1872208"/>
                </a:xfrm>
                <a:prstGeom prst="rect">
                  <a:avLst/>
                </a:prstGeom>
              </p:spPr>
            </p:pic>
            <p:grpSp>
              <p:nvGrpSpPr>
                <p:cNvPr id="25" name="Group 24"/>
                <p:cNvGrpSpPr/>
                <p:nvPr/>
              </p:nvGrpSpPr>
              <p:grpSpPr>
                <a:xfrm>
                  <a:off x="1043608" y="404664"/>
                  <a:ext cx="2880320" cy="576064"/>
                  <a:chOff x="1259632" y="1268760"/>
                  <a:chExt cx="2880320" cy="576064"/>
                </a:xfrm>
              </p:grpSpPr>
              <p:cxnSp>
                <p:nvCxnSpPr>
                  <p:cNvPr id="16" name="Straight Connector 15"/>
                  <p:cNvCxnSpPr/>
                  <p:nvPr/>
                </p:nvCxnSpPr>
                <p:spPr>
                  <a:xfrm flipV="1">
                    <a:off x="1259632" y="1268760"/>
                    <a:ext cx="0" cy="576064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16"/>
                  <p:cNvCxnSpPr/>
                  <p:nvPr/>
                </p:nvCxnSpPr>
                <p:spPr>
                  <a:xfrm>
                    <a:off x="1259632" y="1268760"/>
                    <a:ext cx="2880320" cy="0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Arrow Connector 19"/>
                  <p:cNvCxnSpPr/>
                  <p:nvPr/>
                </p:nvCxnSpPr>
                <p:spPr>
                  <a:xfrm>
                    <a:off x="4139952" y="1268760"/>
                    <a:ext cx="0" cy="576064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8" name="Tekstvak 17"/>
                <p:cNvSpPr txBox="1"/>
                <p:nvPr/>
              </p:nvSpPr>
              <p:spPr>
                <a:xfrm>
                  <a:off x="856472" y="2617748"/>
                  <a:ext cx="97922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2400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Batang" panose="02030600000101010101" pitchFamily="18" charset="-127"/>
                      <a:cs typeface="Times New Roman" panose="02020603050405020304" pitchFamily="18" charset="0"/>
                    </a:rPr>
                    <a:t>Q</a:t>
                  </a:r>
                  <a:r>
                    <a:rPr lang="nl-NL" sz="2400" i="1" baseline="-25000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Batang" panose="02030600000101010101" pitchFamily="18" charset="-127"/>
                      <a:cs typeface="Times New Roman" panose="02020603050405020304" pitchFamily="18" charset="0"/>
                    </a:rPr>
                    <a:t>in</a:t>
                  </a:r>
                </a:p>
              </p:txBody>
            </p:sp>
            <p:pic>
              <p:nvPicPr>
                <p:cNvPr id="3" name="Afbeelding 2"/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18542" y="83596"/>
                  <a:ext cx="1285106" cy="282096"/>
                </a:xfrm>
                <a:prstGeom prst="rect">
                  <a:avLst/>
                </a:prstGeom>
              </p:spPr>
            </p:pic>
          </p:grpSp>
          <p:sp>
            <p:nvSpPr>
              <p:cNvPr id="23" name="TextBox 22"/>
              <p:cNvSpPr txBox="1"/>
              <p:nvPr/>
            </p:nvSpPr>
            <p:spPr>
              <a:xfrm>
                <a:off x="1259632" y="1052736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3741 J</a:t>
                </a:r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-62097" y="44623"/>
              <a:ext cx="1798648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NL" dirty="0" err="1"/>
                <a:t>p</a:t>
              </a:r>
              <a:r>
                <a:rPr lang="nl-NL" baseline="-25000" dirty="0" err="1"/>
                <a:t>ext</a:t>
              </a:r>
              <a:r>
                <a:rPr lang="nl-NL" dirty="0"/>
                <a:t> = 1.0</a:t>
              </a:r>
              <a:r>
                <a:rPr lang="nl-NL" sz="2400" dirty="0"/>
                <a:t>·</a:t>
              </a:r>
              <a:r>
                <a:rPr lang="nl-NL" dirty="0"/>
                <a:t>10</a:t>
              </a:r>
              <a:r>
                <a:rPr lang="nl-NL" baseline="30000" dirty="0"/>
                <a:t>5</a:t>
              </a:r>
              <a:r>
                <a:rPr lang="nl-NL" dirty="0"/>
                <a:t> Pa 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25366" y="3203749"/>
            <a:ext cx="11233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When</a:t>
            </a:r>
            <a:r>
              <a:rPr lang="nl-NL" sz="2400" dirty="0"/>
              <a:t> a gas is </a:t>
            </a:r>
            <a:r>
              <a:rPr lang="nl-NL" sz="2400" dirty="0" err="1"/>
              <a:t>heated</a:t>
            </a:r>
            <a:r>
              <a:rPr lang="nl-NL" sz="2400" dirty="0"/>
              <a:t> </a:t>
            </a:r>
            <a:r>
              <a:rPr lang="nl-NL" sz="2400" dirty="0" err="1"/>
              <a:t>isobaric</a:t>
            </a:r>
            <a:r>
              <a:rPr lang="nl-NL" sz="2400" dirty="0"/>
              <a:t>, </a:t>
            </a:r>
            <a:r>
              <a:rPr lang="nl-NL" sz="2400" dirty="0" err="1"/>
              <a:t>it</a:t>
            </a:r>
            <a:r>
              <a:rPr lang="nl-NL" sz="2400" dirty="0"/>
              <a:t> </a:t>
            </a:r>
            <a:r>
              <a:rPr lang="nl-NL" sz="2400" dirty="0" err="1"/>
              <a:t>expands</a:t>
            </a:r>
            <a:r>
              <a:rPr lang="nl-NL" sz="2400" dirty="0"/>
              <a:t>! </a:t>
            </a:r>
            <a:br>
              <a:rPr lang="nl-NL" sz="2400" dirty="0"/>
            </a:br>
            <a:r>
              <a:rPr lang="nl-NL" sz="2400" dirty="0"/>
              <a:t>The air </a:t>
            </a:r>
            <a:r>
              <a:rPr lang="nl-NL" sz="2400" dirty="0" err="1"/>
              <a:t>from</a:t>
            </a:r>
            <a:r>
              <a:rPr lang="nl-NL" sz="2400" dirty="0"/>
              <a:t> the </a:t>
            </a:r>
            <a:r>
              <a:rPr lang="nl-NL" sz="2400" dirty="0" err="1"/>
              <a:t>surroundings</a:t>
            </a:r>
            <a:r>
              <a:rPr lang="nl-NL" sz="2400" dirty="0"/>
              <a:t> has to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pushed</a:t>
            </a:r>
            <a:r>
              <a:rPr lang="nl-NL" sz="2400" dirty="0"/>
              <a:t> </a:t>
            </a:r>
            <a:r>
              <a:rPr lang="nl-NL" sz="2400" dirty="0" err="1"/>
              <a:t>away</a:t>
            </a:r>
            <a:r>
              <a:rPr lang="nl-NL" sz="2400" dirty="0"/>
              <a:t>.</a:t>
            </a:r>
          </a:p>
          <a:p>
            <a:r>
              <a:rPr lang="nl-NL" sz="2400" dirty="0" err="1"/>
              <a:t>Calculate</a:t>
            </a:r>
            <a:r>
              <a:rPr lang="nl-NL" sz="2400" dirty="0"/>
              <a:t> the </a:t>
            </a:r>
            <a:r>
              <a:rPr lang="nl-NL" sz="2400" dirty="0" err="1"/>
              <a:t>amount</a:t>
            </a:r>
            <a:r>
              <a:rPr lang="nl-NL" sz="2400" dirty="0"/>
              <a:t> of </a:t>
            </a:r>
            <a:r>
              <a:rPr lang="nl-NL" sz="2400" dirty="0" err="1"/>
              <a:t>work</a:t>
            </a:r>
            <a:r>
              <a:rPr lang="nl-NL" sz="2400" dirty="0"/>
              <a:t> </a:t>
            </a:r>
            <a:r>
              <a:rPr lang="nl-NL" sz="2400" dirty="0" err="1"/>
              <a:t>done</a:t>
            </a:r>
            <a:r>
              <a:rPr lang="nl-NL" sz="2400" dirty="0"/>
              <a:t> </a:t>
            </a:r>
            <a:r>
              <a:rPr lang="nl-NL" sz="2400" dirty="0" err="1"/>
              <a:t>by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gas in </a:t>
            </a:r>
            <a:r>
              <a:rPr lang="nl-NL" sz="2400" dirty="0" err="1"/>
              <a:t>two</a:t>
            </a:r>
            <a:r>
              <a:rPr lang="nl-NL" sz="2400" dirty="0"/>
              <a:t> different </a:t>
            </a:r>
            <a:r>
              <a:rPr lang="nl-NL" sz="2400" dirty="0" err="1"/>
              <a:t>ways</a:t>
            </a:r>
            <a:r>
              <a:rPr lang="nl-NL" sz="2400" dirty="0"/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7032104" y="1115630"/>
            <a:ext cx="4392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/>
              <a:t>The </a:t>
            </a:r>
            <a:r>
              <a:rPr lang="nl-NL" sz="2400" dirty="0" err="1"/>
              <a:t>work</a:t>
            </a:r>
            <a:r>
              <a:rPr lang="nl-NL" sz="2400" dirty="0"/>
              <a:t> is </a:t>
            </a:r>
            <a:r>
              <a:rPr lang="nl-NL" sz="2400" dirty="0" err="1"/>
              <a:t>negative</a:t>
            </a:r>
            <a:r>
              <a:rPr lang="nl-NL" sz="2400" dirty="0"/>
              <a:t> </a:t>
            </a:r>
            <a:r>
              <a:rPr lang="nl-NL" sz="2400" dirty="0" err="1"/>
              <a:t>when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volume of </a:t>
            </a:r>
            <a:r>
              <a:rPr lang="nl-NL" sz="2400" dirty="0" err="1"/>
              <a:t>the</a:t>
            </a:r>
            <a:r>
              <a:rPr lang="nl-NL" sz="2400" dirty="0"/>
              <a:t> system </a:t>
            </a:r>
            <a:r>
              <a:rPr lang="nl-NL" sz="2400" dirty="0" err="1"/>
              <a:t>increases</a:t>
            </a:r>
            <a:r>
              <a:rPr lang="nl-NL" sz="2400" dirty="0"/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83584" y="4430551"/>
                <a:ext cx="140410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240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nl-NL" sz="2400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nl-NL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nl-NL" sz="2400" i="1">
                          <a:latin typeface="Cambria Math" panose="02040503050406030204" pitchFamily="18" charset="0"/>
                        </a:rPr>
                        <m:t>𝑛𝑅𝑇</m:t>
                      </m:r>
                    </m:oMath>
                  </m:oMathPara>
                </a14:m>
                <a:endParaRPr lang="nl-NL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584" y="4430551"/>
                <a:ext cx="1404102" cy="369332"/>
              </a:xfrm>
              <a:prstGeom prst="rect">
                <a:avLst/>
              </a:prstGeom>
              <a:blipFill>
                <a:blip r:embed="rId9"/>
                <a:stretch>
                  <a:fillRect l="-4783" r="-4348" b="-2666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959916" y="6145297"/>
                <a:ext cx="6072496" cy="3735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i="1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nl-NL" sz="2400" i="1">
                          <a:latin typeface="Cambria Math" panose="02040503050406030204" pitchFamily="18" charset="0"/>
                        </a:rPr>
                        <m:t>=−</m:t>
                      </m:r>
                      <m:r>
                        <m:rPr>
                          <m:nor/>
                        </m:rPr>
                        <a:rPr lang="nl-NL" sz="240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=−1.0∙</m:t>
                      </m:r>
                      <m:sSup>
                        <m:sSupPr>
                          <m:ctrlPr>
                            <a:rPr lang="nl-NL" sz="2400" i="1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∙0.02494=−2494 </m:t>
                      </m:r>
                      <m:r>
                        <m:rPr>
                          <m:nor/>
                        </m:rPr>
                        <a:rPr lang="nl-NL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J</m:t>
                      </m:r>
                    </m:oMath>
                  </m:oMathPara>
                </a14:m>
                <a:endParaRPr lang="nl-NL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9916" y="6145297"/>
                <a:ext cx="6072496" cy="373500"/>
              </a:xfrm>
              <a:prstGeom prst="rect">
                <a:avLst/>
              </a:prstGeom>
              <a:blipFill>
                <a:blip r:embed="rId10"/>
                <a:stretch>
                  <a:fillRect l="-803" r="-1205" b="-3278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17884" y="4880617"/>
            <a:ext cx="5974660" cy="121267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790192" y="1195864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solidFill>
                  <a:srgbClr val="FF0000"/>
                </a:solidFill>
              </a:rPr>
              <a:t>?</a:t>
            </a:r>
            <a:endParaRPr lang="nl-NL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308499" y="1973100"/>
                <a:ext cx="4752528" cy="8073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000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nl-NL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nl-NL" sz="20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nl-NL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nl-NL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nl-NL" sz="2000" b="0" i="1" smtClean="0">
                                  <a:latin typeface="Cambria Math" panose="02040503050406030204" pitchFamily="18" charset="0"/>
                                </a:rPr>
                                <m:t>𝑒𝑥𝑡</m:t>
                              </m:r>
                            </m:sub>
                          </m:sSub>
                          <m:r>
                            <a:rPr lang="nl-NL" sz="2000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  <m:r>
                            <a:rPr lang="nl-NL" sz="2000" b="0" i="1" smtClean="0">
                              <a:latin typeface="Cambria Math" panose="02040503050406030204" pitchFamily="18" charset="0"/>
                            </a:rPr>
                            <m:t>=−</m:t>
                          </m:r>
                          <m:sSub>
                            <m:sSubPr>
                              <m:ctrlPr>
                                <a:rPr lang="nl-NL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nl-NL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nl-NL" sz="2000" b="0" i="1" smtClean="0">
                                  <a:latin typeface="Cambria Math" panose="02040503050406030204" pitchFamily="18" charset="0"/>
                                </a:rPr>
                                <m:t>𝑒𝑥𝑡</m:t>
                              </m:r>
                            </m:sub>
                          </m:sSub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nl-NL" sz="2000" b="0" i="1" smtClean="0">
                                  <a:latin typeface="Cambria Math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nl-NL" sz="2000" b="0" i="1" smtClean="0">
                                  <a:latin typeface="Cambria Math" panose="02040503050406030204" pitchFamily="18" charset="0"/>
                                </a:rPr>
                                <m:t>𝑑𝑉</m:t>
                              </m:r>
                              <m:r>
                                <a:rPr lang="nl-NL" sz="2000" b="0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sSub>
                                <m:sSubPr>
                                  <m:ctrlPr>
                                    <a:rPr lang="nl-NL" sz="20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nl-NL" sz="20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nl-NL" sz="2000" b="0" i="1" smtClean="0">
                                      <a:latin typeface="Cambria Math" panose="02040503050406030204" pitchFamily="18" charset="0"/>
                                    </a:rPr>
                                    <m:t>𝑒𝑥𝑡</m:t>
                                  </m:r>
                                </m:sub>
                              </m:sSub>
                              <m:r>
                                <a:rPr lang="nl-N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nl-N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nl-NL" sz="2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8499" y="1973100"/>
                <a:ext cx="4752528" cy="80733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8256240" y="1973101"/>
            <a:ext cx="2952328" cy="7782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Cloud Callout 13"/>
          <p:cNvSpPr/>
          <p:nvPr/>
        </p:nvSpPr>
        <p:spPr>
          <a:xfrm>
            <a:off x="9622418" y="3356992"/>
            <a:ext cx="2306230" cy="1123775"/>
          </a:xfrm>
          <a:prstGeom prst="cloudCallout">
            <a:avLst>
              <a:gd name="adj1" fmla="val -74009"/>
              <a:gd name="adj2" fmla="val -916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dirty="0" smtClean="0">
                <a:solidFill>
                  <a:schemeClr val="tx1"/>
                </a:solidFill>
              </a:rPr>
              <a:t>as  </a:t>
            </a:r>
            <a:r>
              <a:rPr lang="nl-NL" sz="2000" dirty="0" err="1" smtClean="0">
                <a:solidFill>
                  <a:schemeClr val="tx1"/>
                </a:solidFill>
              </a:rPr>
              <a:t>p</a:t>
            </a:r>
            <a:r>
              <a:rPr lang="nl-NL" sz="2000" baseline="-25000" dirty="0" err="1" smtClean="0">
                <a:solidFill>
                  <a:schemeClr val="tx1"/>
                </a:solidFill>
              </a:rPr>
              <a:t>ext</a:t>
            </a:r>
            <a:r>
              <a:rPr lang="nl-NL" sz="2000" dirty="0" smtClean="0">
                <a:solidFill>
                  <a:schemeClr val="tx1"/>
                </a:solidFill>
              </a:rPr>
              <a:t> is constant</a:t>
            </a:r>
            <a:endParaRPr lang="nl-NL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462806" y="3389039"/>
            <a:ext cx="107291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What</a:t>
            </a:r>
            <a:r>
              <a:rPr lang="nl-NL" sz="2400" dirty="0"/>
              <a:t> are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consequences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change in </a:t>
            </a:r>
            <a:r>
              <a:rPr lang="nl-NL" sz="2400" dirty="0" err="1"/>
              <a:t>internal</a:t>
            </a:r>
            <a:r>
              <a:rPr lang="nl-NL" sz="2400" dirty="0"/>
              <a:t> energy (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nl-NL" sz="2400" dirty="0"/>
              <a:t>) of </a:t>
            </a:r>
            <a:r>
              <a:rPr lang="nl-NL" sz="2400" dirty="0" err="1"/>
              <a:t>the</a:t>
            </a:r>
            <a:r>
              <a:rPr lang="nl-NL" sz="2400" dirty="0"/>
              <a:t> gas?</a:t>
            </a:r>
            <a:br>
              <a:rPr lang="nl-NL" sz="2400" dirty="0"/>
            </a:br>
            <a:endParaRPr lang="nl-NL" sz="2400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dirty="0"/>
              <a:t> is </a:t>
            </a:r>
            <a:r>
              <a:rPr lang="nl-NL" sz="2400" b="1" dirty="0"/>
              <a:t>the </a:t>
            </a:r>
            <a:r>
              <a:rPr lang="nl-NL" sz="2400" b="1" dirty="0" err="1"/>
              <a:t>same</a:t>
            </a:r>
            <a:r>
              <a:rPr lang="nl-NL" sz="2400" b="1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both</a:t>
            </a:r>
            <a:r>
              <a:rPr lang="nl-NL" sz="2400" dirty="0"/>
              <a:t> </a:t>
            </a:r>
            <a:r>
              <a:rPr lang="nl-NL" sz="2400" dirty="0" err="1"/>
              <a:t>processes</a:t>
            </a:r>
            <a:r>
              <a:rPr lang="nl-NL" sz="2400" dirty="0"/>
              <a:t>!</a:t>
            </a:r>
          </a:p>
          <a:p>
            <a:r>
              <a:rPr lang="nl-NL" sz="2400" dirty="0"/>
              <a:t>		</a:t>
            </a:r>
          </a:p>
          <a:p>
            <a:r>
              <a:rPr lang="nl-NL" sz="2400" dirty="0"/>
              <a:t>For a mono-</a:t>
            </a:r>
            <a:r>
              <a:rPr lang="nl-NL" sz="2400" dirty="0" err="1"/>
              <a:t>atomic</a:t>
            </a:r>
            <a:r>
              <a:rPr lang="nl-NL" sz="2400" dirty="0"/>
              <a:t> perfect gas:   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dirty="0"/>
              <a:t> = 3/2·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dirty="0"/>
              <a:t>      or          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dirty="0"/>
              <a:t> = 3/2·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865830"/>
              </p:ext>
            </p:extLst>
          </p:nvPr>
        </p:nvGraphicFramePr>
        <p:xfrm>
          <a:off x="4309449" y="4086046"/>
          <a:ext cx="2994025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6" name="Vergelijking" r:id="rId3" imgW="1688760" imgH="431640" progId="Equation.3">
                  <p:embed/>
                </p:oleObj>
              </mc:Choice>
              <mc:Fallback>
                <p:oleObj name="Vergelijking" r:id="rId3" imgW="168876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9449" y="4086046"/>
                        <a:ext cx="2994025" cy="766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603535"/>
              </p:ext>
            </p:extLst>
          </p:nvPr>
        </p:nvGraphicFramePr>
        <p:xfrm>
          <a:off x="8209152" y="4086046"/>
          <a:ext cx="25431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7" name="Vergelijking" r:id="rId5" imgW="1434960" imgH="431640" progId="Equation.3">
                  <p:embed/>
                </p:oleObj>
              </mc:Choice>
              <mc:Fallback>
                <p:oleObj name="Vergelijking" r:id="rId5" imgW="1434960" imgH="4316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9152" y="4086046"/>
                        <a:ext cx="2543175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4107158" y="789671"/>
            <a:ext cx="6768752" cy="2599368"/>
            <a:chOff x="323528" y="611313"/>
            <a:chExt cx="6768752" cy="2599368"/>
          </a:xfrm>
        </p:grpSpPr>
        <p:grpSp>
          <p:nvGrpSpPr>
            <p:cNvPr id="3" name="Groep 2"/>
            <p:cNvGrpSpPr/>
            <p:nvPr/>
          </p:nvGrpSpPr>
          <p:grpSpPr>
            <a:xfrm>
              <a:off x="323528" y="692696"/>
              <a:ext cx="6768752" cy="2517985"/>
              <a:chOff x="323528" y="692696"/>
              <a:chExt cx="6768752" cy="2517985"/>
            </a:xfrm>
          </p:grpSpPr>
          <p:grpSp>
            <p:nvGrpSpPr>
              <p:cNvPr id="2" name="Groep 1"/>
              <p:cNvGrpSpPr/>
              <p:nvPr/>
            </p:nvGrpSpPr>
            <p:grpSpPr>
              <a:xfrm>
                <a:off x="323528" y="692696"/>
                <a:ext cx="6768752" cy="2517985"/>
                <a:chOff x="323528" y="692696"/>
                <a:chExt cx="6768752" cy="2517985"/>
              </a:xfrm>
            </p:grpSpPr>
            <p:pic>
              <p:nvPicPr>
                <p:cNvPr id="16" name="Picture 15" descr="Picture1.png"/>
                <p:cNvPicPr>
                  <a:picLocks noChangeAspect="1"/>
                </p:cNvPicPr>
                <p:nvPr/>
              </p:nvPicPr>
              <p:blipFill rotWithShape="1">
                <a:blip r:embed="rId7" cstate="print"/>
                <a:srcRect b="12221"/>
                <a:stretch/>
              </p:blipFill>
              <p:spPr>
                <a:xfrm>
                  <a:off x="323528" y="692696"/>
                  <a:ext cx="2808312" cy="2160240"/>
                </a:xfrm>
                <a:prstGeom prst="rect">
                  <a:avLst/>
                </a:prstGeom>
              </p:spPr>
            </p:pic>
            <p:pic>
              <p:nvPicPr>
                <p:cNvPr id="17" name="Picture 16" descr="Picture3.png"/>
                <p:cNvPicPr>
                  <a:picLocks noChangeAspect="1"/>
                </p:cNvPicPr>
                <p:nvPr/>
              </p:nvPicPr>
              <p:blipFill rotWithShape="1">
                <a:blip r:embed="rId8" cstate="print"/>
                <a:srcRect b="14604"/>
                <a:stretch/>
              </p:blipFill>
              <p:spPr>
                <a:xfrm>
                  <a:off x="4098620" y="747609"/>
                  <a:ext cx="2993660" cy="2105327"/>
                </a:xfrm>
                <a:prstGeom prst="rect">
                  <a:avLst/>
                </a:prstGeom>
              </p:spPr>
            </p:pic>
            <p:sp>
              <p:nvSpPr>
                <p:cNvPr id="7" name="Tekstvak 6"/>
                <p:cNvSpPr txBox="1"/>
                <p:nvPr/>
              </p:nvSpPr>
              <p:spPr>
                <a:xfrm>
                  <a:off x="4854126" y="2749016"/>
                  <a:ext cx="97922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2400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Batang" panose="02030600000101010101" pitchFamily="18" charset="-127"/>
                      <a:cs typeface="Times New Roman" panose="02020603050405020304" pitchFamily="18" charset="0"/>
                    </a:rPr>
                    <a:t>Q</a:t>
                  </a:r>
                  <a:r>
                    <a:rPr lang="nl-NL" sz="2400" i="1" baseline="-25000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Batang" panose="02030600000101010101" pitchFamily="18" charset="-127"/>
                      <a:cs typeface="Times New Roman" panose="02020603050405020304" pitchFamily="18" charset="0"/>
                    </a:rPr>
                    <a:t>in</a:t>
                  </a:r>
                </a:p>
              </p:txBody>
            </p:sp>
            <p:sp>
              <p:nvSpPr>
                <p:cNvPr id="8" name="Tekstvak 7"/>
                <p:cNvSpPr txBox="1"/>
                <p:nvPr/>
              </p:nvSpPr>
              <p:spPr>
                <a:xfrm>
                  <a:off x="1043608" y="2730954"/>
                  <a:ext cx="97922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2400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Batang" panose="02030600000101010101" pitchFamily="18" charset="-127"/>
                      <a:cs typeface="Times New Roman" panose="02020603050405020304" pitchFamily="18" charset="0"/>
                    </a:rPr>
                    <a:t>Q</a:t>
                  </a:r>
                  <a:r>
                    <a:rPr lang="nl-NL" sz="2400" i="1" baseline="-25000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Batang" panose="02030600000101010101" pitchFamily="18" charset="-127"/>
                      <a:cs typeface="Times New Roman" panose="02020603050405020304" pitchFamily="18" charset="0"/>
                    </a:rPr>
                    <a:t>in</a:t>
                  </a:r>
                </a:p>
              </p:txBody>
            </p:sp>
          </p:grpSp>
          <p:sp>
            <p:nvSpPr>
              <p:cNvPr id="10" name="TextBox 23"/>
              <p:cNvSpPr txBox="1"/>
              <p:nvPr/>
            </p:nvSpPr>
            <p:spPr>
              <a:xfrm>
                <a:off x="1425682" y="1293950"/>
                <a:ext cx="86409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600" dirty="0"/>
                  <a:t>6235 J</a:t>
                </a:r>
              </a:p>
            </p:txBody>
          </p:sp>
          <p:sp>
            <p:nvSpPr>
              <p:cNvPr id="11" name="TextBox 22"/>
              <p:cNvSpPr txBox="1"/>
              <p:nvPr/>
            </p:nvSpPr>
            <p:spPr>
              <a:xfrm>
                <a:off x="5283064" y="1293950"/>
                <a:ext cx="82809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600" dirty="0"/>
                  <a:t>3741 J</a:t>
                </a: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95536" y="611313"/>
              <a:ext cx="179864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NL" sz="1600" dirty="0" err="1"/>
                <a:t>p</a:t>
              </a:r>
              <a:r>
                <a:rPr lang="nl-NL" sz="1600" baseline="-25000" dirty="0" err="1"/>
                <a:t>ext</a:t>
              </a:r>
              <a:r>
                <a:rPr lang="nl-NL" sz="1600" dirty="0"/>
                <a:t> = 1.0</a:t>
              </a:r>
              <a:r>
                <a:rPr lang="nl-NL" sz="2000" dirty="0"/>
                <a:t>·</a:t>
              </a:r>
              <a:r>
                <a:rPr lang="nl-NL" sz="1600" dirty="0"/>
                <a:t>10</a:t>
              </a:r>
              <a:r>
                <a:rPr lang="nl-NL" sz="1600" baseline="30000" dirty="0"/>
                <a:t>5</a:t>
              </a:r>
              <a:r>
                <a:rPr lang="nl-NL" sz="1600" dirty="0"/>
                <a:t> Pa </a:t>
              </a:r>
            </a:p>
          </p:txBody>
        </p:sp>
      </p:grpSp>
      <p:sp>
        <p:nvSpPr>
          <p:cNvPr id="6" name="Rectangle 5"/>
          <p:cNvSpPr/>
          <p:nvPr/>
        </p:nvSpPr>
        <p:spPr>
          <a:xfrm>
            <a:off x="4606801" y="4490496"/>
            <a:ext cx="2762373" cy="3975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tangle 20"/>
          <p:cNvSpPr/>
          <p:nvPr/>
        </p:nvSpPr>
        <p:spPr>
          <a:xfrm>
            <a:off x="8229221" y="4543214"/>
            <a:ext cx="2523106" cy="363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xmlns="" id="{86B0EE36-7001-449A-A2C7-2280577A57C5}"/>
                  </a:ext>
                </a:extLst>
              </p:cNvPr>
              <p:cNvSpPr txBox="1"/>
              <p:nvPr/>
            </p:nvSpPr>
            <p:spPr>
              <a:xfrm>
                <a:off x="623392" y="249686"/>
                <a:ext cx="10729192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nl-NL" sz="2400" dirty="0"/>
                  <a:t>  becomes:    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𝑐𝑝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nl-NL" sz="2400" dirty="0"/>
                  <a:t>	   or       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𝑐𝑉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nl-NL" sz="2400" dirty="0"/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86B0EE36-7001-449A-A2C7-2280577A57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92" y="249686"/>
                <a:ext cx="10729192" cy="738664"/>
              </a:xfrm>
              <a:prstGeom prst="rect">
                <a:avLst/>
              </a:prstGeom>
              <a:blipFill>
                <a:blip r:embed="rId9"/>
                <a:stretch>
                  <a:fillRect l="-398" t="-661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1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2166491" y="820762"/>
            <a:ext cx="3558453" cy="4048399"/>
            <a:chOff x="716383" y="964005"/>
            <a:chExt cx="3558453" cy="4048399"/>
          </a:xfrm>
        </p:grpSpPr>
        <p:grpSp>
          <p:nvGrpSpPr>
            <p:cNvPr id="35" name="Groep 9"/>
            <p:cNvGrpSpPr/>
            <p:nvPr/>
          </p:nvGrpSpPr>
          <p:grpSpPr>
            <a:xfrm>
              <a:off x="716383" y="1681866"/>
              <a:ext cx="3495578" cy="3330538"/>
              <a:chOff x="1115616" y="1196752"/>
              <a:chExt cx="3495578" cy="3330538"/>
            </a:xfrm>
          </p:grpSpPr>
          <p:grpSp>
            <p:nvGrpSpPr>
              <p:cNvPr id="45" name="Group 3"/>
              <p:cNvGrpSpPr/>
              <p:nvPr/>
            </p:nvGrpSpPr>
            <p:grpSpPr>
              <a:xfrm>
                <a:off x="1115616" y="1196752"/>
                <a:ext cx="1296143" cy="3175027"/>
                <a:chOff x="1115616" y="1772816"/>
                <a:chExt cx="1296143" cy="3175027"/>
              </a:xfrm>
            </p:grpSpPr>
            <p:pic>
              <p:nvPicPr>
                <p:cNvPr id="47" name="Picture 10" descr="http://www.bronkhorst.nl/images/theory/volume-mass/volume_flow_vs_mass_flow.jpg_1000_576">
                  <a:hlinkClick r:id="rId3"/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52528" t="3574" r="17603"/>
                <a:stretch>
                  <a:fillRect/>
                </a:stretch>
              </p:blipFill>
              <p:spPr bwMode="auto">
                <a:xfrm>
                  <a:off x="1115616" y="2852936"/>
                  <a:ext cx="1126020" cy="2094907"/>
                </a:xfrm>
                <a:prstGeom prst="rect">
                  <a:avLst/>
                </a:prstGeom>
                <a:noFill/>
              </p:spPr>
            </p:pic>
            <p:pic>
              <p:nvPicPr>
                <p:cNvPr id="48" name="irc_mi" descr="http://krant.telegraaf.nl/krant/ditjaar/sint98/fotos/sint98.kinder.zak.gif">
                  <a:hlinkClick r:id="rId5"/>
                </p:cNvPr>
                <p:cNvPicPr/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1187624" y="1772816"/>
                  <a:ext cx="1224135" cy="12285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pic>
            <p:nvPicPr>
              <p:cNvPr id="46" name="Picture 25" descr="Picture5.png"/>
              <p:cNvPicPr>
                <a:picLocks noChangeAspect="1"/>
              </p:cNvPicPr>
              <p:nvPr/>
            </p:nvPicPr>
            <p:blipFill rotWithShape="1">
              <a:blip r:embed="rId7" cstate="print"/>
              <a:srcRect t="36193" r="1219"/>
              <a:stretch/>
            </p:blipFill>
            <p:spPr>
              <a:xfrm>
                <a:off x="3143492" y="2367821"/>
                <a:ext cx="1467702" cy="2159469"/>
              </a:xfrm>
              <a:prstGeom prst="rect">
                <a:avLst/>
              </a:prstGeom>
            </p:spPr>
          </p:pic>
        </p:grpSp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703211" y="964005"/>
              <a:ext cx="1571625" cy="1314450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353197" y="2200011"/>
              <a:ext cx="78318" cy="1177010"/>
            </a:xfrm>
            <a:prstGeom prst="rect">
              <a:avLst/>
            </a:prstGeom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314" y="260648"/>
            <a:ext cx="8229600" cy="4320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nl-NL" sz="2400" u="sng" dirty="0"/>
              <a:t>Experiment 3: </a:t>
            </a:r>
            <a:r>
              <a:rPr lang="nl-NL" sz="2400" u="sng" dirty="0" err="1"/>
              <a:t>Reversible</a:t>
            </a:r>
            <a:r>
              <a:rPr lang="nl-NL" sz="2400" u="sng" dirty="0"/>
              <a:t> </a:t>
            </a:r>
            <a:r>
              <a:rPr lang="nl-NL" sz="2400" u="sng" dirty="0" err="1"/>
              <a:t>expansion</a:t>
            </a:r>
            <a:r>
              <a:rPr lang="nl-NL" sz="2400" u="sng" dirty="0"/>
              <a:t> at constant </a:t>
            </a:r>
            <a:r>
              <a:rPr lang="nl-NL" sz="2400" u="sng" dirty="0" err="1"/>
              <a:t>temperature</a:t>
            </a:r>
            <a:endParaRPr lang="nl-NL" sz="2400" u="sng" dirty="0"/>
          </a:p>
        </p:txBody>
      </p:sp>
      <p:grpSp>
        <p:nvGrpSpPr>
          <p:cNvPr id="29" name="Group 28"/>
          <p:cNvGrpSpPr/>
          <p:nvPr/>
        </p:nvGrpSpPr>
        <p:grpSpPr>
          <a:xfrm>
            <a:off x="5118818" y="2056767"/>
            <a:ext cx="504056" cy="2671214"/>
            <a:chOff x="6502723" y="2862653"/>
            <a:chExt cx="504056" cy="2129588"/>
          </a:xfrm>
        </p:grpSpPr>
        <p:sp>
          <p:nvSpPr>
            <p:cNvPr id="21508" name="AutoShape 4"/>
            <p:cNvSpPr>
              <a:spLocks noChangeArrowheads="1"/>
            </p:cNvSpPr>
            <p:nvPr/>
          </p:nvSpPr>
          <p:spPr bwMode="auto">
            <a:xfrm flipH="1">
              <a:off x="6723586" y="2969908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8" name="AutoShape 4"/>
            <p:cNvSpPr>
              <a:spLocks noChangeArrowheads="1"/>
            </p:cNvSpPr>
            <p:nvPr/>
          </p:nvSpPr>
          <p:spPr bwMode="auto">
            <a:xfrm flipH="1">
              <a:off x="6723586" y="3109221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AutoShape 4"/>
            <p:cNvSpPr>
              <a:spLocks noChangeArrowheads="1"/>
            </p:cNvSpPr>
            <p:nvPr/>
          </p:nvSpPr>
          <p:spPr bwMode="auto">
            <a:xfrm flipH="1">
              <a:off x="6723586" y="3387848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AutoShape 4"/>
            <p:cNvSpPr>
              <a:spLocks noChangeArrowheads="1"/>
            </p:cNvSpPr>
            <p:nvPr/>
          </p:nvSpPr>
          <p:spPr bwMode="auto">
            <a:xfrm flipH="1">
              <a:off x="6723586" y="3248534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AutoShape 4"/>
            <p:cNvSpPr>
              <a:spLocks noChangeArrowheads="1"/>
            </p:cNvSpPr>
            <p:nvPr/>
          </p:nvSpPr>
          <p:spPr bwMode="auto">
            <a:xfrm flipH="1">
              <a:off x="6723586" y="3527162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AutoShape 4"/>
            <p:cNvSpPr>
              <a:spLocks noChangeArrowheads="1"/>
            </p:cNvSpPr>
            <p:nvPr/>
          </p:nvSpPr>
          <p:spPr bwMode="auto">
            <a:xfrm flipH="1">
              <a:off x="6723586" y="3666476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 flipH="1">
              <a:off x="6732240" y="3789040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AutoShape 4"/>
            <p:cNvSpPr>
              <a:spLocks noChangeArrowheads="1"/>
            </p:cNvSpPr>
            <p:nvPr/>
          </p:nvSpPr>
          <p:spPr bwMode="auto">
            <a:xfrm flipH="1">
              <a:off x="6732240" y="3933056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AutoShape 4"/>
            <p:cNvSpPr>
              <a:spLocks noChangeArrowheads="1"/>
            </p:cNvSpPr>
            <p:nvPr/>
          </p:nvSpPr>
          <p:spPr bwMode="auto">
            <a:xfrm flipH="1">
              <a:off x="6732240" y="4068118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AutoShape 4"/>
            <p:cNvSpPr>
              <a:spLocks noChangeArrowheads="1"/>
            </p:cNvSpPr>
            <p:nvPr/>
          </p:nvSpPr>
          <p:spPr bwMode="auto">
            <a:xfrm flipH="1">
              <a:off x="6730778" y="4246637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" name="AutoShape 4"/>
            <p:cNvSpPr>
              <a:spLocks noChangeArrowheads="1"/>
            </p:cNvSpPr>
            <p:nvPr/>
          </p:nvSpPr>
          <p:spPr bwMode="auto">
            <a:xfrm flipH="1">
              <a:off x="6733533" y="4386970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6" name="AutoShape 4"/>
            <p:cNvSpPr>
              <a:spLocks noChangeArrowheads="1"/>
            </p:cNvSpPr>
            <p:nvPr/>
          </p:nvSpPr>
          <p:spPr bwMode="auto">
            <a:xfrm flipH="1">
              <a:off x="6737155" y="4533467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6502723" y="4632201"/>
              <a:ext cx="504056" cy="360040"/>
            </a:xfrm>
            <a:prstGeom prst="triangle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" name="AutoShape 4"/>
            <p:cNvSpPr>
              <a:spLocks noChangeArrowheads="1"/>
            </p:cNvSpPr>
            <p:nvPr/>
          </p:nvSpPr>
          <p:spPr bwMode="auto">
            <a:xfrm flipH="1">
              <a:off x="6729143" y="2862653"/>
              <a:ext cx="43043" cy="46437"/>
            </a:xfrm>
            <a:prstGeom prst="diamond">
              <a:avLst/>
            </a:prstGeom>
            <a:solidFill>
              <a:srgbClr val="484329"/>
            </a:solidFill>
            <a:ln w="9525">
              <a:solidFill>
                <a:srgbClr val="48432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2180880" y="4683578"/>
            <a:ext cx="2088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2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nl-NL" sz="2200" dirty="0" smtClean="0"/>
              <a:t> </a:t>
            </a:r>
            <a:r>
              <a:rPr lang="nl-NL" sz="2200" dirty="0"/>
              <a:t>= </a:t>
            </a:r>
            <a:r>
              <a:rPr lang="nl-NL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200" baseline="-25000" dirty="0" smtClean="0"/>
              <a:t>air</a:t>
            </a:r>
            <a:r>
              <a:rPr lang="nl-NL" sz="2200" dirty="0" smtClean="0"/>
              <a:t> </a:t>
            </a:r>
            <a:r>
              <a:rPr lang="nl-NL" sz="2200" dirty="0"/>
              <a:t>+ </a:t>
            </a:r>
            <a:r>
              <a:rPr lang="nl-NL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200" baseline="-25000" dirty="0" err="1"/>
              <a:t>sand</a:t>
            </a:r>
            <a:endParaRPr lang="nl-NL" sz="2200" dirty="0"/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206872"/>
              </p:ext>
            </p:extLst>
          </p:nvPr>
        </p:nvGraphicFramePr>
        <p:xfrm>
          <a:off x="989419" y="5370268"/>
          <a:ext cx="10551527" cy="1042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4" name="Equation" r:id="rId10" imgW="4876560" imgH="482400" progId="Equation.DSMT4">
                  <p:embed/>
                </p:oleObj>
              </mc:Choice>
              <mc:Fallback>
                <p:oleObj name="Equation" r:id="rId10" imgW="4876560" imgH="482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419" y="5370268"/>
                        <a:ext cx="10551527" cy="10420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hthoek 37"/>
          <p:cNvSpPr/>
          <p:nvPr/>
        </p:nvSpPr>
        <p:spPr>
          <a:xfrm>
            <a:off x="2672694" y="5426253"/>
            <a:ext cx="1911138" cy="9860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/>
          <p:cNvSpPr/>
          <p:nvPr/>
        </p:nvSpPr>
        <p:spPr>
          <a:xfrm>
            <a:off x="4492218" y="5394616"/>
            <a:ext cx="2107837" cy="10568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/>
          <p:cNvSpPr/>
          <p:nvPr/>
        </p:nvSpPr>
        <p:spPr>
          <a:xfrm>
            <a:off x="6638197" y="5394616"/>
            <a:ext cx="2984565" cy="1155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Rechthoek 41"/>
          <p:cNvSpPr/>
          <p:nvPr/>
        </p:nvSpPr>
        <p:spPr>
          <a:xfrm>
            <a:off x="695401" y="5556233"/>
            <a:ext cx="2020020" cy="746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flipH="1">
            <a:off x="3339670" y="2286509"/>
            <a:ext cx="461045" cy="461045"/>
          </a:xfrm>
          <a:prstGeom prst="rect">
            <a:avLst/>
          </a:prstGeom>
        </p:spPr>
      </p:pic>
      <p:sp>
        <p:nvSpPr>
          <p:cNvPr id="43" name="Rechthoek 42"/>
          <p:cNvSpPr/>
          <p:nvPr/>
        </p:nvSpPr>
        <p:spPr>
          <a:xfrm>
            <a:off x="4151785" y="828675"/>
            <a:ext cx="1546471" cy="39557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TextBox 30"/>
          <p:cNvSpPr txBox="1"/>
          <p:nvPr/>
        </p:nvSpPr>
        <p:spPr>
          <a:xfrm>
            <a:off x="4423991" y="4756823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err="1"/>
              <a:t>Now</a:t>
            </a:r>
            <a:r>
              <a:rPr lang="nl-NL" sz="900" dirty="0"/>
              <a:t> </a:t>
            </a:r>
            <a:r>
              <a:rPr lang="nl-NL" sz="2000" dirty="0"/>
              <a:t> </a:t>
            </a:r>
            <a:r>
              <a:rPr lang="nl-NL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nl-NL" sz="2000" dirty="0" smtClean="0"/>
              <a:t> </a:t>
            </a:r>
            <a:r>
              <a:rPr lang="nl-NL" sz="2000" dirty="0" err="1"/>
              <a:t>isn’t</a:t>
            </a:r>
            <a:r>
              <a:rPr lang="nl-NL" sz="2000" dirty="0"/>
              <a:t> constant!</a:t>
            </a:r>
          </a:p>
        </p:txBody>
      </p:sp>
      <p:sp>
        <p:nvSpPr>
          <p:cNvPr id="37" name="Rechthoek 40"/>
          <p:cNvSpPr/>
          <p:nvPr/>
        </p:nvSpPr>
        <p:spPr>
          <a:xfrm>
            <a:off x="9408368" y="5296130"/>
            <a:ext cx="2626072" cy="1155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Cloud Callout 39"/>
          <p:cNvSpPr/>
          <p:nvPr/>
        </p:nvSpPr>
        <p:spPr>
          <a:xfrm>
            <a:off x="9140711" y="859667"/>
            <a:ext cx="2306230" cy="1313743"/>
          </a:xfrm>
          <a:prstGeom prst="cloudCallout">
            <a:avLst>
              <a:gd name="adj1" fmla="val -60482"/>
              <a:gd name="adj2" fmla="val 11309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i="1" dirty="0" err="1" smtClean="0">
                <a:solidFill>
                  <a:schemeClr val="tx1"/>
                </a:solidFill>
              </a:rPr>
              <a:t>p</a:t>
            </a:r>
            <a:r>
              <a:rPr lang="nl-NL" sz="2000" baseline="-25000" dirty="0" err="1" smtClean="0">
                <a:solidFill>
                  <a:schemeClr val="tx1"/>
                </a:solidFill>
              </a:rPr>
              <a:t>ext</a:t>
            </a:r>
            <a:r>
              <a:rPr lang="nl-NL" sz="2000" dirty="0" smtClean="0">
                <a:solidFill>
                  <a:schemeClr val="tx1"/>
                </a:solidFill>
              </a:rPr>
              <a:t> = </a:t>
            </a:r>
            <a:r>
              <a:rPr lang="nl-NL" sz="2000" i="1" dirty="0" smtClean="0">
                <a:solidFill>
                  <a:schemeClr val="tx1"/>
                </a:solidFill>
              </a:rPr>
              <a:t>p</a:t>
            </a:r>
            <a:r>
              <a:rPr lang="nl-NL" sz="2000" dirty="0" smtClean="0">
                <a:solidFill>
                  <a:schemeClr val="tx1"/>
                </a:solidFill>
              </a:rPr>
              <a:t> </a:t>
            </a:r>
            <a:r>
              <a:rPr lang="nl-NL" sz="2000" dirty="0" err="1" smtClean="0">
                <a:solidFill>
                  <a:schemeClr val="tx1"/>
                </a:solidFill>
              </a:rPr>
              <a:t>because</a:t>
            </a:r>
            <a:r>
              <a:rPr lang="nl-NL" sz="2000" dirty="0" smtClean="0">
                <a:solidFill>
                  <a:schemeClr val="tx1"/>
                </a:solidFill>
              </a:rPr>
              <a:t> </a:t>
            </a:r>
            <a:r>
              <a:rPr lang="nl-NL" sz="2000" dirty="0" err="1" smtClean="0">
                <a:solidFill>
                  <a:schemeClr val="tx1"/>
                </a:solidFill>
              </a:rPr>
              <a:t>it</a:t>
            </a:r>
            <a:r>
              <a:rPr lang="nl-NL" sz="2000" dirty="0" smtClean="0">
                <a:solidFill>
                  <a:schemeClr val="tx1"/>
                </a:solidFill>
              </a:rPr>
              <a:t> is </a:t>
            </a:r>
            <a:r>
              <a:rPr lang="nl-NL" sz="2000" dirty="0" err="1" smtClean="0">
                <a:solidFill>
                  <a:schemeClr val="tx1"/>
                </a:solidFill>
              </a:rPr>
              <a:t>reversible</a:t>
            </a:r>
            <a:endParaRPr lang="nl-NL" sz="2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437424" y="2764486"/>
                <a:ext cx="2267865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nl-NL" sz="2400" b="0" i="0" smtClean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nl-NL" sz="24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nl-NL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  <m:t>𝑒𝑥𝑡</m:t>
                              </m:r>
                            </m:sub>
                          </m:sSub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e>
                      </m:nary>
                    </m:oMath>
                  </m:oMathPara>
                </a14:m>
                <a:endParaRPr lang="nl-NL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7424" y="2764486"/>
                <a:ext cx="2267865" cy="96872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460831" y="3575015"/>
                <a:ext cx="1194238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l-NL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m:rPr>
                              <m:nor/>
                            </m:rPr>
                            <a:rPr lang="nl-NL" sz="2400" b="0" i="0" smtClean="0"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m:rPr>
                              <m:nor/>
                            </m:rP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T</m:t>
                          </m:r>
                        </m:num>
                        <m:den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nl-NL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0831" y="3575015"/>
                <a:ext cx="1194238" cy="691471"/>
              </a:xfrm>
              <a:prstGeom prst="rect">
                <a:avLst/>
              </a:prstGeom>
              <a:blipFill>
                <a:blip r:embed="rId14"/>
                <a:stretch>
                  <a:fillRect r="-204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8" grpId="0" animBg="1"/>
      <p:bldP spid="39" grpId="0" animBg="1"/>
      <p:bldP spid="41" grpId="0" animBg="1"/>
      <p:bldP spid="42" grpId="0" animBg="1"/>
      <p:bldP spid="43" grpId="0" animBg="1"/>
      <p:bldP spid="49" grpId="0"/>
      <p:bldP spid="37" grpId="0" animBg="1"/>
      <p:bldP spid="40" grpId="0" animBg="1"/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51384" y="241234"/>
            <a:ext cx="9587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u="sng" dirty="0"/>
              <a:t>Experiment 4: </a:t>
            </a:r>
            <a:r>
              <a:rPr lang="nl-NL" sz="2400" u="sng" dirty="0" err="1"/>
              <a:t>Reversible</a:t>
            </a:r>
            <a:r>
              <a:rPr lang="nl-NL" sz="2400" u="sng" dirty="0"/>
              <a:t> </a:t>
            </a:r>
            <a:r>
              <a:rPr lang="nl-NL" sz="2400" u="sng" dirty="0" err="1"/>
              <a:t>expansion</a:t>
            </a:r>
            <a:r>
              <a:rPr lang="nl-NL" sz="2400" u="sng" dirty="0"/>
              <a:t> at constant </a:t>
            </a:r>
            <a:r>
              <a:rPr lang="nl-NL" sz="2400" u="sng" dirty="0" err="1"/>
              <a:t>external</a:t>
            </a:r>
            <a:r>
              <a:rPr lang="nl-NL" sz="2400" u="sng" dirty="0"/>
              <a:t> </a:t>
            </a:r>
            <a:r>
              <a:rPr lang="nl-NL" sz="2400" u="sng" dirty="0" err="1"/>
              <a:t>pressure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265725" y="4833349"/>
            <a:ext cx="7538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nl-NL" sz="2400" dirty="0"/>
              <a:t> = 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baseline="-25000" dirty="0"/>
              <a:t>air</a:t>
            </a:r>
            <a:r>
              <a:rPr lang="nl-NL" sz="2400" dirty="0"/>
              <a:t> + </a:t>
            </a:r>
            <a:r>
              <a:rPr lang="nl-N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baseline="-25000" dirty="0" err="1" smtClean="0"/>
              <a:t>sand</a:t>
            </a:r>
            <a:r>
              <a:rPr lang="nl-NL" sz="2400" dirty="0" smtClean="0"/>
              <a:t>    </a:t>
            </a:r>
            <a:r>
              <a:rPr lang="nl-NL" sz="2400" dirty="0" err="1" smtClean="0"/>
              <a:t>Now</a:t>
            </a:r>
            <a:r>
              <a:rPr lang="nl-NL" sz="2400" dirty="0" smtClean="0"/>
              <a:t> </a:t>
            </a:r>
            <a:r>
              <a:rPr lang="nl-NL" sz="1000" dirty="0" smtClean="0"/>
              <a:t> 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nl-NL" sz="2400" dirty="0" smtClean="0"/>
              <a:t> </a:t>
            </a:r>
            <a:r>
              <a:rPr lang="nl-NL" sz="2400" dirty="0"/>
              <a:t>is constant!         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875346"/>
              </p:ext>
            </p:extLst>
          </p:nvPr>
        </p:nvGraphicFramePr>
        <p:xfrm>
          <a:off x="2324674" y="5586885"/>
          <a:ext cx="5283715" cy="1136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7" name="Equation" r:id="rId3" imgW="2374560" imgH="507960" progId="Equation.DSMT4">
                  <p:embed/>
                </p:oleObj>
              </mc:Choice>
              <mc:Fallback>
                <p:oleObj name="Equation" r:id="rId3" imgW="237456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674" y="5586885"/>
                        <a:ext cx="5283715" cy="11368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6"/>
          <p:cNvSpPr txBox="1"/>
          <p:nvPr/>
        </p:nvSpPr>
        <p:spPr>
          <a:xfrm>
            <a:off x="6637817" y="2983975"/>
            <a:ext cx="4930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The bag </a:t>
            </a:r>
            <a:r>
              <a:rPr lang="nl-NL" sz="2400" dirty="0" err="1"/>
              <a:t>stays</a:t>
            </a:r>
            <a:r>
              <a:rPr lang="nl-NL" sz="2400" dirty="0"/>
              <a:t> </a:t>
            </a:r>
            <a:r>
              <a:rPr lang="nl-NL" sz="2400" dirty="0" err="1"/>
              <a:t>closed</a:t>
            </a:r>
            <a:r>
              <a:rPr lang="nl-NL" sz="2400" dirty="0"/>
              <a:t>, </a:t>
            </a:r>
            <a:br>
              <a:rPr lang="nl-NL" sz="2400" dirty="0"/>
            </a:b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dirty="0"/>
              <a:t> has to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raised</a:t>
            </a:r>
            <a:r>
              <a:rPr lang="nl-NL" sz="2400" dirty="0"/>
              <a:t> </a:t>
            </a:r>
            <a:r>
              <a:rPr lang="nl-NL" sz="2400" dirty="0" err="1"/>
              <a:t>very</a:t>
            </a:r>
            <a:r>
              <a:rPr lang="nl-NL" sz="2400" dirty="0"/>
              <a:t>, </a:t>
            </a:r>
            <a:r>
              <a:rPr lang="nl-NL" sz="2400" dirty="0" err="1"/>
              <a:t>very</a:t>
            </a:r>
            <a:r>
              <a:rPr lang="nl-NL" sz="2400" dirty="0"/>
              <a:t> </a:t>
            </a:r>
            <a:r>
              <a:rPr lang="nl-NL" sz="2400" dirty="0" err="1"/>
              <a:t>slowly</a:t>
            </a:r>
            <a:r>
              <a:rPr lang="nl-NL" sz="2400" dirty="0"/>
              <a:t>.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162194" y="836712"/>
            <a:ext cx="3569470" cy="4048399"/>
            <a:chOff x="716383" y="964005"/>
            <a:chExt cx="3569470" cy="4048399"/>
          </a:xfrm>
        </p:grpSpPr>
        <p:grpSp>
          <p:nvGrpSpPr>
            <p:cNvPr id="17" name="Groep 9"/>
            <p:cNvGrpSpPr/>
            <p:nvPr/>
          </p:nvGrpSpPr>
          <p:grpSpPr>
            <a:xfrm>
              <a:off x="716383" y="1681866"/>
              <a:ext cx="3495578" cy="3330538"/>
              <a:chOff x="1115616" y="1196752"/>
              <a:chExt cx="3495578" cy="3330538"/>
            </a:xfrm>
          </p:grpSpPr>
          <p:grpSp>
            <p:nvGrpSpPr>
              <p:cNvPr id="20" name="Group 3"/>
              <p:cNvGrpSpPr/>
              <p:nvPr/>
            </p:nvGrpSpPr>
            <p:grpSpPr>
              <a:xfrm>
                <a:off x="1115616" y="1196752"/>
                <a:ext cx="1296143" cy="3175027"/>
                <a:chOff x="1115616" y="1772816"/>
                <a:chExt cx="1296143" cy="3175027"/>
              </a:xfrm>
            </p:grpSpPr>
            <p:pic>
              <p:nvPicPr>
                <p:cNvPr id="22" name="Picture 10" descr="http://www.bronkhorst.nl/images/theory/volume-mass/volume_flow_vs_mass_flow.jpg_1000_576">
                  <a:hlinkClick r:id="rId5"/>
                </p:cNvPr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 l="52528" t="3574" r="17603"/>
                <a:stretch>
                  <a:fillRect/>
                </a:stretch>
              </p:blipFill>
              <p:spPr bwMode="auto">
                <a:xfrm>
                  <a:off x="1115616" y="2852936"/>
                  <a:ext cx="1126020" cy="2094907"/>
                </a:xfrm>
                <a:prstGeom prst="rect">
                  <a:avLst/>
                </a:prstGeom>
                <a:noFill/>
              </p:spPr>
            </p:pic>
            <p:pic>
              <p:nvPicPr>
                <p:cNvPr id="23" name="irc_mi" descr="http://krant.telegraaf.nl/krant/ditjaar/sint98/fotos/sint98.kinder.zak.gif">
                  <a:hlinkClick r:id="rId7"/>
                </p:cNvPr>
                <p:cNvPicPr/>
                <p:nvPr/>
              </p:nvPicPr>
              <p:blipFill>
                <a:blip r:embed="rId8" cstate="print"/>
                <a:srcRect/>
                <a:stretch>
                  <a:fillRect/>
                </a:stretch>
              </p:blipFill>
              <p:spPr bwMode="auto">
                <a:xfrm>
                  <a:off x="1187624" y="1772816"/>
                  <a:ext cx="1224135" cy="12285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pic>
            <p:nvPicPr>
              <p:cNvPr id="21" name="Picture 25" descr="Picture5.png"/>
              <p:cNvPicPr>
                <a:picLocks noChangeAspect="1"/>
              </p:cNvPicPr>
              <p:nvPr/>
            </p:nvPicPr>
            <p:blipFill rotWithShape="1">
              <a:blip r:embed="rId9" cstate="print"/>
              <a:srcRect t="36193" r="1219"/>
              <a:stretch/>
            </p:blipFill>
            <p:spPr>
              <a:xfrm>
                <a:off x="3143492" y="2367821"/>
                <a:ext cx="1467702" cy="2159469"/>
              </a:xfrm>
              <a:prstGeom prst="rect">
                <a:avLst/>
              </a:prstGeom>
            </p:spPr>
          </p:pic>
        </p:grp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714228" y="964005"/>
              <a:ext cx="1571625" cy="1314450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364214" y="2200011"/>
              <a:ext cx="78318" cy="117701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3"/>
          <p:cNvSpPr txBox="1"/>
          <p:nvPr/>
        </p:nvSpPr>
        <p:spPr>
          <a:xfrm>
            <a:off x="263352" y="11087"/>
            <a:ext cx="11665296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14350"/>
            <a:r>
              <a:rPr lang="nl-NL" sz="3200" b="1" dirty="0" err="1"/>
              <a:t>Question</a:t>
            </a:r>
            <a:r>
              <a:rPr lang="nl-NL" sz="3200" b="1" dirty="0"/>
              <a:t> 1</a:t>
            </a:r>
          </a:p>
          <a:p>
            <a:r>
              <a:rPr lang="nl-NL" sz="2400" dirty="0">
                <a:cs typeface="Times New Roman" panose="02020603050405020304" pitchFamily="18" charset="0"/>
              </a:rPr>
              <a:t>a)   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pV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dirty="0"/>
              <a:t/>
            </a:r>
            <a:br>
              <a:rPr lang="nl-NL" sz="2400" dirty="0"/>
            </a:br>
            <a:r>
              <a:rPr lang="nl-NL" sz="2400" dirty="0"/>
              <a:t/>
            </a:r>
            <a:br>
              <a:rPr lang="nl-NL" sz="2400" dirty="0"/>
            </a:br>
            <a:r>
              <a:rPr lang="nl-NL" sz="2400" dirty="0"/>
              <a:t>     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baseline="-25000" dirty="0"/>
              <a:t>T=100</a:t>
            </a:r>
            <a:r>
              <a:rPr lang="nl-NL" sz="2400" dirty="0"/>
              <a:t> = 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dirty="0"/>
              <a:t> = 5.0</a:t>
            </a:r>
            <a:r>
              <a:rPr lang="nl-NL" sz="2800" dirty="0"/>
              <a:t>·</a:t>
            </a:r>
            <a:r>
              <a:rPr lang="nl-NL" sz="2400" dirty="0"/>
              <a:t>8.3145</a:t>
            </a:r>
            <a:r>
              <a:rPr lang="nl-NL" sz="2800" dirty="0"/>
              <a:t>·</a:t>
            </a:r>
            <a:r>
              <a:rPr lang="nl-NL" sz="2400" dirty="0"/>
              <a:t>(273 + 100)/1.0</a:t>
            </a:r>
            <a:r>
              <a:rPr lang="nl-NL" sz="2800" dirty="0"/>
              <a:t>·</a:t>
            </a:r>
            <a:r>
              <a:rPr lang="nl-NL" sz="2400" dirty="0"/>
              <a:t>10</a:t>
            </a:r>
            <a:r>
              <a:rPr lang="nl-NL" sz="2400" baseline="30000" dirty="0"/>
              <a:t>5</a:t>
            </a:r>
            <a:r>
              <a:rPr lang="nl-NL" sz="2400" dirty="0"/>
              <a:t> = 0.155 = 0.16 m</a:t>
            </a:r>
            <a:r>
              <a:rPr lang="nl-NL" sz="2400" baseline="30000" dirty="0"/>
              <a:t>3</a:t>
            </a:r>
            <a:r>
              <a:rPr lang="nl-NL" sz="2400" dirty="0"/>
              <a:t> </a:t>
            </a:r>
          </a:p>
          <a:p>
            <a:pPr marL="260350" indent="-260350"/>
            <a:endParaRPr lang="nl-NL" sz="2400" dirty="0"/>
          </a:p>
          <a:p>
            <a:pPr marL="260350" indent="-260350"/>
            <a:r>
              <a:rPr lang="nl-NL" sz="2400" dirty="0"/>
              <a:t>b) </a:t>
            </a:r>
            <a:r>
              <a:rPr lang="nl-NL" sz="2400" dirty="0" err="1"/>
              <a:t>Cooling</a:t>
            </a:r>
            <a:r>
              <a:rPr lang="nl-NL" sz="2400" dirty="0"/>
              <a:t> down </a:t>
            </a:r>
            <a:r>
              <a:rPr lang="nl-NL" sz="2400" dirty="0" err="1"/>
              <a:t>leads</a:t>
            </a:r>
            <a:r>
              <a:rPr lang="nl-NL" sz="2400" dirty="0"/>
              <a:t> to a smaller volume. </a:t>
            </a:r>
            <a:r>
              <a:rPr lang="nl-NL" sz="2400" dirty="0" err="1"/>
              <a:t>When</a:t>
            </a:r>
            <a:r>
              <a:rPr lang="nl-NL" sz="2400" dirty="0"/>
              <a:t> the gas </a:t>
            </a:r>
            <a:r>
              <a:rPr lang="nl-NL" sz="2400" dirty="0" err="1"/>
              <a:t>expands</a:t>
            </a:r>
            <a:r>
              <a:rPr lang="nl-NL" sz="2400" dirty="0"/>
              <a:t>, </a:t>
            </a:r>
            <a:r>
              <a:rPr lang="nl-NL" sz="2400" dirty="0" err="1"/>
              <a:t>work</a:t>
            </a:r>
            <a:r>
              <a:rPr lang="nl-NL" sz="2400" dirty="0"/>
              <a:t> is </a:t>
            </a:r>
            <a:r>
              <a:rPr lang="nl-NL" sz="2400" dirty="0" err="1"/>
              <a:t>done</a:t>
            </a:r>
            <a:r>
              <a:rPr lang="nl-NL" sz="2400" dirty="0"/>
              <a:t> </a:t>
            </a:r>
            <a:r>
              <a:rPr lang="nl-NL" sz="2400" dirty="0" err="1"/>
              <a:t>on</a:t>
            </a:r>
            <a:r>
              <a:rPr lang="nl-NL" sz="2400" dirty="0"/>
              <a:t> the </a:t>
            </a:r>
            <a:r>
              <a:rPr lang="nl-NL" sz="2400" dirty="0" err="1"/>
              <a:t>surroundings</a:t>
            </a:r>
            <a:r>
              <a:rPr lang="nl-NL" sz="2400" dirty="0"/>
              <a:t>. In </a:t>
            </a:r>
            <a:r>
              <a:rPr lang="nl-NL" sz="2400" dirty="0" err="1"/>
              <a:t>this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 the </a:t>
            </a:r>
            <a:r>
              <a:rPr lang="nl-NL" sz="2400" dirty="0" err="1"/>
              <a:t>surroundings</a:t>
            </a:r>
            <a:r>
              <a:rPr lang="nl-NL" sz="2400" dirty="0"/>
              <a:t> </a:t>
            </a:r>
            <a:r>
              <a:rPr lang="nl-NL" sz="2400" dirty="0" err="1"/>
              <a:t>exert</a:t>
            </a:r>
            <a:r>
              <a:rPr lang="nl-NL" sz="2400" dirty="0"/>
              <a:t> </a:t>
            </a:r>
            <a:r>
              <a:rPr lang="nl-NL" sz="2400" dirty="0" err="1"/>
              <a:t>work</a:t>
            </a:r>
            <a:r>
              <a:rPr lang="nl-NL" sz="2400" dirty="0"/>
              <a:t> on the system: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&gt; 0</a:t>
            </a:r>
          </a:p>
          <a:p>
            <a:pPr marL="260350" indent="-260350"/>
            <a:endParaRPr lang="nl-NL" sz="2400" dirty="0"/>
          </a:p>
          <a:p>
            <a:pPr marL="260350" indent="-260350"/>
            <a:r>
              <a:rPr lang="nl-NL" sz="2400" dirty="0"/>
              <a:t>c)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aseline="-25000" dirty="0"/>
              <a:t>T=0 </a:t>
            </a:r>
            <a:r>
              <a:rPr lang="nl-NL" sz="2400" dirty="0"/>
              <a:t>= 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dirty="0"/>
              <a:t> = 5.0</a:t>
            </a:r>
            <a:r>
              <a:rPr lang="nl-NL" sz="2800" dirty="0"/>
              <a:t>·</a:t>
            </a:r>
            <a:r>
              <a:rPr lang="nl-NL" sz="2400" dirty="0"/>
              <a:t>8.3145</a:t>
            </a:r>
            <a:r>
              <a:rPr lang="nl-NL" sz="2800" dirty="0"/>
              <a:t>·</a:t>
            </a:r>
            <a:r>
              <a:rPr lang="nl-NL" sz="2400" dirty="0"/>
              <a:t>273/1.0</a:t>
            </a:r>
            <a:r>
              <a:rPr lang="nl-NL" sz="2800" dirty="0"/>
              <a:t>·</a:t>
            </a:r>
            <a:r>
              <a:rPr lang="nl-NL" sz="2400" dirty="0"/>
              <a:t>10</a:t>
            </a:r>
            <a:r>
              <a:rPr lang="nl-NL" sz="2400" baseline="30000" dirty="0"/>
              <a:t>5</a:t>
            </a:r>
            <a:r>
              <a:rPr lang="nl-NL" sz="2400" dirty="0"/>
              <a:t> = 0.113 = 0.11 m</a:t>
            </a:r>
            <a:r>
              <a:rPr lang="nl-NL" sz="2400" baseline="30000" dirty="0"/>
              <a:t>3</a:t>
            </a:r>
            <a:r>
              <a:rPr lang="nl-NL" sz="2400" dirty="0"/>
              <a:t/>
            </a:r>
            <a:br>
              <a:rPr lang="nl-NL" sz="2400" dirty="0"/>
            </a:br>
            <a:endParaRPr lang="nl-NL" sz="2400" dirty="0"/>
          </a:p>
          <a:p>
            <a:pPr marL="260350" indent="-260350"/>
            <a:r>
              <a:rPr lang="nl-NL" sz="2400" dirty="0"/>
              <a:t>d)  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/>
              <a:t> =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baseline="-25000" dirty="0"/>
              <a:t>T=0</a:t>
            </a:r>
            <a:r>
              <a:rPr lang="en-US" sz="2400" dirty="0"/>
              <a:t> –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aseline="-25000" dirty="0"/>
              <a:t>T=100</a:t>
            </a:r>
            <a:r>
              <a:rPr lang="en-US" sz="2400" dirty="0"/>
              <a:t> = 0.113 – 0.155 = – 0.042 m</a:t>
            </a:r>
            <a:r>
              <a:rPr lang="en-US" sz="2400" baseline="30000" dirty="0"/>
              <a:t>3</a:t>
            </a:r>
          </a:p>
          <a:p>
            <a:pPr marL="260350" indent="-260350"/>
            <a:r>
              <a:rPr lang="en-US" sz="2400" dirty="0"/>
              <a:t>	</a:t>
            </a:r>
          </a:p>
          <a:p>
            <a:pPr marL="260350" indent="-260350"/>
            <a:r>
              <a:rPr lang="nl-NL" sz="2400" dirty="0"/>
              <a:t>	</a:t>
            </a:r>
            <a:r>
              <a:rPr lang="nl-NL" sz="2400" dirty="0" err="1"/>
              <a:t>because</a:t>
            </a:r>
            <a:r>
              <a:rPr lang="nl-NL" sz="2400" dirty="0"/>
              <a:t> 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dirty="0"/>
              <a:t> is constant:</a:t>
            </a:r>
            <a:br>
              <a:rPr lang="nl-NL" sz="2400" dirty="0"/>
            </a:b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= </a:t>
            </a:r>
            <a:r>
              <a:rPr lang="en-US" sz="2400" dirty="0"/>
              <a:t>–</a:t>
            </a:r>
            <a:r>
              <a:rPr lang="nl-NL" sz="2400" dirty="0"/>
              <a:t> 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n-US" sz="2400" dirty="0"/>
          </a:p>
          <a:p>
            <a:pPr marL="260350" indent="-260350"/>
            <a:r>
              <a:rPr lang="en-US" sz="2400" dirty="0"/>
              <a:t>	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dirty="0"/>
              <a:t> = – </a:t>
            </a:r>
            <a:r>
              <a:rPr lang="nl-NL" sz="2400" dirty="0"/>
              <a:t>1.0</a:t>
            </a:r>
            <a:r>
              <a:rPr lang="nl-NL" sz="2800" dirty="0"/>
              <a:t>·</a:t>
            </a:r>
            <a:r>
              <a:rPr lang="nl-NL" sz="2400" dirty="0"/>
              <a:t>10</a:t>
            </a:r>
            <a:r>
              <a:rPr lang="nl-NL" sz="2400" baseline="30000" dirty="0"/>
              <a:t>5</a:t>
            </a:r>
            <a:r>
              <a:rPr lang="nl-NL" sz="2800" dirty="0"/>
              <a:t>·</a:t>
            </a:r>
            <a:r>
              <a:rPr lang="nl-NL" sz="2400" dirty="0"/>
              <a:t> (</a:t>
            </a:r>
            <a:r>
              <a:rPr lang="en-US" sz="2400" dirty="0"/>
              <a:t>–</a:t>
            </a:r>
            <a:r>
              <a:rPr lang="nl-NL" sz="2400" dirty="0"/>
              <a:t> 0.042) = 4.2</a:t>
            </a:r>
            <a:r>
              <a:rPr lang="nl-NL" sz="2800" dirty="0"/>
              <a:t>·</a:t>
            </a:r>
            <a:r>
              <a:rPr lang="nl-NL" sz="2400" dirty="0"/>
              <a:t>10</a:t>
            </a:r>
            <a:r>
              <a:rPr lang="nl-NL" sz="2400" baseline="30000" dirty="0"/>
              <a:t>3</a:t>
            </a:r>
            <a:r>
              <a:rPr lang="nl-NL" sz="2400" dirty="0"/>
              <a:t> J</a:t>
            </a:r>
          </a:p>
          <a:p>
            <a:pPr marL="260350" indent="-260350"/>
            <a:endParaRPr lang="nl-NL" sz="2400" dirty="0"/>
          </a:p>
          <a:p>
            <a:pPr marL="260350" indent="-260350"/>
            <a:r>
              <a:rPr lang="nl-NL" sz="2400" dirty="0"/>
              <a:t>e)  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dirty="0"/>
              <a:t> = 3/2·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dirty="0"/>
              <a:t> = </a:t>
            </a:r>
            <a:r>
              <a:rPr lang="en-US" sz="2400" dirty="0"/>
              <a:t>–</a:t>
            </a:r>
            <a:r>
              <a:rPr lang="nl-NL" sz="2400" dirty="0"/>
              <a:t> 6236 J = </a:t>
            </a:r>
            <a:r>
              <a:rPr lang="en-US" sz="2400" dirty="0"/>
              <a:t>–</a:t>
            </a:r>
            <a:r>
              <a:rPr lang="nl-NL" sz="2400" dirty="0"/>
              <a:t> 6.2 kJ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1344" y="116632"/>
            <a:ext cx="11449272" cy="672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err="1"/>
              <a:t>Question</a:t>
            </a:r>
            <a:r>
              <a:rPr lang="nl-NL" sz="2400" b="1" dirty="0"/>
              <a:t> 2</a:t>
            </a:r>
          </a:p>
          <a:p>
            <a:r>
              <a:rPr lang="en-US" sz="900" dirty="0"/>
              <a:t>                                                                     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				                                 – </a:t>
            </a:r>
            <a:r>
              <a:rPr lang="nl-NL" sz="2400" dirty="0"/>
              <a:t>1.0</a:t>
            </a:r>
            <a:r>
              <a:rPr lang="nl-NL" sz="2800" dirty="0"/>
              <a:t>·</a:t>
            </a:r>
            <a:r>
              <a:rPr lang="nl-NL" sz="2400" dirty="0"/>
              <a:t>10</a:t>
            </a:r>
            <a:r>
              <a:rPr lang="nl-NL" sz="2400" baseline="30000" dirty="0"/>
              <a:t>5</a:t>
            </a:r>
            <a:r>
              <a:rPr lang="nl-NL" sz="2800" dirty="0"/>
              <a:t>·</a:t>
            </a:r>
            <a:r>
              <a:rPr lang="nl-NL" sz="2400" dirty="0"/>
              <a:t>1.0</a:t>
            </a:r>
            <a:r>
              <a:rPr lang="nl-NL" sz="2800" dirty="0"/>
              <a:t>·</a:t>
            </a:r>
            <a:r>
              <a:rPr lang="nl-NL" sz="2400" dirty="0"/>
              <a:t>10</a:t>
            </a:r>
            <a:r>
              <a:rPr lang="nl-NL" sz="2400" baseline="30000" dirty="0"/>
              <a:t>-3</a:t>
            </a:r>
            <a:r>
              <a:rPr lang="nl-NL" sz="2400" dirty="0"/>
              <a:t> = </a:t>
            </a:r>
            <a:r>
              <a:rPr lang="en-US" sz="2400" dirty="0"/>
              <a:t>– </a:t>
            </a:r>
            <a:r>
              <a:rPr lang="nl-NL" sz="2400" dirty="0"/>
              <a:t>1.0</a:t>
            </a:r>
            <a:r>
              <a:rPr lang="nl-NL" sz="2800" dirty="0"/>
              <a:t>·</a:t>
            </a:r>
            <a:r>
              <a:rPr lang="nl-NL" sz="2400" dirty="0"/>
              <a:t>10</a:t>
            </a:r>
            <a:r>
              <a:rPr lang="nl-NL" sz="2400" baseline="30000" dirty="0"/>
              <a:t>2</a:t>
            </a:r>
            <a:r>
              <a:rPr lang="nl-NL" sz="2400" dirty="0"/>
              <a:t> J</a:t>
            </a:r>
          </a:p>
          <a:p>
            <a:endParaRPr lang="nl-NL" sz="900" b="1" dirty="0"/>
          </a:p>
          <a:p>
            <a:r>
              <a:rPr lang="nl-NL" sz="2400" b="1" dirty="0"/>
              <a:t>Question 3 </a:t>
            </a:r>
          </a:p>
          <a:p>
            <a:pPr marL="457200" indent="-457200">
              <a:buAutoNum type="alphaLcParenR"/>
            </a:pP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dirty="0"/>
              <a:t> = 3/2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dirty="0"/>
              <a:t>;   </a:t>
            </a:r>
            <a:r>
              <a:rPr lang="nl-NL" sz="2400" dirty="0" err="1"/>
              <a:t>isothermic</a:t>
            </a:r>
            <a:r>
              <a:rPr lang="nl-NL" sz="2400" dirty="0"/>
              <a:t>, </a:t>
            </a:r>
            <a:r>
              <a:rPr lang="nl-NL" sz="2400" dirty="0" err="1"/>
              <a:t>so</a:t>
            </a:r>
            <a:r>
              <a:rPr lang="nl-NL" sz="2400" dirty="0"/>
              <a:t> 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dirty="0"/>
              <a:t> = 0 K </a:t>
            </a:r>
            <a:r>
              <a:rPr lang="nl-NL" sz="2400" dirty="0" err="1"/>
              <a:t>and</a:t>
            </a:r>
            <a:r>
              <a:rPr lang="nl-NL" sz="2400" dirty="0"/>
              <a:t> </a:t>
            </a:r>
            <a:r>
              <a:rPr lang="nl-NL" sz="2400" dirty="0" err="1"/>
              <a:t>therefore</a:t>
            </a:r>
            <a:r>
              <a:rPr lang="nl-NL" sz="2400" dirty="0"/>
              <a:t> 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dirty="0"/>
              <a:t> = 0 J</a:t>
            </a:r>
          </a:p>
          <a:p>
            <a:pPr marL="457200" indent="-457200"/>
            <a:r>
              <a:rPr lang="nl-NL" sz="2400" dirty="0"/>
              <a:t>	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= </a:t>
            </a:r>
            <a:r>
              <a:rPr lang="en-US" sz="2400" dirty="0"/>
              <a:t>– </a:t>
            </a:r>
            <a:r>
              <a:rPr lang="nl-NL" sz="2400" dirty="0" err="1"/>
              <a:t>p</a:t>
            </a:r>
            <a:r>
              <a:rPr lang="nl-NL" sz="2400" baseline="-25000" dirty="0" err="1"/>
              <a:t>ext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dirty="0"/>
              <a:t>;    </a:t>
            </a:r>
            <a:r>
              <a:rPr lang="nl-NL" sz="2400" dirty="0" err="1"/>
              <a:t>p</a:t>
            </a:r>
            <a:r>
              <a:rPr lang="nl-NL" sz="2400" baseline="-25000" dirty="0" err="1"/>
              <a:t>ext</a:t>
            </a:r>
            <a:r>
              <a:rPr lang="nl-NL" sz="2400" dirty="0"/>
              <a:t> = 0 Pa   </a:t>
            </a:r>
            <a:r>
              <a:rPr lang="nl-NL" sz="2400" dirty="0" err="1"/>
              <a:t>so</a:t>
            </a:r>
            <a:r>
              <a:rPr lang="nl-NL" sz="2400" dirty="0"/>
              <a:t>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= 0 J</a:t>
            </a:r>
          </a:p>
          <a:p>
            <a:pPr marL="457200" indent="-457200"/>
            <a:r>
              <a:rPr lang="nl-NL" sz="2400" dirty="0"/>
              <a:t>	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nl-NL" sz="2400" i="1" dirty="0"/>
              <a:t> = 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i="1" dirty="0"/>
              <a:t> </a:t>
            </a:r>
            <a:r>
              <a:rPr lang="en-US" sz="2400" dirty="0"/>
              <a:t>–</a:t>
            </a:r>
            <a:r>
              <a:rPr lang="nl-NL" sz="2400" dirty="0"/>
              <a:t>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= 0 </a:t>
            </a:r>
            <a:r>
              <a:rPr lang="en-US" sz="2400" dirty="0"/>
              <a:t>–</a:t>
            </a:r>
            <a:r>
              <a:rPr lang="nl-NL" sz="2400" dirty="0"/>
              <a:t> 0 = 0 J</a:t>
            </a:r>
          </a:p>
          <a:p>
            <a:pPr marL="457200" indent="-457200">
              <a:buAutoNum type="alphaLcParenR" startAt="2"/>
            </a:pP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dirty="0"/>
              <a:t> = 0 J; d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= </a:t>
            </a:r>
            <a:r>
              <a:rPr lang="en-US" sz="2400" dirty="0" smtClean="0"/>
              <a:t>–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∫p</a:t>
            </a:r>
            <a:r>
              <a:rPr lang="nl-NL" sz="2400" baseline="-25000" dirty="0" smtClean="0"/>
              <a:t>ext</a:t>
            </a:r>
            <a:r>
              <a:rPr lang="nl-NL" sz="2400" dirty="0" smtClean="0"/>
              <a:t>d</a:t>
            </a:r>
            <a:r>
              <a:rPr lang="nl-N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dirty="0"/>
              <a:t>;  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baseline="-25000" dirty="0"/>
              <a:t>ext</a:t>
            </a:r>
            <a:r>
              <a:rPr lang="nl-NL" sz="2400" dirty="0"/>
              <a:t>= 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nRT</a:t>
            </a:r>
            <a:r>
              <a:rPr lang="nl-NL" sz="2400" dirty="0"/>
              <a:t>/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dirty="0"/>
              <a:t>; 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= </a:t>
            </a:r>
            <a:r>
              <a:rPr lang="en-US" sz="2400" dirty="0"/>
              <a:t>– </a:t>
            </a:r>
            <a:r>
              <a:rPr lang="nl-N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nRT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∫(</a:t>
            </a:r>
            <a:r>
              <a:rPr lang="nl-NL" sz="2400" dirty="0"/>
              <a:t>1/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V)</a:t>
            </a:r>
            <a:r>
              <a:rPr lang="nl-NL" sz="2400" dirty="0" err="1"/>
              <a:t>d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dirty="0"/>
              <a:t> = </a:t>
            </a:r>
            <a:r>
              <a:rPr lang="en-US" sz="2400" dirty="0"/>
              <a:t>– </a:t>
            </a:r>
            <a:r>
              <a:rPr lang="nl-N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nRT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400" dirty="0" err="1"/>
              <a:t>ln</a:t>
            </a:r>
            <a:r>
              <a:rPr lang="nl-NL" sz="2400" dirty="0"/>
              <a:t>(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baseline="-25000" dirty="0"/>
              <a:t>2</a:t>
            </a:r>
            <a:r>
              <a:rPr lang="nl-NL" sz="2400" dirty="0"/>
              <a:t>/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baseline="-25000" dirty="0"/>
              <a:t>1</a:t>
            </a:r>
            <a:r>
              <a:rPr lang="nl-NL" sz="2400" dirty="0"/>
              <a:t>) = </a:t>
            </a:r>
            <a:r>
              <a:rPr lang="en-US" sz="2400" dirty="0"/>
              <a:t>– </a:t>
            </a:r>
            <a:r>
              <a:rPr lang="nl-NL" sz="2400" dirty="0"/>
              <a:t>1573 J</a:t>
            </a:r>
          </a:p>
          <a:p>
            <a:pPr marL="457200" indent="-457200"/>
            <a:r>
              <a:rPr lang="nl-NL" sz="2400" dirty="0"/>
              <a:t>	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nl-NL" sz="2400" dirty="0"/>
              <a:t> = 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dirty="0"/>
              <a:t> –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= 1573 J</a:t>
            </a:r>
          </a:p>
          <a:p>
            <a:pPr marL="457200" indent="-457200"/>
            <a:r>
              <a:rPr lang="nl-NL" sz="2400" dirty="0"/>
              <a:t>c) 	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dirty="0"/>
              <a:t> = 0 J; </a:t>
            </a:r>
            <a:r>
              <a:rPr lang="nl-NL" sz="2400" dirty="0" err="1"/>
              <a:t>d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= </a:t>
            </a:r>
            <a:r>
              <a:rPr lang="en-US" sz="2400" dirty="0"/>
              <a:t>– </a:t>
            </a:r>
            <a:r>
              <a:rPr lang="nl-N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baseline="-25000" dirty="0" err="1"/>
              <a:t>ext</a:t>
            </a:r>
            <a:r>
              <a:rPr lang="nl-NL" sz="2400" dirty="0" err="1"/>
              <a:t>d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dirty="0"/>
              <a:t>;  </a:t>
            </a:r>
            <a:r>
              <a:rPr lang="nl-N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baseline="-25000" dirty="0" err="1"/>
              <a:t>ext</a:t>
            </a:r>
            <a:r>
              <a:rPr lang="nl-NL" sz="2400" baseline="-25000" dirty="0"/>
              <a:t> </a:t>
            </a:r>
            <a:r>
              <a:rPr lang="nl-NL" sz="2400" dirty="0"/>
              <a:t>is constant, </a:t>
            </a:r>
            <a:r>
              <a:rPr lang="nl-NL" sz="2400" dirty="0" err="1"/>
              <a:t>so</a:t>
            </a:r>
            <a:r>
              <a:rPr lang="nl-NL" sz="2400" dirty="0"/>
              <a:t>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= </a:t>
            </a:r>
            <a:r>
              <a:rPr lang="en-US" sz="2400" dirty="0"/>
              <a:t>– </a:t>
            </a:r>
            <a:r>
              <a:rPr lang="nl-N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baseline="-25000" dirty="0" err="1"/>
              <a:t>ext</a:t>
            </a:r>
            <a:r>
              <a:rPr lang="nl-NL" sz="2800" dirty="0"/>
              <a:t>·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dirty="0"/>
              <a:t> = </a:t>
            </a:r>
            <a:r>
              <a:rPr lang="en-US" sz="2400" dirty="0"/>
              <a:t>– (</a:t>
            </a:r>
            <a:r>
              <a:rPr lang="nl-N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nRT</a:t>
            </a:r>
            <a:r>
              <a:rPr lang="nl-NL" sz="2400" dirty="0"/>
              <a:t>/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nl-NL" sz="2400" dirty="0"/>
              <a:t>)</a:t>
            </a:r>
            <a:r>
              <a:rPr lang="nl-NL" sz="2800" dirty="0"/>
              <a:t>·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en-US" sz="2400" dirty="0"/>
              <a:t>= – (1.0</a:t>
            </a:r>
            <a:r>
              <a:rPr lang="nl-NL" sz="2800" dirty="0"/>
              <a:t>·</a:t>
            </a:r>
            <a:r>
              <a:rPr lang="nl-NL" sz="2400" dirty="0"/>
              <a:t>8.3145</a:t>
            </a:r>
            <a:r>
              <a:rPr lang="nl-NL" sz="2800" dirty="0"/>
              <a:t>·</a:t>
            </a:r>
            <a:r>
              <a:rPr lang="nl-NL" sz="2400" dirty="0"/>
              <a:t>273/44.8</a:t>
            </a:r>
            <a:r>
              <a:rPr lang="nl-NL" sz="2800" dirty="0"/>
              <a:t>·</a:t>
            </a:r>
            <a:r>
              <a:rPr lang="nl-NL" sz="2400" dirty="0"/>
              <a:t>10</a:t>
            </a:r>
            <a:r>
              <a:rPr lang="nl-NL" sz="2400" baseline="30000" dirty="0"/>
              <a:t>-3</a:t>
            </a:r>
            <a:r>
              <a:rPr lang="nl-NL" sz="2400" dirty="0"/>
              <a:t>)·(</a:t>
            </a:r>
            <a:r>
              <a:rPr lang="en-US" sz="2400" dirty="0"/>
              <a:t>22.4</a:t>
            </a:r>
            <a:r>
              <a:rPr lang="nl-NL" sz="2800" dirty="0"/>
              <a:t>·</a:t>
            </a:r>
            <a:r>
              <a:rPr lang="nl-NL" sz="2400" dirty="0"/>
              <a:t>10</a:t>
            </a:r>
            <a:r>
              <a:rPr lang="nl-NL" sz="2400" baseline="30000" dirty="0"/>
              <a:t>-3</a:t>
            </a:r>
            <a:r>
              <a:rPr lang="en-US" sz="2400" dirty="0"/>
              <a:t>) = – </a:t>
            </a:r>
            <a:r>
              <a:rPr lang="nl-NL" sz="2400" dirty="0"/>
              <a:t>1135 J                                                  </a:t>
            </a:r>
          </a:p>
          <a:p>
            <a:pPr marL="457200" indent="-457200"/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Q</a:t>
            </a:r>
            <a:r>
              <a:rPr lang="nl-NL" sz="2400" dirty="0"/>
              <a:t> = 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dirty="0"/>
              <a:t> –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= 1135 J</a:t>
            </a:r>
          </a:p>
          <a:p>
            <a:pPr marL="457200" indent="-457200"/>
            <a:endParaRPr lang="nl-NL" sz="900" b="1" dirty="0"/>
          </a:p>
          <a:p>
            <a:pPr marL="457200" indent="-457200"/>
            <a:r>
              <a:rPr lang="nl-NL" sz="2400" b="1" dirty="0"/>
              <a:t>Question 4</a:t>
            </a:r>
          </a:p>
          <a:p>
            <a:pPr marL="457200" indent="-457200"/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</a:t>
            </a:r>
            <a:r>
              <a:rPr lang="nl-NL" sz="2400" baseline="-25000" dirty="0"/>
              <a:t>1</a:t>
            </a:r>
            <a:r>
              <a:rPr lang="nl-NL" sz="2400" dirty="0"/>
              <a:t>/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baseline="-25000" dirty="0"/>
              <a:t>1</a:t>
            </a:r>
            <a:r>
              <a:rPr lang="nl-NL" sz="2400" dirty="0"/>
              <a:t> =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baseline="-25000" dirty="0"/>
              <a:t>2</a:t>
            </a:r>
            <a:r>
              <a:rPr lang="nl-NL" sz="2400" dirty="0"/>
              <a:t>/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baseline="-25000" dirty="0"/>
              <a:t>2</a:t>
            </a:r>
            <a:r>
              <a:rPr lang="nl-NL" sz="2400" dirty="0"/>
              <a:t>;   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baseline="-25000" dirty="0"/>
              <a:t>2</a:t>
            </a:r>
            <a:r>
              <a:rPr lang="nl-NL" sz="2400" dirty="0"/>
              <a:t> =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baseline="-25000" dirty="0"/>
              <a:t>1</a:t>
            </a:r>
            <a:r>
              <a:rPr lang="nl-NL" sz="2800" dirty="0"/>
              <a:t>·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baseline="-25000" dirty="0"/>
              <a:t>2</a:t>
            </a:r>
            <a:r>
              <a:rPr lang="nl-NL" sz="2400" dirty="0"/>
              <a:t>/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baseline="-25000" dirty="0"/>
              <a:t>1</a:t>
            </a:r>
            <a:r>
              <a:rPr lang="nl-NL" sz="2400" dirty="0"/>
              <a:t> = 1.33</a:t>
            </a:r>
            <a:r>
              <a:rPr lang="nl-NL" sz="2800" dirty="0"/>
              <a:t>·</a:t>
            </a:r>
            <a:r>
              <a:rPr lang="nl-NL" sz="2400" dirty="0"/>
              <a:t>10</a:t>
            </a:r>
            <a:r>
              <a:rPr lang="nl-NL" sz="2400" baseline="30000" dirty="0"/>
              <a:t>5 </a:t>
            </a:r>
            <a:r>
              <a:rPr lang="nl-NL" sz="2400" dirty="0"/>
              <a:t>Pa</a:t>
            </a:r>
          </a:p>
          <a:p>
            <a:pPr marL="457200" indent="-457200"/>
            <a:r>
              <a:rPr lang="nl-NL" sz="2400" dirty="0"/>
              <a:t>	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dirty="0"/>
              <a:t> = 3/2·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dirty="0"/>
              <a:t> = 1247 J</a:t>
            </a:r>
          </a:p>
          <a:p>
            <a:pPr marL="457200" indent="-457200"/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W</a:t>
            </a:r>
            <a:r>
              <a:rPr lang="nl-NL" sz="2400" dirty="0"/>
              <a:t> = </a:t>
            </a:r>
            <a:r>
              <a:rPr lang="en-US" sz="2400" dirty="0"/>
              <a:t>– 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∫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dirty="0" err="1"/>
              <a:t>d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dirty="0"/>
              <a:t>   in </a:t>
            </a:r>
            <a:r>
              <a:rPr lang="nl-NL" sz="2400" dirty="0" err="1"/>
              <a:t>which</a:t>
            </a:r>
            <a:r>
              <a:rPr lang="nl-NL" sz="2400" dirty="0"/>
              <a:t>  </a:t>
            </a:r>
            <a:r>
              <a:rPr lang="nl-NL" sz="2400" dirty="0" err="1"/>
              <a:t>d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400" dirty="0"/>
              <a:t>= 0  </a:t>
            </a:r>
            <a:r>
              <a:rPr lang="nl-NL" sz="2400" dirty="0" err="1"/>
              <a:t>so</a:t>
            </a:r>
            <a:r>
              <a:rPr lang="nl-NL" sz="2400" dirty="0"/>
              <a:t>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= 0 J</a:t>
            </a:r>
          </a:p>
          <a:p>
            <a:pPr marL="457200" indent="-457200"/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Q</a:t>
            </a:r>
            <a:r>
              <a:rPr lang="nl-NL" sz="2400" dirty="0"/>
              <a:t> = </a:t>
            </a:r>
            <a:r>
              <a:rPr lang="el-GR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400" dirty="0"/>
              <a:t> –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dirty="0"/>
              <a:t> = 1247 – 0 = 1247 J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408831"/>
              </p:ext>
            </p:extLst>
          </p:nvPr>
        </p:nvGraphicFramePr>
        <p:xfrm>
          <a:off x="263352" y="648306"/>
          <a:ext cx="5867297" cy="519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6" name="Equation" r:id="rId3" imgW="2501640" imgH="279360" progId="Equation.DSMT4">
                  <p:embed/>
                </p:oleObj>
              </mc:Choice>
              <mc:Fallback>
                <p:oleObj name="Equation" r:id="rId3" imgW="25016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52" y="648306"/>
                        <a:ext cx="5867297" cy="5194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310</Words>
  <Application>Microsoft Office PowerPoint</Application>
  <PresentationFormat>Custom</PresentationFormat>
  <Paragraphs>84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Office Theme</vt:lpstr>
      <vt:lpstr>Vergelijking</vt:lpstr>
      <vt:lpstr>Equation</vt:lpstr>
      <vt:lpstr>Thermodynamics  tutorhour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Radboud Universiteit Nijmegen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U336069</dc:creator>
  <cp:lastModifiedBy>HM</cp:lastModifiedBy>
  <cp:revision>114</cp:revision>
  <dcterms:created xsi:type="dcterms:W3CDTF">2016-01-22T13:41:24Z</dcterms:created>
  <dcterms:modified xsi:type="dcterms:W3CDTF">2021-11-12T11:54:35Z</dcterms:modified>
</cp:coreProperties>
</file>