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8" r:id="rId2"/>
    <p:sldId id="269" r:id="rId3"/>
    <p:sldId id="270" r:id="rId4"/>
    <p:sldId id="277" r:id="rId5"/>
    <p:sldId id="278" r:id="rId6"/>
    <p:sldId id="282" r:id="rId7"/>
    <p:sldId id="287" r:id="rId8"/>
    <p:sldId id="281" r:id="rId9"/>
    <p:sldId id="286" r:id="rId10"/>
    <p:sldId id="285" r:id="rId11"/>
    <p:sldId id="283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21" autoAdjust="0"/>
    <p:restoredTop sz="94660"/>
  </p:normalViewPr>
  <p:slideViewPr>
    <p:cSldViewPr>
      <p:cViewPr varScale="1">
        <p:scale>
          <a:sx n="87" d="100"/>
          <a:sy n="87" d="100"/>
        </p:scale>
        <p:origin x="648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71DCD-2390-4AEC-BEF4-B00768FEB230}" type="datetimeFigureOut">
              <a:rPr lang="nl-NL" smtClean="0"/>
              <a:t>17-11-2021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B6620-2043-4E13-8DBA-8FCB1D3487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4336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B6620-2043-4E13-8DBA-8FCB1D3487DC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7218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B6620-2043-4E13-8DBA-8FCB1D3487D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3234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EF37A-B24D-452B-894D-69F823EE5F23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95F79-ECFF-4DF7-9FD7-8B62AF85E927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7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4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/>
          <p:cNvSpPr>
            <a:spLocks noGrp="1"/>
          </p:cNvSpPr>
          <p:nvPr>
            <p:ph type="ctrTitle"/>
          </p:nvPr>
        </p:nvSpPr>
        <p:spPr>
          <a:xfrm>
            <a:off x="2135560" y="1196753"/>
            <a:ext cx="7772400" cy="1829761"/>
          </a:xfrm>
        </p:spPr>
        <p:txBody>
          <a:bodyPr/>
          <a:lstStyle/>
          <a:p>
            <a:r>
              <a:rPr lang="nl-NL" dirty="0" err="1"/>
              <a:t>Thermodynamics</a:t>
            </a:r>
            <a:r>
              <a:rPr lang="nl-NL" dirty="0"/>
              <a:t> </a:t>
            </a:r>
            <a:br>
              <a:rPr lang="nl-NL" dirty="0"/>
            </a:br>
            <a:r>
              <a:rPr lang="nl-NL" dirty="0" err="1"/>
              <a:t>tutorhour</a:t>
            </a:r>
            <a:r>
              <a:rPr lang="nl-NL" dirty="0"/>
              <a:t> </a:t>
            </a:r>
            <a:r>
              <a:rPr lang="nl-NL" dirty="0" smtClean="0"/>
              <a:t>4</a:t>
            </a:r>
            <a:endParaRPr lang="nl-NL" dirty="0" smtClean="0">
              <a:solidFill>
                <a:schemeClr val="tx2"/>
              </a:solidFill>
            </a:endParaRPr>
          </a:p>
        </p:txBody>
      </p:sp>
      <p:sp>
        <p:nvSpPr>
          <p:cNvPr id="8195" name="Ondertitel 2"/>
          <p:cNvSpPr>
            <a:spLocks noGrp="1"/>
          </p:cNvSpPr>
          <p:nvPr>
            <p:ph type="subTitle" idx="1"/>
          </p:nvPr>
        </p:nvSpPr>
        <p:spPr>
          <a:xfrm>
            <a:off x="2927648" y="3501008"/>
            <a:ext cx="6400800" cy="648072"/>
          </a:xfrm>
        </p:spPr>
        <p:txBody>
          <a:bodyPr/>
          <a:lstStyle/>
          <a:p>
            <a:pPr eaLnBrk="1" hangingPunct="1"/>
            <a:r>
              <a:rPr lang="nl-NL" dirty="0" err="1" smtClean="0">
                <a:solidFill>
                  <a:schemeClr val="accent1"/>
                </a:solidFill>
              </a:rPr>
              <a:t>Electrochemistry</a:t>
            </a:r>
            <a:endParaRPr lang="nl-NL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/>
              <p:cNvSpPr txBox="1"/>
              <p:nvPr/>
            </p:nvSpPr>
            <p:spPr>
              <a:xfrm>
                <a:off x="479376" y="200898"/>
                <a:ext cx="11434480" cy="43656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800" b="1" dirty="0" smtClean="0"/>
                  <a:t>Question 4 </a:t>
                </a:r>
                <a:r>
                  <a:rPr lang="de-DE" sz="2400" dirty="0"/>
                  <a:t/>
                </a:r>
                <a:br>
                  <a:rPr lang="de-DE" sz="2400" dirty="0"/>
                </a:br>
                <a:endParaRPr lang="de-DE" sz="1400" dirty="0"/>
              </a:p>
              <a:p>
                <a:r>
                  <a:rPr lang="de-DE" sz="2000" dirty="0"/>
                  <a:t>a.  </a:t>
                </a:r>
                <a:r>
                  <a:rPr lang="de-DE" sz="2000" dirty="0" smtClean="0"/>
                  <a:t/>
                </a:r>
                <a:br>
                  <a:rPr lang="de-DE" sz="2000" dirty="0" smtClean="0"/>
                </a:br>
                <a:endParaRPr lang="de-DE" sz="2000" dirty="0" smtClean="0"/>
              </a:p>
              <a:p>
                <a:pPr lvl="0"/>
                <a:r>
                  <a:rPr lang="nl-NL" sz="2400" dirty="0" smtClean="0">
                    <a:ea typeface="Cambria Math" panose="02040503050406030204" pitchFamily="18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Sup>
                      <m:sSubSupPr>
                        <m:ctrlP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𝐸𝑀𝐹</m:t>
                        </m:r>
                      </m:sub>
                      <m:sup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sup>
                    </m:sSubSup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=6∗2.041=</m:t>
                    </m:r>
                  </m:oMath>
                </a14:m>
                <a:r>
                  <a:rPr lang="de-DE" sz="2400" dirty="0"/>
                  <a:t> 12.246 V</a:t>
                </a:r>
                <a:br>
                  <a:rPr lang="de-DE" sz="2400" dirty="0"/>
                </a:br>
                <a:endParaRPr lang="en-US" sz="2400" dirty="0"/>
              </a:p>
              <a:p>
                <a:r>
                  <a:rPr lang="de-DE" sz="2000" dirty="0"/>
                  <a:t>b.    </a:t>
                </a:r>
                <a:r>
                  <a:rPr lang="de-DE" sz="2400" dirty="0"/>
                  <a:t>Per </a:t>
                </a:r>
                <a:r>
                  <a:rPr lang="de-DE" sz="2400" dirty="0" err="1"/>
                  <a:t>cell</a:t>
                </a:r>
                <a:r>
                  <a:rPr lang="de-DE" sz="2400" dirty="0"/>
                  <a:t>:</a:t>
                </a:r>
                <a:r>
                  <a:rPr lang="de-DE" sz="2000" dirty="0"/>
                  <a:t>				        </a:t>
                </a:r>
                <a:r>
                  <a:rPr lang="de-DE" sz="2000" dirty="0" smtClean="0"/>
                  <a:t>                         </a:t>
                </a:r>
                <a:r>
                  <a:rPr lang="de-DE" sz="2400" dirty="0" err="1" smtClean="0"/>
                  <a:t>and</a:t>
                </a:r>
                <a:r>
                  <a:rPr lang="de-DE" sz="2000" dirty="0" smtClean="0"/>
                  <a:t> </a:t>
                </a:r>
                <a:endParaRPr lang="de-DE" sz="2000" dirty="0"/>
              </a:p>
              <a:p>
                <a:endParaRPr lang="de-DE" sz="2400" i="1" dirty="0">
                  <a:latin typeface="Cambria Math" panose="02040503050406030204" pitchFamily="18" charset="0"/>
                </a:endParaRPr>
              </a:p>
              <a:p>
                <a:r>
                  <a:rPr lang="nl-NL" sz="2400" dirty="0"/>
                  <a:t>      PbO</a:t>
                </a:r>
                <a:r>
                  <a:rPr lang="nl-NL" sz="2400" baseline="-25000" dirty="0"/>
                  <a:t>2</a:t>
                </a:r>
                <a:r>
                  <a:rPr lang="nl-NL" sz="2400" dirty="0"/>
                  <a:t>(s) + Pb(s) + </a:t>
                </a:r>
                <a:r>
                  <a:rPr lang="nl-NL" sz="2400" dirty="0">
                    <a:sym typeface="Wingdings" panose="05000000000000000000" pitchFamily="2" charset="2"/>
                  </a:rPr>
                  <a:t>2 H</a:t>
                </a:r>
                <a:r>
                  <a:rPr lang="nl-NL" sz="2400" baseline="-25000" dirty="0">
                    <a:sym typeface="Wingdings" panose="05000000000000000000" pitchFamily="2" charset="2"/>
                  </a:rPr>
                  <a:t>3</a:t>
                </a:r>
                <a:r>
                  <a:rPr lang="nl-NL" sz="2400" dirty="0">
                    <a:sym typeface="Wingdings" panose="05000000000000000000" pitchFamily="2" charset="2"/>
                  </a:rPr>
                  <a:t>O</a:t>
                </a:r>
                <a:r>
                  <a:rPr lang="nl-NL" sz="2400" baseline="30000" dirty="0">
                    <a:sym typeface="Wingdings" panose="05000000000000000000" pitchFamily="2" charset="2"/>
                  </a:rPr>
                  <a:t>+</a:t>
                </a:r>
                <a:r>
                  <a:rPr lang="nl-NL" sz="2400" dirty="0">
                    <a:sym typeface="Wingdings" panose="05000000000000000000" pitchFamily="2" charset="2"/>
                  </a:rPr>
                  <a:t> + 2 HSO</a:t>
                </a:r>
                <a:r>
                  <a:rPr lang="nl-NL" sz="2400" baseline="-25000" dirty="0">
                    <a:sym typeface="Wingdings" panose="05000000000000000000" pitchFamily="2" charset="2"/>
                  </a:rPr>
                  <a:t>4</a:t>
                </a:r>
                <a:r>
                  <a:rPr lang="nl-NL" sz="2400" baseline="30000" dirty="0">
                    <a:sym typeface="Wingdings" panose="05000000000000000000" pitchFamily="2" charset="2"/>
                  </a:rPr>
                  <a:t>-</a:t>
                </a:r>
                <a:r>
                  <a:rPr lang="nl-NL" sz="2400" dirty="0"/>
                  <a:t> </a:t>
                </a:r>
                <a:r>
                  <a:rPr lang="nl-NL" sz="2400" dirty="0"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→</a:t>
                </a:r>
                <a:r>
                  <a:rPr lang="nl-NL" sz="2400" dirty="0">
                    <a:sym typeface="Wingdings" panose="05000000000000000000" pitchFamily="2" charset="2"/>
                  </a:rPr>
                  <a:t> 2 </a:t>
                </a:r>
                <a:r>
                  <a:rPr lang="nl-NL" sz="2400" dirty="0"/>
                  <a:t>PbSO</a:t>
                </a:r>
                <a:r>
                  <a:rPr lang="nl-NL" sz="2400" baseline="-25000" dirty="0"/>
                  <a:t>4</a:t>
                </a:r>
                <a:r>
                  <a:rPr lang="nl-NL" sz="2400" dirty="0"/>
                  <a:t>(s) + </a:t>
                </a:r>
                <a:r>
                  <a:rPr lang="nl-NL" sz="2400" dirty="0">
                    <a:sym typeface="Wingdings" panose="05000000000000000000" pitchFamily="2" charset="2"/>
                  </a:rPr>
                  <a:t>4 H</a:t>
                </a:r>
                <a:r>
                  <a:rPr lang="nl-NL" sz="2400" baseline="-25000" dirty="0">
                    <a:sym typeface="Wingdings" panose="05000000000000000000" pitchFamily="2" charset="2"/>
                  </a:rPr>
                  <a:t>2</a:t>
                </a:r>
                <a:r>
                  <a:rPr lang="nl-NL" sz="2400" dirty="0">
                    <a:sym typeface="Wingdings" panose="05000000000000000000" pitchFamily="2" charset="2"/>
                  </a:rPr>
                  <a:t>O(l</a:t>
                </a:r>
                <a:r>
                  <a:rPr lang="nl-NL" sz="2400" dirty="0" smtClean="0">
                    <a:sym typeface="Wingdings" panose="05000000000000000000" pitchFamily="2" charset="2"/>
                  </a:rPr>
                  <a:t>)</a:t>
                </a:r>
              </a:p>
              <a:p>
                <a:endParaRPr lang="de-DE" sz="16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𝑃𝑏𝑆</m:t>
                            </m:r>
                            <m:sSub>
                              <m:sSub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b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b>
                              <m:sSub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b>
                                  <m:sSubPr>
                                    <m:ctrlP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b/>
                            </m:sSub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𝑃𝑏</m:t>
                            </m:r>
                            <m:sSub>
                              <m:sSub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b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>
                          <m:sSubPr>
                            <m:ctrlP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𝑃𝑏</m:t>
                            </m:r>
                          </m:sub>
                        </m:sSub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b>
                              <m:sSub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p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b>
                              <m:sSub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𝐻𝑆</m:t>
                                </m:r>
                                <m:sSubSup>
                                  <m:sSubSupPr>
                                    <m:ctrlP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</m:sup>
                                </m:sSubSup>
                              </m:e>
                              <m:sub/>
                            </m:sSub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nl-NL" sz="2400" i="1" dirty="0" smtClean="0">
                    <a:latin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nl-NL" sz="240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e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1 ∙ (1</m:t>
                        </m:r>
                        <m:sSup>
                          <m:sSupPr>
                            <m:ctrlP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𝑝𝐻</m:t>
                            </m:r>
                          </m:sup>
                        </m:sSup>
                        <m:sSup>
                          <m:sSupPr>
                            <m:ctrlP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b>
                              <m:sSub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𝐻𝑆</m:t>
                                </m:r>
                                <m:sSubSup>
                                  <m:sSubSupPr>
                                    <m:ctrlP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</m:sup>
                                </m:sSubSup>
                              </m:e>
                              <m:sub/>
                            </m:sSub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r>
                      <a:rPr lang="nl-NL" sz="240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(1</m:t>
                        </m:r>
                        <m:sSup>
                          <m:sSupPr>
                            <m:ctrlP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−0,5</m:t>
                            </m:r>
                          </m:sup>
                        </m:sSup>
                        <m:sSup>
                          <m:sSupPr>
                            <m:ctrlP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b>
                              <m:sSub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𝐻𝑆</m:t>
                                </m:r>
                                <m:sSubSup>
                                  <m:sSubSupPr>
                                    <m:ctrlP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</m:sup>
                                </m:sSubSup>
                              </m:e>
                              <m:sub/>
                            </m:sSub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r>
                      <a:rPr lang="nl-NL" sz="240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b>
                              <m:sSub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𝐻𝑆</m:t>
                                </m:r>
                                <m:sSubSup>
                                  <m:sSubSupPr>
                                    <m:ctrlP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  <m:sup>
                                    <m:r>
                                      <a:rPr lang="nl-NL" sz="2400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</m:sup>
                                </m:sSubSup>
                              </m:e>
                              <m:sub/>
                            </m:sSub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endParaRPr lang="de-DE" sz="2400" dirty="0"/>
              </a:p>
            </p:txBody>
          </p:sp>
        </mc:Choice>
        <mc:Fallback xmlns="">
          <p:sp>
            <p:nvSpPr>
              <p:cNvPr id="4" name="Tekstvak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76" y="200898"/>
                <a:ext cx="11434480" cy="4365619"/>
              </a:xfrm>
              <a:prstGeom prst="rect">
                <a:avLst/>
              </a:prstGeom>
              <a:blipFill rotWithShape="0">
                <a:blip r:embed="rId2"/>
                <a:stretch>
                  <a:fillRect l="-1120" t="-139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4131" y="829402"/>
                <a:ext cx="8712968" cy="4438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Sup>
                        <m:sSubSup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𝑐𝑒𝑙𝑙</m:t>
                          </m:r>
                        </m:sub>
                        <m:sup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sup>
                      </m:sSubSup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𝑝𝑜𝑙𝑒</m:t>
                          </m:r>
                        </m:sub>
                        <m:sup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sup>
                      </m:sSubSup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𝑝𝑜𝑙𝑒</m:t>
                          </m:r>
                        </m:sub>
                        <m:sup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sup>
                      </m:sSubSup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de-DE" sz="2400" dirty="0"/>
                        <m:t> 1.685 </m:t>
                      </m:r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de-DE" sz="2400" dirty="0"/>
                        <m:t> (</m:t>
                      </m:r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de-DE" sz="2400" dirty="0"/>
                        <m:t> 0.356) </m:t>
                      </m:r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de-DE" sz="2400" dirty="0"/>
                        <m:t> 2.041 </m:t>
                      </m:r>
                      <m:r>
                        <m:rPr>
                          <m:nor/>
                        </m:rPr>
                        <a:rPr lang="de-DE" sz="2400" dirty="0"/>
                        <m:t>V</m:t>
                      </m:r>
                    </m:oMath>
                  </m:oMathPara>
                </a14:m>
                <a:endParaRPr lang="nl-NL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131" y="829402"/>
                <a:ext cx="8712968" cy="44383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203856" y="2072532"/>
                <a:ext cx="4711762" cy="6223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Sup>
                      <m:sSubSupPr>
                        <m:ctrlP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𝑐𝑒𝑙𝑙</m:t>
                        </m:r>
                      </m:sub>
                      <m:sup/>
                    </m:sSubSup>
                    <m:r>
                      <a:rPr lang="nl-NL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𝐸𝑀𝐹</m:t>
                            </m:r>
                          </m:sub>
                          <m:sup/>
                        </m:sSubSup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r>
                      <a:rPr lang="nl-NL" sz="2400">
                        <a:latin typeface="Cambria Math" panose="02040503050406030204" pitchFamily="18" charset="0"/>
                      </a:rPr>
                      <m:t>=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sz="2400" dirty="0"/>
                  <a:t> 12.06 / 6 </a:t>
                </a:r>
                <a14:m>
                  <m:oMath xmlns:m="http://schemas.openxmlformats.org/officeDocument/2006/math">
                    <m:r>
                      <a:rPr lang="nl-NL" sz="240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nl-NL" sz="2400" dirty="0"/>
                  <a:t> 2.01 V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856" y="2072532"/>
                <a:ext cx="4711762" cy="622350"/>
              </a:xfrm>
              <a:prstGeom prst="rect">
                <a:avLst/>
              </a:prstGeom>
              <a:blipFill rotWithShape="0">
                <a:blip r:embed="rId4"/>
                <a:stretch>
                  <a:fillRect r="-259" b="-16667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392144" y="2004500"/>
                <a:ext cx="4207705" cy="6903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Sup>
                        <m:sSubSup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𝑐𝑒𝑙𝑙</m:t>
                          </m:r>
                        </m:sub>
                        <m:sup/>
                      </m:sSubSup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𝑐𝑒𝑙𝑙</m:t>
                          </m:r>
                        </m:sub>
                        <m:sup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sup>
                      </m:sSubSup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𝑅𝑇</m:t>
                          </m:r>
                        </m:num>
                        <m:den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den>
                      </m:f>
                      <m:func>
                        <m:func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</m:func>
                    </m:oMath>
                  </m:oMathPara>
                </a14:m>
                <a:endParaRPr lang="nl-NL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2144" y="2004500"/>
                <a:ext cx="4207705" cy="69038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576812" y="4959055"/>
                <a:ext cx="5487739" cy="73924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2,01=2,041−</m:t>
                      </m:r>
                      <m:f>
                        <m:fPr>
                          <m:ctrlPr>
                            <a:rPr lang="nl-N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8.3145∙298</m:t>
                          </m:r>
                        </m:num>
                        <m:den>
                          <m:r>
                            <a:rPr lang="nl-N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2∙9.6485∙1</m:t>
                          </m:r>
                          <m:sSup>
                            <m:sSupPr>
                              <m:ctrlPr>
                                <a:rPr lang="nl-NL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nl-NL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nl-NL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func>
                        <m:funcPr>
                          <m:ctrlPr>
                            <a:rPr lang="nl-NL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sz="20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nl-NL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20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num>
                            <m:den>
                              <m:sSubSup>
                                <m:sSubSupPr>
                                  <m:ctrlPr>
                                    <a:rPr lang="nl-NL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nl-NL" sz="20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nl-NL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nl-NL" sz="2000" i="1">
                                          <a:latin typeface="Cambria Math" panose="02040503050406030204" pitchFamily="18" charset="0"/>
                                        </a:rPr>
                                        <m:t>𝐻𝑆</m:t>
                                      </m:r>
                                      <m:sSubSup>
                                        <m:sSubSupPr>
                                          <m:ctrlPr>
                                            <a:rPr lang="nl-NL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nl-NL" sz="2000" i="1">
                                              <a:latin typeface="Cambria Math" panose="02040503050406030204" pitchFamily="18" charset="0"/>
                                            </a:rPr>
                                            <m:t>𝑂</m:t>
                                          </m:r>
                                        </m:e>
                                        <m:sub>
                                          <m:r>
                                            <a:rPr lang="nl-NL" sz="2000" i="1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  <m:sup>
                                          <m:r>
                                            <a:rPr lang="nl-NL" sz="20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</m:sup>
                                      </m:sSubSup>
                                    </m:e>
                                    <m:sub/>
                                  </m:sSub>
                                </m:sub>
                                <m:sup>
                                  <m:r>
                                    <a:rPr lang="nl-NL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den>
                          </m:f>
                          <m:r>
                            <m:rPr>
                              <m:nor/>
                            </m:rPr>
                            <a:rPr lang="de-DE" sz="2000" dirty="0"/>
                            <m:t> </m:t>
                          </m:r>
                        </m:e>
                      </m:func>
                    </m:oMath>
                  </m:oMathPara>
                </a14:m>
                <a:endParaRPr lang="nl-NL" sz="20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812" y="4959055"/>
                <a:ext cx="5487739" cy="73924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5576812" y="5700285"/>
                <a:ext cx="3163943" cy="1001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nl-NL" sz="2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nl-NL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nl-NL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nl-NL" sz="2000" i="1">
                                  <a:latin typeface="Cambria Math" panose="02040503050406030204" pitchFamily="18" charset="0"/>
                                </a:rPr>
                                <m:t>𝐻𝑆</m:t>
                              </m:r>
                              <m:sSubSup>
                                <m:sSubSupPr>
                                  <m:ctrlPr>
                                    <a:rPr lang="nl-NL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nl-NL" sz="2000" i="1">
                                      <a:latin typeface="Cambria Math" panose="02040503050406030204" pitchFamily="18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nl-NL" sz="20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  <m:sup>
                                  <m:r>
                                    <a:rPr lang="nl-NL" sz="20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bSup>
                            </m:e>
                            <m:sub/>
                          </m:sSub>
                        </m:sub>
                        <m:sup/>
                      </m:sSubSup>
                      <m:r>
                        <a:rPr lang="nl-NL" sz="20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nl-NL" sz="20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nl-NL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nl-NL" sz="20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nl-NL" sz="2000" i="1">
                                  <a:latin typeface="Cambria Math" panose="02040503050406030204" pitchFamily="18" charset="0"/>
                                </a:rPr>
                                <m:t>11.18</m:t>
                              </m:r>
                            </m:den>
                          </m:f>
                        </m:e>
                      </m:rad>
                      <m:r>
                        <a:rPr lang="nl-NL" sz="2000" i="1">
                          <a:latin typeface="Cambria Math" panose="02040503050406030204" pitchFamily="18" charset="0"/>
                        </a:rPr>
                        <m:t>=0.946</m:t>
                      </m:r>
                    </m:oMath>
                  </m:oMathPara>
                </a14:m>
                <a:endParaRPr lang="nl-NL" sz="20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812" y="5700285"/>
                <a:ext cx="3163943" cy="100168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559737" y="601559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=&gt;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33978" y="4861089"/>
                <a:ext cx="3384376" cy="6903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Sup>
                        <m:sSubSup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𝑐𝑒𝑙𝑙</m:t>
                          </m:r>
                        </m:sub>
                        <m:sup/>
                      </m:sSubSup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𝑐𝑒𝑙𝑙</m:t>
                          </m:r>
                        </m:sub>
                        <m:sup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sup>
                      </m:sSubSup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𝑅𝑇</m:t>
                          </m:r>
                        </m:num>
                        <m:den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den>
                      </m:f>
                      <m:func>
                        <m:func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</m:func>
                    </m:oMath>
                  </m:oMathPara>
                </a14:m>
                <a:endParaRPr lang="nl-NL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978" y="4861089"/>
                <a:ext cx="3384376" cy="69038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494358" y="5077519"/>
            <a:ext cx="606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&lt;=&gt;</a:t>
            </a:r>
          </a:p>
        </p:txBody>
      </p:sp>
    </p:spTree>
    <p:extLst>
      <p:ext uri="{BB962C8B-B14F-4D97-AF65-F5344CB8AC3E}">
        <p14:creationId xmlns:p14="http://schemas.microsoft.com/office/powerpoint/2010/main" val="131700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2" grpId="0"/>
      <p:bldP spid="13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66926" y="1041400"/>
          <a:ext cx="272256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77" name="Vergelijking" r:id="rId3" imgW="1638000" imgH="431640" progId="Equation.3">
                  <p:embed/>
                </p:oleObj>
              </mc:Choice>
              <mc:Fallback>
                <p:oleObj name="Vergelijking" r:id="rId3" imgW="1638000" imgH="431640" progId="Equation.3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6" y="1041400"/>
                        <a:ext cx="2722563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2074864" y="1765300"/>
          <a:ext cx="29876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78" name="Vergelijking" r:id="rId5" imgW="1638000" imgH="431640" progId="Equation.3">
                  <p:embed/>
                </p:oleObj>
              </mc:Choice>
              <mc:Fallback>
                <p:oleObj name="Vergelijking" r:id="rId5" imgW="1638000" imgH="431640" progId="Equation.3">
                  <p:embed/>
                  <p:pic>
                    <p:nvPicPr>
                      <p:cNvPr id="0" name="Picture 5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4" y="1765300"/>
                        <a:ext cx="2987675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203583"/>
              </p:ext>
            </p:extLst>
          </p:nvPr>
        </p:nvGraphicFramePr>
        <p:xfrm>
          <a:off x="2066926" y="2564905"/>
          <a:ext cx="5469235" cy="838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79" name="Vergelijking" r:id="rId7" imgW="4025880" imgH="622080" progId="Equation.3">
                  <p:embed/>
                </p:oleObj>
              </mc:Choice>
              <mc:Fallback>
                <p:oleObj name="Vergelijking" r:id="rId7" imgW="4025880" imgH="622080" progId="Equation.3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6" y="2564905"/>
                        <a:ext cx="5469235" cy="83828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147234"/>
              </p:ext>
            </p:extLst>
          </p:nvPr>
        </p:nvGraphicFramePr>
        <p:xfrm>
          <a:off x="2074864" y="4346544"/>
          <a:ext cx="5101257" cy="7268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80" name="Vergelijking" r:id="rId9" imgW="3632040" imgH="520560" progId="Equation.3">
                  <p:embed/>
                </p:oleObj>
              </mc:Choice>
              <mc:Fallback>
                <p:oleObj name="Vergelijking" r:id="rId9" imgW="3632040" imgH="520560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4" y="4346544"/>
                        <a:ext cx="5101257" cy="72681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838924"/>
              </p:ext>
            </p:extLst>
          </p:nvPr>
        </p:nvGraphicFramePr>
        <p:xfrm>
          <a:off x="2091012" y="5057775"/>
          <a:ext cx="2636837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81" name="Vergelijking" r:id="rId11" imgW="1612800" imgH="495000" progId="Equation.3">
                  <p:embed/>
                </p:oleObj>
              </mc:Choice>
              <mc:Fallback>
                <p:oleObj name="Vergelijking" r:id="rId11" imgW="1612800" imgH="495000" progId="Equation.3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1012" y="5057775"/>
                        <a:ext cx="2636837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378583"/>
              </p:ext>
            </p:extLst>
          </p:nvPr>
        </p:nvGraphicFramePr>
        <p:xfrm>
          <a:off x="2074863" y="3548054"/>
          <a:ext cx="5297488" cy="689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82" name="Vergelijking" r:id="rId13" imgW="3974760" imgH="520560" progId="Equation.3">
                  <p:embed/>
                </p:oleObj>
              </mc:Choice>
              <mc:Fallback>
                <p:oleObj name="Vergelijking" r:id="rId13" imgW="3974760" imgH="52056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3548054"/>
                        <a:ext cx="5297488" cy="68924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510382"/>
              </p:ext>
            </p:extLst>
          </p:nvPr>
        </p:nvGraphicFramePr>
        <p:xfrm>
          <a:off x="2062312" y="5816600"/>
          <a:ext cx="244951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83" name="Vergelijking" r:id="rId15" imgW="1498320" imgH="431640" progId="Equation.3">
                  <p:embed/>
                </p:oleObj>
              </mc:Choice>
              <mc:Fallback>
                <p:oleObj name="Vergelijking" r:id="rId15" imgW="1498320" imgH="43164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2312" y="5816600"/>
                        <a:ext cx="2449513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6240017" y="5301209"/>
            <a:ext cx="4937259" cy="1200329"/>
            <a:chOff x="4716016" y="5301208"/>
            <a:chExt cx="4937259" cy="1200329"/>
          </a:xfrm>
        </p:grpSpPr>
        <p:sp>
          <p:nvSpPr>
            <p:cNvPr id="14" name="Tekstvak 4"/>
            <p:cNvSpPr txBox="1"/>
            <p:nvPr/>
          </p:nvSpPr>
          <p:spPr>
            <a:xfrm>
              <a:off x="4716016" y="5301208"/>
              <a:ext cx="38884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Ni</a:t>
              </a:r>
              <a:r>
                <a:rPr lang="nl-NL" sz="2400" baseline="30000" dirty="0">
                  <a:latin typeface="Times New Roman" pitchFamily="18" charset="0"/>
                  <a:cs typeface="Times New Roman" pitchFamily="18" charset="0"/>
                </a:rPr>
                <a:t>2+ </a:t>
              </a:r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+ 2e</a:t>
              </a:r>
              <a:r>
                <a:rPr lang="nl-NL" sz="2400" baseline="30000" dirty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 	→ Ni</a:t>
              </a:r>
            </a:p>
            <a:p>
              <a:pPr>
                <a:buNone/>
              </a:pPr>
              <a:r>
                <a:rPr lang="nl-NL" sz="2400" u="sng" dirty="0">
                  <a:latin typeface="Times New Roman" pitchFamily="18" charset="0"/>
                  <a:cs typeface="Times New Roman" pitchFamily="18" charset="0"/>
                </a:rPr>
                <a:t>Cr 		→ Cr</a:t>
              </a:r>
              <a:r>
                <a:rPr lang="nl-NL" sz="2400" u="sng" baseline="30000" dirty="0">
                  <a:latin typeface="Times New Roman" pitchFamily="18" charset="0"/>
                  <a:cs typeface="Times New Roman" pitchFamily="18" charset="0"/>
                </a:rPr>
                <a:t>3+ </a:t>
              </a:r>
              <a:r>
                <a:rPr lang="nl-NL" sz="2400" u="sng" dirty="0">
                  <a:latin typeface="Times New Roman" pitchFamily="18" charset="0"/>
                  <a:cs typeface="Times New Roman" pitchFamily="18" charset="0"/>
                </a:rPr>
                <a:t>+ 3e</a:t>
              </a:r>
              <a:r>
                <a:rPr lang="nl-NL" sz="2400" u="sng" baseline="30000" dirty="0">
                  <a:latin typeface="Times New Roman" pitchFamily="18" charset="0"/>
                  <a:cs typeface="Times New Roman" pitchFamily="18" charset="0"/>
                </a:rPr>
                <a:t>-</a:t>
              </a:r>
              <a:endParaRPr lang="nl-NL" sz="2400" u="sng" dirty="0">
                <a:latin typeface="Times New Roman" pitchFamily="18" charset="0"/>
                <a:cs typeface="Times New Roman" pitchFamily="18" charset="0"/>
              </a:endParaRPr>
            </a:p>
            <a:p>
              <a:pPr>
                <a:buNone/>
              </a:pPr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3 Ni</a:t>
              </a:r>
              <a:r>
                <a:rPr lang="nl-NL" sz="2400" baseline="30000" dirty="0">
                  <a:latin typeface="Times New Roman" pitchFamily="18" charset="0"/>
                  <a:cs typeface="Times New Roman" pitchFamily="18" charset="0"/>
                </a:rPr>
                <a:t>2+ </a:t>
              </a:r>
              <a:r>
                <a:rPr lang="nl-NL" sz="2400" dirty="0">
                  <a:latin typeface="Times New Roman" pitchFamily="18" charset="0"/>
                  <a:cs typeface="Times New Roman" pitchFamily="18" charset="0"/>
                </a:rPr>
                <a:t>+ 2 Cr → 3 Ni + 2 Cr</a:t>
              </a:r>
              <a:r>
                <a:rPr lang="nl-NL" sz="2400" baseline="30000" dirty="0">
                  <a:latin typeface="Times New Roman" pitchFamily="18" charset="0"/>
                  <a:cs typeface="Times New Roman" pitchFamily="18" charset="0"/>
                </a:rPr>
                <a:t>3+</a:t>
              </a:r>
            </a:p>
          </p:txBody>
        </p:sp>
        <p:sp>
          <p:nvSpPr>
            <p:cNvPr id="16" name="Tekstvak 5"/>
            <p:cNvSpPr txBox="1"/>
            <p:nvPr/>
          </p:nvSpPr>
          <p:spPr>
            <a:xfrm>
              <a:off x="8172400" y="5301208"/>
              <a:ext cx="148087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dirty="0"/>
                <a:t>3x</a:t>
              </a:r>
            </a:p>
            <a:p>
              <a:r>
                <a:rPr lang="nl-NL" sz="2400" dirty="0"/>
                <a:t>2x</a:t>
              </a:r>
              <a:endParaRPr lang="en-US" sz="2400" dirty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7680176" y="1268761"/>
            <a:ext cx="244827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nl-NL" sz="2200" dirty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nl-NL" sz="2200" baseline="30000" dirty="0">
                <a:latin typeface="Times New Roman" pitchFamily="18" charset="0"/>
                <a:cs typeface="Times New Roman" pitchFamily="18" charset="0"/>
              </a:rPr>
              <a:t>2+ </a:t>
            </a:r>
            <a:r>
              <a:rPr lang="nl-NL" sz="2200" dirty="0">
                <a:latin typeface="Times New Roman" pitchFamily="18" charset="0"/>
                <a:cs typeface="Times New Roman" pitchFamily="18" charset="0"/>
              </a:rPr>
              <a:t>+ 2e</a:t>
            </a:r>
            <a:r>
              <a:rPr lang="nl-NL" sz="2200" baseline="30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nl-NL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⇄</a:t>
            </a:r>
            <a:r>
              <a:rPr lang="nl-NL" sz="2200" dirty="0">
                <a:latin typeface="Times New Roman" pitchFamily="18" charset="0"/>
                <a:cs typeface="Times New Roman" pitchFamily="18" charset="0"/>
              </a:rPr>
              <a:t> Ni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11146" y="1918245"/>
            <a:ext cx="25922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nl-NL" sz="2200" dirty="0">
                <a:latin typeface="Times New Roman" pitchFamily="18" charset="0"/>
                <a:cs typeface="Times New Roman" pitchFamily="18" charset="0"/>
              </a:rPr>
              <a:t>Cr</a:t>
            </a:r>
            <a:r>
              <a:rPr lang="nl-NL" sz="2200" baseline="30000" dirty="0">
                <a:latin typeface="Times New Roman" pitchFamily="18" charset="0"/>
                <a:cs typeface="Times New Roman" pitchFamily="18" charset="0"/>
              </a:rPr>
              <a:t>3+ </a:t>
            </a:r>
            <a:r>
              <a:rPr lang="nl-NL" sz="2200" dirty="0">
                <a:latin typeface="Times New Roman" pitchFamily="18" charset="0"/>
                <a:cs typeface="Times New Roman" pitchFamily="18" charset="0"/>
              </a:rPr>
              <a:t>+ 3e</a:t>
            </a:r>
            <a:r>
              <a:rPr lang="nl-NL" sz="2200" baseline="30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nl-NL" sz="2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⇄</a:t>
            </a:r>
            <a:r>
              <a:rPr lang="nl-NL" sz="2200" dirty="0">
                <a:latin typeface="Times New Roman" pitchFamily="18" charset="0"/>
                <a:cs typeface="Times New Roman" pitchFamily="18" charset="0"/>
              </a:rPr>
              <a:t> Cr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1345" y="26575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Explanation for nickel chromium battery</a:t>
            </a:r>
          </a:p>
        </p:txBody>
      </p:sp>
      <p:graphicFrame>
        <p:nvGraphicFramePr>
          <p:cNvPr id="532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72184"/>
              </p:ext>
            </p:extLst>
          </p:nvPr>
        </p:nvGraphicFramePr>
        <p:xfrm>
          <a:off x="4800601" y="1135064"/>
          <a:ext cx="22653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84" name="Vergelijking" r:id="rId17" imgW="1358640" imgH="444240" progId="Equation.3">
                  <p:embed/>
                </p:oleObj>
              </mc:Choice>
              <mc:Fallback>
                <p:oleObj name="Vergelijking" r:id="rId17" imgW="1358640" imgH="444240" progId="Equation.3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1" y="1135064"/>
                        <a:ext cx="2265363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902550"/>
              </p:ext>
            </p:extLst>
          </p:nvPr>
        </p:nvGraphicFramePr>
        <p:xfrm>
          <a:off x="5016500" y="1855789"/>
          <a:ext cx="2355850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85" name="Vergelijking" r:id="rId19" imgW="1358640" imgH="444240" progId="Equation.3">
                  <p:embed/>
                </p:oleObj>
              </mc:Choice>
              <mc:Fallback>
                <p:oleObj name="Vergelijking" r:id="rId19" imgW="1358640" imgH="44424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1855789"/>
                        <a:ext cx="2355850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7068108" y="263757"/>
            <a:ext cx="3168352" cy="864096"/>
            <a:chOff x="5508104" y="260648"/>
            <a:chExt cx="3168352" cy="864096"/>
          </a:xfrm>
        </p:grpSpPr>
        <p:sp>
          <p:nvSpPr>
            <p:cNvPr id="24" name="Line Callout 2 23"/>
            <p:cNvSpPr/>
            <p:nvPr/>
          </p:nvSpPr>
          <p:spPr>
            <a:xfrm>
              <a:off x="5508104" y="260648"/>
              <a:ext cx="3168352" cy="864096"/>
            </a:xfrm>
            <a:prstGeom prst="borderCallout2">
              <a:avLst>
                <a:gd name="adj1" fmla="val 30508"/>
                <a:gd name="adj2" fmla="val -138"/>
                <a:gd name="adj3" fmla="val 87991"/>
                <a:gd name="adj4" fmla="val -14766"/>
                <a:gd name="adj5" fmla="val 125565"/>
                <a:gd name="adj6" fmla="val -6875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508104" y="260648"/>
              <a:ext cx="31683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fill in for the reduction reaction: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7032105" y="260649"/>
            <a:ext cx="3197289" cy="903005"/>
            <a:chOff x="3303467" y="-1474391"/>
            <a:chExt cx="3197289" cy="903005"/>
          </a:xfrm>
        </p:grpSpPr>
        <p:sp>
          <p:nvSpPr>
            <p:cNvPr id="31" name="Line Callout 2 30"/>
            <p:cNvSpPr/>
            <p:nvPr/>
          </p:nvSpPr>
          <p:spPr>
            <a:xfrm>
              <a:off x="3303467" y="-1474391"/>
              <a:ext cx="3168352" cy="864096"/>
            </a:xfrm>
            <a:prstGeom prst="borderCallout2">
              <a:avLst>
                <a:gd name="adj1" fmla="val 99749"/>
                <a:gd name="adj2" fmla="val 93569"/>
                <a:gd name="adj3" fmla="val 249990"/>
                <a:gd name="adj4" fmla="val 93906"/>
                <a:gd name="adj5" fmla="val 288870"/>
                <a:gd name="adj6" fmla="val 16399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332404" y="-1402383"/>
              <a:ext cx="31683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                                                          Fill in: </a:t>
              </a:r>
              <a:r>
                <a:rPr lang="el-GR" dirty="0"/>
                <a:t>Δ</a:t>
              </a:r>
              <a:r>
                <a:rPr lang="en-US" dirty="0" err="1"/>
                <a:t>E</a:t>
              </a:r>
              <a:r>
                <a:rPr lang="en-US" baseline="-25000" dirty="0" err="1"/>
                <a:t>cel</a:t>
              </a:r>
              <a:r>
                <a:rPr lang="nl-NL" dirty="0"/>
                <a:t> = E</a:t>
              </a:r>
              <a:r>
                <a:rPr lang="nl-NL" baseline="-25000" dirty="0"/>
                <a:t>+ </a:t>
              </a:r>
              <a:r>
                <a:rPr lang="nl-NL" baseline="-25000" dirty="0" err="1"/>
                <a:t>pole</a:t>
              </a:r>
              <a:r>
                <a:rPr lang="nl-NL" dirty="0"/>
                <a:t> – E</a:t>
              </a:r>
              <a:r>
                <a:rPr lang="nl-NL" baseline="-25000" dirty="0"/>
                <a:t>- </a:t>
              </a:r>
              <a:r>
                <a:rPr lang="nl-NL" baseline="-25000" dirty="0" err="1"/>
                <a:t>pole</a:t>
              </a:r>
              <a:r>
                <a:rPr lang="nl-NL" baseline="-25000" dirty="0"/>
                <a:t>      </a:t>
              </a:r>
              <a:endParaRPr lang="en-US" baseline="-25000" dirty="0"/>
            </a:p>
            <a:p>
              <a:endParaRPr lang="en-US" baseline="-250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32104" y="260648"/>
            <a:ext cx="3168352" cy="864096"/>
            <a:chOff x="5508104" y="44624"/>
            <a:chExt cx="3168352" cy="864096"/>
          </a:xfrm>
        </p:grpSpPr>
        <p:sp>
          <p:nvSpPr>
            <p:cNvPr id="34" name="Line Callout 2 33"/>
            <p:cNvSpPr/>
            <p:nvPr/>
          </p:nvSpPr>
          <p:spPr>
            <a:xfrm>
              <a:off x="5508104" y="44624"/>
              <a:ext cx="3168352" cy="864096"/>
            </a:xfrm>
            <a:prstGeom prst="borderCallout2">
              <a:avLst>
                <a:gd name="adj1" fmla="val 99749"/>
                <a:gd name="adj2" fmla="val 93569"/>
                <a:gd name="adj3" fmla="val 249990"/>
                <a:gd name="adj4" fmla="val 93906"/>
                <a:gd name="adj5" fmla="val 414464"/>
                <a:gd name="adj6" fmla="val 12202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08104" y="260648"/>
              <a:ext cx="31683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By changing the quotients the  – ln becomes + ln</a:t>
              </a:r>
              <a:endParaRPr lang="en-US" baseline="-250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7032104" y="260648"/>
            <a:ext cx="3168352" cy="864096"/>
            <a:chOff x="5508104" y="188640"/>
            <a:chExt cx="3168352" cy="864096"/>
          </a:xfrm>
        </p:grpSpPr>
        <p:sp>
          <p:nvSpPr>
            <p:cNvPr id="37" name="Line Callout 2 36"/>
            <p:cNvSpPr/>
            <p:nvPr/>
          </p:nvSpPr>
          <p:spPr>
            <a:xfrm>
              <a:off x="5508104" y="188640"/>
              <a:ext cx="3168352" cy="864096"/>
            </a:xfrm>
            <a:prstGeom prst="borderCallout2">
              <a:avLst>
                <a:gd name="adj1" fmla="val 99749"/>
                <a:gd name="adj2" fmla="val 93569"/>
                <a:gd name="adj3" fmla="val 351893"/>
                <a:gd name="adj4" fmla="val 93906"/>
                <a:gd name="adj5" fmla="val 504608"/>
                <a:gd name="adj6" fmla="val 6118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508104" y="260648"/>
              <a:ext cx="31683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the terms together and because  { </a:t>
              </a:r>
              <a:r>
                <a:rPr lang="en-US" dirty="0" err="1"/>
                <a:t>y·ln</a:t>
              </a:r>
              <a:r>
                <a:rPr lang="en-US" dirty="0"/>
                <a:t>(x) = y/2·ln(x</a:t>
              </a:r>
              <a:r>
                <a:rPr lang="en-US" baseline="30000" dirty="0"/>
                <a:t>2</a:t>
              </a:r>
              <a:r>
                <a:rPr lang="en-US" dirty="0"/>
                <a:t>) }</a:t>
              </a:r>
              <a:endParaRPr lang="en-US" baseline="-250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032104" y="332657"/>
            <a:ext cx="3168352" cy="806219"/>
            <a:chOff x="5508104" y="188640"/>
            <a:chExt cx="3168352" cy="864096"/>
          </a:xfrm>
        </p:grpSpPr>
        <p:sp>
          <p:nvSpPr>
            <p:cNvPr id="43" name="Line Callout 2 42"/>
            <p:cNvSpPr/>
            <p:nvPr/>
          </p:nvSpPr>
          <p:spPr>
            <a:xfrm>
              <a:off x="5508104" y="188640"/>
              <a:ext cx="3168352" cy="864096"/>
            </a:xfrm>
            <a:prstGeom prst="borderCallout2">
              <a:avLst>
                <a:gd name="adj1" fmla="val 99749"/>
                <a:gd name="adj2" fmla="val 93569"/>
                <a:gd name="adj3" fmla="val 519118"/>
                <a:gd name="adj4" fmla="val 93905"/>
                <a:gd name="adj5" fmla="val 630122"/>
                <a:gd name="adj6" fmla="val -70815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508104" y="260648"/>
              <a:ext cx="3168352" cy="395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y·ln</a:t>
              </a:r>
              <a:r>
                <a:rPr lang="en-US" dirty="0"/>
                <a:t> (b) – </a:t>
              </a:r>
              <a:r>
                <a:rPr lang="en-US" dirty="0" err="1"/>
                <a:t>y·ln</a:t>
              </a:r>
              <a:r>
                <a:rPr lang="en-US" dirty="0"/>
                <a:t> (c) = </a:t>
              </a:r>
              <a:r>
                <a:rPr lang="en-US" dirty="0" err="1"/>
                <a:t>y·ln</a:t>
              </a:r>
              <a:r>
                <a:rPr lang="en-US" dirty="0"/>
                <a:t> (b/c)</a:t>
              </a:r>
              <a:endParaRPr lang="en-US" baseline="-25000" dirty="0"/>
            </a:p>
          </p:txBody>
        </p:sp>
      </p:grp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872714"/>
              </p:ext>
            </p:extLst>
          </p:nvPr>
        </p:nvGraphicFramePr>
        <p:xfrm>
          <a:off x="2074863" y="498878"/>
          <a:ext cx="1860062" cy="6983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86" name="Vergelijking" r:id="rId21" imgW="1384200" imgH="520560" progId="Equation.3">
                  <p:embed/>
                </p:oleObj>
              </mc:Choice>
              <mc:Fallback>
                <p:oleObj name="Vergelijking" r:id="rId21" imgW="1384200" imgH="52056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498878"/>
                        <a:ext cx="1860062" cy="69835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076620"/>
              </p:ext>
            </p:extLst>
          </p:nvPr>
        </p:nvGraphicFramePr>
        <p:xfrm>
          <a:off x="4223793" y="596900"/>
          <a:ext cx="234156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87" name="Vergelijking" r:id="rId23" imgW="1307880" imgH="241200" progId="Equation.3">
                  <p:embed/>
                </p:oleObj>
              </mc:Choice>
              <mc:Fallback>
                <p:oleObj name="Vergelijking" r:id="rId23" imgW="1307880" imgH="241200" progId="Equation.3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793" y="596900"/>
                        <a:ext cx="2341563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35560" y="908721"/>
            <a:ext cx="7772400" cy="1470025"/>
          </a:xfrm>
        </p:spPr>
        <p:txBody>
          <a:bodyPr>
            <a:normAutofit/>
          </a:bodyPr>
          <a:lstStyle/>
          <a:p>
            <a:r>
              <a:rPr lang="nl-NL" sz="5400" b="1" dirty="0" err="1"/>
              <a:t>Electrochemical</a:t>
            </a:r>
            <a:r>
              <a:rPr lang="nl-NL" sz="5400" b="1" dirty="0"/>
              <a:t> cells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927648" y="2276872"/>
            <a:ext cx="6400800" cy="1752600"/>
          </a:xfrm>
        </p:spPr>
        <p:txBody>
          <a:bodyPr/>
          <a:lstStyle/>
          <a:p>
            <a:r>
              <a:rPr lang="nl-NL" dirty="0" smtClean="0">
                <a:solidFill>
                  <a:schemeClr val="tx1"/>
                </a:solidFill>
              </a:rPr>
              <a:t>Nernst Equation</a:t>
            </a:r>
            <a:endParaRPr lang="nl-NL" dirty="0">
              <a:solidFill>
                <a:schemeClr val="tx1"/>
              </a:solidFill>
            </a:endParaRPr>
          </a:p>
        </p:txBody>
      </p:sp>
      <p:pic>
        <p:nvPicPr>
          <p:cNvPr id="10242" name="Picture 2" descr="http://www.voorbeginners.info/scheikunde/batterij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9816" y="3212976"/>
            <a:ext cx="3048000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263352" y="71455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Electrochemical cell  p,T constant:</a:t>
            </a: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5231904" y="404664"/>
            <a:ext cx="40324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nl-NL" sz="3600" b="1" dirty="0">
                <a:latin typeface="+mj-lt"/>
                <a:ea typeface="+mj-ea"/>
                <a:cs typeface="+mj-cs"/>
              </a:rPr>
              <a:t>∆</a:t>
            </a:r>
            <a:r>
              <a:rPr lang="nl-NL" sz="3600" b="1" baseline="-25000" dirty="0">
                <a:latin typeface="+mj-lt"/>
                <a:ea typeface="+mj-ea"/>
                <a:cs typeface="+mj-cs"/>
              </a:rPr>
              <a:t>r</a:t>
            </a:r>
            <a:r>
              <a:rPr lang="nl-NL" sz="3600" b="1" i="1" dirty="0">
                <a:latin typeface="+mj-lt"/>
                <a:ea typeface="+mj-ea"/>
                <a:cs typeface="+mj-cs"/>
              </a:rPr>
              <a:t>G</a:t>
            </a:r>
            <a:r>
              <a:rPr lang="nl-NL" sz="3600" b="1" dirty="0">
                <a:latin typeface="+mj-lt"/>
                <a:ea typeface="+mj-ea"/>
                <a:cs typeface="+mj-cs"/>
              </a:rPr>
              <a:t> = -</a:t>
            </a:r>
            <a:r>
              <a:rPr lang="nl-NL" sz="3600" b="1" i="1" dirty="0">
                <a:latin typeface="Times New Roman" pitchFamily="18" charset="0"/>
                <a:ea typeface="+mj-ea"/>
                <a:cs typeface="Times New Roman" pitchFamily="18" charset="0"/>
              </a:rPr>
              <a:t>ν</a:t>
            </a:r>
            <a:r>
              <a:rPr lang="nl-NL" sz="3600" b="1" dirty="0">
                <a:latin typeface="+mj-lt"/>
                <a:ea typeface="+mj-ea"/>
                <a:cs typeface="+mj-cs"/>
              </a:rPr>
              <a:t>F∆</a:t>
            </a:r>
            <a:r>
              <a:rPr lang="nl-NL" sz="3600" b="1" i="1" dirty="0" err="1">
                <a:latin typeface="+mj-lt"/>
                <a:ea typeface="+mj-ea"/>
                <a:cs typeface="+mj-cs"/>
              </a:rPr>
              <a:t>E</a:t>
            </a:r>
            <a:r>
              <a:rPr lang="nl-NL" sz="3600" b="1" baseline="-25000" dirty="0" err="1">
                <a:latin typeface="+mj-lt"/>
                <a:ea typeface="+mj-ea"/>
                <a:cs typeface="+mj-cs"/>
              </a:rPr>
              <a:t>cell</a:t>
            </a:r>
            <a:endParaRPr lang="nl-NL" sz="3600" b="1" baseline="-25000" dirty="0">
              <a:latin typeface="+mj-lt"/>
              <a:ea typeface="+mj-ea"/>
              <a:cs typeface="+mj-cs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5951984" y="1390490"/>
            <a:ext cx="61206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nl-NL" sz="2400" dirty="0" smtClean="0"/>
              <a:t>:	</a:t>
            </a:r>
            <a:r>
              <a:rPr lang="nl-NL" sz="2400" dirty="0" err="1" smtClean="0"/>
              <a:t>number</a:t>
            </a:r>
            <a:r>
              <a:rPr lang="nl-NL" sz="2400" dirty="0" smtClean="0"/>
              <a:t> </a:t>
            </a:r>
            <a:r>
              <a:rPr lang="nl-NL" sz="2400" dirty="0"/>
              <a:t>of transferred </a:t>
            </a:r>
            <a:r>
              <a:rPr lang="nl-NL" sz="2400" dirty="0" err="1"/>
              <a:t>electrons</a:t>
            </a:r>
            <a:r>
              <a:rPr lang="nl-NL" sz="2400" dirty="0"/>
              <a:t>  </a:t>
            </a:r>
            <a:r>
              <a:rPr lang="nl-NL" sz="2400" dirty="0" smtClean="0"/>
              <a:t>	(</a:t>
            </a:r>
            <a:r>
              <a:rPr lang="nl-NL" sz="2400" dirty="0"/>
              <a:t>according to the </a:t>
            </a:r>
            <a:r>
              <a:rPr lang="nl-NL" sz="2400" dirty="0" err="1"/>
              <a:t>chemical</a:t>
            </a:r>
            <a:r>
              <a:rPr lang="nl-NL" sz="2400" dirty="0"/>
              <a:t> </a:t>
            </a:r>
            <a:r>
              <a:rPr lang="nl-NL" sz="2400" dirty="0" err="1"/>
              <a:t>equation</a:t>
            </a:r>
            <a:r>
              <a:rPr lang="nl-NL" sz="2400" dirty="0"/>
              <a:t>)</a:t>
            </a:r>
          </a:p>
          <a:p>
            <a:r>
              <a:rPr lang="nl-NL" sz="2400" dirty="0"/>
              <a:t>F: </a:t>
            </a:r>
            <a:r>
              <a:rPr lang="nl-NL" sz="2400" dirty="0" smtClean="0"/>
              <a:t>	Faraday </a:t>
            </a:r>
            <a:r>
              <a:rPr lang="nl-NL" sz="2400" dirty="0"/>
              <a:t>constant = 96 485 C/mol</a:t>
            </a:r>
          </a:p>
          <a:p>
            <a:r>
              <a:rPr lang="nl-NL" sz="2400" dirty="0"/>
              <a:t>∆</a:t>
            </a:r>
            <a:r>
              <a:rPr lang="nl-NL" sz="2400" i="1" dirty="0" err="1"/>
              <a:t>E</a:t>
            </a:r>
            <a:r>
              <a:rPr lang="nl-NL" sz="2400" baseline="-25000" dirty="0" err="1"/>
              <a:t>cell</a:t>
            </a:r>
            <a:r>
              <a:rPr lang="nl-NL" sz="2400" baseline="-25000" dirty="0"/>
              <a:t> </a:t>
            </a:r>
            <a:r>
              <a:rPr lang="nl-NL" sz="2400" dirty="0"/>
              <a:t>: </a:t>
            </a:r>
            <a:r>
              <a:rPr lang="nl-NL" sz="2400" dirty="0" smtClean="0"/>
              <a:t>	</a:t>
            </a:r>
            <a:r>
              <a:rPr lang="nl-NL" sz="2400" u="sng" dirty="0" err="1" smtClean="0"/>
              <a:t>electromotive</a:t>
            </a:r>
            <a:r>
              <a:rPr lang="nl-NL" sz="2400" u="sng" dirty="0" smtClean="0"/>
              <a:t> </a:t>
            </a:r>
            <a:r>
              <a:rPr lang="nl-NL" sz="2400" u="sng" dirty="0"/>
              <a:t>force</a:t>
            </a:r>
            <a:r>
              <a:rPr lang="nl-NL" sz="2400" dirty="0"/>
              <a:t> of the cell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407368" y="3351945"/>
            <a:ext cx="1080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If a process is spontaneous </a:t>
            </a:r>
            <a:r>
              <a:rPr lang="nl-NL" sz="2800" dirty="0" err="1"/>
              <a:t>then</a:t>
            </a:r>
            <a:r>
              <a:rPr lang="nl-NL" sz="2800" dirty="0" smtClean="0"/>
              <a:t>:  	</a:t>
            </a:r>
            <a:r>
              <a:rPr lang="nl-NL" sz="3600" b="1" dirty="0" smtClean="0"/>
              <a:t>∆</a:t>
            </a:r>
            <a:r>
              <a:rPr lang="nl-NL" sz="3600" b="1" baseline="-25000" dirty="0"/>
              <a:t>r</a:t>
            </a:r>
            <a:r>
              <a:rPr lang="nl-NL" sz="3600" b="1" i="1" dirty="0"/>
              <a:t>G</a:t>
            </a:r>
            <a:r>
              <a:rPr lang="nl-NL" sz="3600" b="1" dirty="0"/>
              <a:t> ≤ 0 	</a:t>
            </a:r>
            <a:r>
              <a:rPr lang="nl-NL" sz="2800" u="sng" dirty="0"/>
              <a:t>(p,T constant)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5951984" y="4390071"/>
            <a:ext cx="49685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So for a battery:</a:t>
            </a:r>
          </a:p>
          <a:p>
            <a:r>
              <a:rPr lang="nl-NL" sz="3600" b="1" dirty="0"/>
              <a:t>∆</a:t>
            </a:r>
            <a:r>
              <a:rPr lang="nl-NL" sz="3600" b="1" i="1" dirty="0" err="1"/>
              <a:t>E</a:t>
            </a:r>
            <a:r>
              <a:rPr lang="nl-NL" sz="3600" b="1" baseline="-25000" dirty="0" err="1"/>
              <a:t>cell</a:t>
            </a:r>
            <a:r>
              <a:rPr lang="nl-NL" sz="3600" b="1" baseline="-25000" dirty="0"/>
              <a:t> </a:t>
            </a:r>
            <a:r>
              <a:rPr lang="nl-NL" sz="3600" b="1" dirty="0"/>
              <a:t>≥ 0</a:t>
            </a:r>
            <a:r>
              <a:rPr lang="nl-NL" sz="3600" dirty="0"/>
              <a:t>	</a:t>
            </a:r>
            <a:r>
              <a:rPr lang="nl-NL" sz="2800" dirty="0"/>
              <a:t> </a:t>
            </a:r>
            <a:r>
              <a:rPr lang="nl-NL" sz="2800" u="sng" dirty="0"/>
              <a:t>(p,T constant)</a:t>
            </a:r>
            <a:endParaRPr lang="nl-NL" sz="2800" dirty="0"/>
          </a:p>
          <a:p>
            <a:endParaRPr lang="nl-NL" dirty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1788150" y="896775"/>
            <a:ext cx="374441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nl-NL" sz="4400" dirty="0">
                <a:latin typeface="+mj-lt"/>
                <a:ea typeface="+mj-ea"/>
                <a:cs typeface="+mj-cs"/>
              </a:rPr>
              <a:t>∆</a:t>
            </a:r>
            <a:r>
              <a:rPr lang="nl-NL" sz="4400" baseline="-25000" dirty="0"/>
              <a:t>r</a:t>
            </a:r>
            <a:r>
              <a:rPr lang="nl-NL" sz="4400" i="1" dirty="0">
                <a:latin typeface="+mj-lt"/>
                <a:ea typeface="+mj-ea"/>
                <a:cs typeface="+mj-cs"/>
              </a:rPr>
              <a:t>G</a:t>
            </a:r>
            <a:r>
              <a:rPr lang="nl-NL" sz="4400" baseline="30000" dirty="0">
                <a:latin typeface="+mj-lt"/>
                <a:ea typeface="+mj-ea"/>
                <a:cs typeface="+mj-cs"/>
              </a:rPr>
              <a:t>Ɵ</a:t>
            </a:r>
            <a:r>
              <a:rPr lang="nl-NL" sz="4400" dirty="0">
                <a:latin typeface="+mj-lt"/>
                <a:ea typeface="+mj-ea"/>
                <a:cs typeface="+mj-cs"/>
              </a:rPr>
              <a:t> = -</a:t>
            </a:r>
            <a:r>
              <a:rPr lang="el-GR" sz="4400" i="1" dirty="0">
                <a:latin typeface="Times New Roman" pitchFamily="18" charset="0"/>
                <a:ea typeface="+mj-ea"/>
                <a:cs typeface="Times New Roman" pitchFamily="18" charset="0"/>
              </a:rPr>
              <a:t>ν</a:t>
            </a:r>
            <a:r>
              <a:rPr lang="nl-NL" sz="4400" dirty="0" err="1">
                <a:latin typeface="+mj-lt"/>
                <a:ea typeface="+mj-ea"/>
                <a:cs typeface="+mj-cs"/>
              </a:rPr>
              <a:t>F∆</a:t>
            </a:r>
            <a:r>
              <a:rPr lang="nl-NL" sz="4400" i="1" dirty="0" err="1">
                <a:latin typeface="+mj-lt"/>
                <a:ea typeface="+mj-ea"/>
                <a:cs typeface="+mj-cs"/>
              </a:rPr>
              <a:t>E</a:t>
            </a:r>
            <a:r>
              <a:rPr lang="nl-NL" sz="4400" baseline="-25000" dirty="0" err="1">
                <a:latin typeface="+mj-lt"/>
                <a:ea typeface="+mj-ea"/>
                <a:cs typeface="+mj-cs"/>
              </a:rPr>
              <a:t>cell</a:t>
            </a:r>
            <a:r>
              <a:rPr lang="nl-NL" sz="4400" baseline="30000" dirty="0" err="1">
                <a:latin typeface="+mj-lt"/>
                <a:ea typeface="+mj-ea"/>
                <a:cs typeface="+mj-cs"/>
              </a:rPr>
              <a:t>Ɵ</a:t>
            </a:r>
            <a:r>
              <a:rPr lang="nl-NL" sz="4400" dirty="0">
                <a:latin typeface="+mj-lt"/>
                <a:ea typeface="+mj-ea"/>
                <a:cs typeface="+mj-cs"/>
              </a:rPr>
              <a:t> </a:t>
            </a:r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513111"/>
              </p:ext>
            </p:extLst>
          </p:nvPr>
        </p:nvGraphicFramePr>
        <p:xfrm>
          <a:off x="1788150" y="2320671"/>
          <a:ext cx="5328591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1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73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025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35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15109">
                <a:tc>
                  <a:txBody>
                    <a:bodyPr/>
                    <a:lstStyle/>
                    <a:p>
                      <a:r>
                        <a:rPr lang="nl-NL" sz="2000" dirty="0" smtClean="0"/>
                        <a:t>oxidizing</a:t>
                      </a:r>
                      <a:r>
                        <a:rPr lang="nl-NL" sz="2000" baseline="0" dirty="0" smtClean="0"/>
                        <a:t> agent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/>
                        <a:t>reducing</a:t>
                      </a:r>
                    </a:p>
                    <a:p>
                      <a:r>
                        <a:rPr lang="nl-NL" sz="2000" dirty="0" smtClean="0"/>
                        <a:t>agent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i="1" baseline="0" dirty="0" smtClean="0"/>
                        <a:t>  E</a:t>
                      </a:r>
                      <a:r>
                        <a:rPr lang="nl-NL" sz="2000" baseline="30000" dirty="0" smtClean="0"/>
                        <a:t>Ɵ </a:t>
                      </a:r>
                      <a:r>
                        <a:rPr lang="nl-NL" sz="2000" baseline="0" dirty="0" smtClean="0"/>
                        <a:t>(V)</a:t>
                      </a:r>
                      <a:endParaRPr lang="nl-NL" sz="20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63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Cu</a:t>
                      </a:r>
                      <a:r>
                        <a:rPr lang="nl-NL" sz="2400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2+</a:t>
                      </a:r>
                      <a:r>
                        <a:rPr lang="nl-NL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+ 2 e</a:t>
                      </a:r>
                      <a:r>
                        <a:rPr lang="nl-NL" sz="2400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endParaRPr lang="nl-NL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Cu</a:t>
                      </a:r>
                      <a:endParaRPr lang="nl-NL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1" dirty="0" smtClean="0"/>
                        <a:t>+ 0.34</a:t>
                      </a:r>
                      <a:endParaRPr lang="nl-NL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6691">
                <a:tc>
                  <a:txBody>
                    <a:bodyPr/>
                    <a:lstStyle/>
                    <a:p>
                      <a:r>
                        <a:rPr lang="nl-NL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 H</a:t>
                      </a:r>
                      <a:r>
                        <a:rPr lang="nl-NL" sz="2400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nl-NL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+ 2 e</a:t>
                      </a:r>
                      <a:r>
                        <a:rPr lang="nl-NL" sz="2400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nl-NL" sz="2400" b="1" baseline="3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endParaRPr lang="nl-NL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nl-NL" sz="2400" b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nl-NL" sz="2400" b="1" baseline="-25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1" dirty="0" smtClean="0"/>
                        <a:t>0.000000</a:t>
                      </a:r>
                      <a:endParaRPr lang="nl-NL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6691">
                <a:tc>
                  <a:txBody>
                    <a:bodyPr/>
                    <a:lstStyle/>
                    <a:p>
                      <a:r>
                        <a:rPr lang="nl-NL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Zn</a:t>
                      </a:r>
                      <a:r>
                        <a:rPr lang="nl-NL" sz="2400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2+</a:t>
                      </a:r>
                      <a:r>
                        <a:rPr lang="nl-NL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+ 2 e</a:t>
                      </a:r>
                      <a:r>
                        <a:rPr lang="nl-NL" sz="2400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nl-NL" sz="2400" b="1" baseline="3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endParaRPr lang="nl-NL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Zn</a:t>
                      </a:r>
                      <a:endParaRPr lang="nl-NL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b="1" dirty="0" smtClean="0"/>
                        <a:t>- 0.76</a:t>
                      </a:r>
                      <a:endParaRPr lang="nl-NL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1788150" y="4674207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Standard </a:t>
            </a:r>
            <a:r>
              <a:rPr lang="nl-NL" sz="2800" dirty="0" err="1"/>
              <a:t>Daniell</a:t>
            </a:r>
            <a:r>
              <a:rPr lang="nl-NL" sz="2800" dirty="0"/>
              <a:t> </a:t>
            </a:r>
            <a:r>
              <a:rPr lang="nl-NL" sz="2800" dirty="0" err="1"/>
              <a:t>cell</a:t>
            </a:r>
            <a:r>
              <a:rPr lang="nl-NL" sz="2800" dirty="0"/>
              <a:t>: 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nl-NL" sz="2800" dirty="0"/>
              <a:t>(s) |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Zn</a:t>
            </a:r>
            <a:r>
              <a:rPr lang="nl-NL" sz="2800" baseline="30000" dirty="0"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dirty="0"/>
              <a:t>||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nl-NL" sz="2800" baseline="30000" dirty="0"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nl-NL" sz="2800" dirty="0"/>
              <a:t> |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nl-NL" sz="2800" dirty="0"/>
              <a:t>(s)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788150" y="5478323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∆</a:t>
            </a:r>
            <a:r>
              <a:rPr lang="nl-NL" sz="2800" i="1" dirty="0" err="1"/>
              <a:t>E</a:t>
            </a:r>
            <a:r>
              <a:rPr lang="nl-NL" sz="2800" baseline="-25000" dirty="0" err="1"/>
              <a:t>cell</a:t>
            </a:r>
            <a:r>
              <a:rPr lang="nl-NL" sz="2800" baseline="30000" dirty="0" err="1"/>
              <a:t>Ɵ</a:t>
            </a:r>
            <a:r>
              <a:rPr lang="nl-NL" sz="2800" dirty="0"/>
              <a:t> = 0.34 – (– 0.76) = 1.10 V </a:t>
            </a:r>
          </a:p>
          <a:p>
            <a:r>
              <a:rPr lang="nl-NL" sz="2800" dirty="0"/>
              <a:t>∆</a:t>
            </a:r>
            <a:r>
              <a:rPr lang="nl-NL" sz="2800" baseline="-25000" dirty="0" err="1"/>
              <a:t>r</a:t>
            </a:r>
            <a:r>
              <a:rPr lang="nl-NL" sz="2800" i="1" dirty="0" err="1"/>
              <a:t>G</a:t>
            </a:r>
            <a:r>
              <a:rPr lang="nl-NL" sz="2800" baseline="30000" dirty="0" err="1"/>
              <a:t>Ɵ</a:t>
            </a:r>
            <a:r>
              <a:rPr lang="en-US" sz="2800" dirty="0"/>
              <a:t> = </a:t>
            </a:r>
            <a:r>
              <a:rPr lang="nl-NL" sz="2800" dirty="0"/>
              <a:t>–</a:t>
            </a:r>
            <a:r>
              <a:rPr lang="en-US" sz="2800" dirty="0"/>
              <a:t> 2 ·</a:t>
            </a:r>
            <a:r>
              <a:rPr lang="nl-NL" sz="2800" dirty="0"/>
              <a:t> 96485 </a:t>
            </a:r>
            <a:r>
              <a:rPr lang="en-US" sz="2800" dirty="0"/>
              <a:t>· 1.10 </a:t>
            </a:r>
            <a:r>
              <a:rPr lang="nl-NL" sz="2800" dirty="0"/>
              <a:t>= – 2.12</a:t>
            </a:r>
            <a:r>
              <a:rPr lang="en-US" sz="2800" dirty="0"/>
              <a:t>·</a:t>
            </a:r>
            <a:r>
              <a:rPr lang="nl-NL" sz="2800" dirty="0"/>
              <a:t>10</a:t>
            </a:r>
            <a:r>
              <a:rPr lang="nl-NL" sz="2800" baseline="30000" dirty="0"/>
              <a:t>5</a:t>
            </a:r>
            <a:r>
              <a:rPr lang="nl-NL" sz="2800" dirty="0"/>
              <a:t> J mol</a:t>
            </a:r>
            <a:r>
              <a:rPr lang="nl-NL" sz="2800" baseline="30000" dirty="0"/>
              <a:t>-1</a:t>
            </a:r>
            <a:r>
              <a:rPr lang="nl-NL" sz="2800" dirty="0"/>
              <a:t> &lt; 0</a:t>
            </a:r>
            <a:endParaRPr lang="nl-NL" sz="2000" dirty="0"/>
          </a:p>
        </p:txBody>
      </p:sp>
      <p:sp>
        <p:nvSpPr>
          <p:cNvPr id="12" name="Tekstvak 11"/>
          <p:cNvSpPr txBox="1"/>
          <p:nvPr/>
        </p:nvSpPr>
        <p:spPr>
          <a:xfrm>
            <a:off x="7320136" y="2320671"/>
            <a:ext cx="2880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Redox </a:t>
            </a:r>
            <a:r>
              <a:rPr lang="nl-NL" sz="2000" dirty="0" err="1"/>
              <a:t>table</a:t>
            </a:r>
            <a:r>
              <a:rPr lang="nl-NL" sz="2000" dirty="0"/>
              <a:t>            </a:t>
            </a:r>
            <a:endParaRPr lang="nl-NL" sz="2000" dirty="0" smtClean="0"/>
          </a:p>
          <a:p>
            <a:r>
              <a:rPr lang="nl-NL" sz="2000" i="1" dirty="0" smtClean="0"/>
              <a:t>T </a:t>
            </a:r>
            <a:r>
              <a:rPr lang="nl-NL" sz="2000" dirty="0"/>
              <a:t>= 298 K, </a:t>
            </a:r>
            <a:r>
              <a:rPr lang="nl-NL" sz="2000" i="1" dirty="0"/>
              <a:t>p</a:t>
            </a:r>
            <a:r>
              <a:rPr lang="nl-NL" sz="2000" dirty="0"/>
              <a:t> = </a:t>
            </a:r>
            <a:r>
              <a:rPr lang="nl-NL" sz="2000" i="1" dirty="0"/>
              <a:t>p</a:t>
            </a:r>
            <a:r>
              <a:rPr lang="nl-NL" sz="2000" baseline="30000" dirty="0"/>
              <a:t>Ɵ  </a:t>
            </a:r>
            <a:r>
              <a:rPr lang="nl-NL" sz="2000" dirty="0" err="1"/>
              <a:t>and</a:t>
            </a:r>
            <a:r>
              <a:rPr lang="nl-NL" sz="2000" dirty="0"/>
              <a:t> </a:t>
            </a:r>
            <a:endParaRPr lang="nl-NL" sz="2000" dirty="0" smtClean="0"/>
          </a:p>
          <a:p>
            <a:r>
              <a:rPr lang="nl-NL" sz="2000" dirty="0" err="1" smtClean="0"/>
              <a:t>all</a:t>
            </a:r>
            <a:r>
              <a:rPr lang="nl-NL" sz="2000" dirty="0" smtClean="0"/>
              <a:t> </a:t>
            </a:r>
            <a:r>
              <a:rPr lang="nl-NL" sz="2000" dirty="0"/>
              <a:t>activities </a:t>
            </a:r>
            <a:r>
              <a:rPr lang="nl-NL" sz="2000" i="1" dirty="0"/>
              <a:t>a</a:t>
            </a:r>
            <a:r>
              <a:rPr lang="nl-NL" sz="2000" dirty="0"/>
              <a:t> = 1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1991544" y="150310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>
                <a:solidFill>
                  <a:srgbClr val="0070C0"/>
                </a:solidFill>
              </a:rPr>
              <a:t>Standard </a:t>
            </a:r>
            <a:r>
              <a:rPr lang="nl-NL" sz="3600" b="1" dirty="0" err="1">
                <a:solidFill>
                  <a:srgbClr val="0070C0"/>
                </a:solidFill>
              </a:rPr>
              <a:t>conditions</a:t>
            </a:r>
            <a:r>
              <a:rPr lang="nl-NL" sz="36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0" name="Rechthoek 9"/>
          <p:cNvSpPr/>
          <p:nvPr/>
        </p:nvSpPr>
        <p:spPr>
          <a:xfrm>
            <a:off x="1788150" y="148571"/>
            <a:ext cx="5328591" cy="64807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55915" y="794765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nl-NL" sz="3200" dirty="0"/>
              <a:t>If  </a:t>
            </a:r>
            <a:r>
              <a:rPr lang="nl-NL" sz="3200" i="1" dirty="0"/>
              <a:t>p</a:t>
            </a:r>
            <a:r>
              <a:rPr lang="nl-NL" sz="3200" dirty="0"/>
              <a:t> ≠ </a:t>
            </a:r>
            <a:r>
              <a:rPr lang="nl-NL" sz="3200" i="1" dirty="0"/>
              <a:t>p</a:t>
            </a:r>
            <a:r>
              <a:rPr lang="nl-NL" sz="3200" baseline="30000" dirty="0"/>
              <a:t>Ɵ</a:t>
            </a:r>
            <a:r>
              <a:rPr lang="nl-NL" sz="3200" dirty="0"/>
              <a:t> and/or </a:t>
            </a:r>
            <a:r>
              <a:rPr lang="nl-NL" sz="3200" i="1" dirty="0"/>
              <a:t>a</a:t>
            </a:r>
            <a:r>
              <a:rPr lang="nl-NL" sz="3200" dirty="0"/>
              <a:t> ≠ 1, </a:t>
            </a:r>
            <a:r>
              <a:rPr lang="nl-NL" sz="3200" dirty="0" err="1"/>
              <a:t>apply</a:t>
            </a:r>
            <a:r>
              <a:rPr lang="nl-NL" sz="3200" dirty="0"/>
              <a:t> a </a:t>
            </a:r>
            <a:r>
              <a:rPr lang="nl-NL" sz="3200" dirty="0" err="1"/>
              <a:t>correction</a:t>
            </a:r>
            <a:r>
              <a:rPr lang="nl-NL" sz="3200" dirty="0"/>
              <a:t>: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83506" y="4615243"/>
            <a:ext cx="10254881" cy="15841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nl-NL" sz="2800" u="sng" dirty="0"/>
              <a:t>For overall </a:t>
            </a:r>
            <a:r>
              <a:rPr lang="nl-NL" sz="2800" u="sng" dirty="0" err="1"/>
              <a:t>potential</a:t>
            </a:r>
            <a:r>
              <a:rPr lang="nl-NL" sz="2800" u="sng" dirty="0"/>
              <a:t>: </a:t>
            </a:r>
            <a:br>
              <a:rPr lang="nl-NL" sz="2800" u="sng" dirty="0"/>
            </a:br>
            <a:r>
              <a:rPr lang="nl-NL" u="sng" dirty="0"/>
              <a:t> </a:t>
            </a:r>
          </a:p>
          <a:p>
            <a:pPr>
              <a:buNone/>
            </a:pPr>
            <a:r>
              <a:rPr lang="nl-NL" sz="2800" dirty="0"/>
              <a:t>				    </a:t>
            </a:r>
            <a:r>
              <a:rPr lang="nl-NL" sz="28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nl-NL" sz="2800" dirty="0" smtClean="0"/>
              <a:t>: </a:t>
            </a:r>
            <a:r>
              <a:rPr lang="nl-NL" sz="2800" dirty="0" err="1"/>
              <a:t>reaction</a:t>
            </a:r>
            <a:r>
              <a:rPr lang="nl-NL" sz="2800" dirty="0"/>
              <a:t> </a:t>
            </a:r>
            <a:r>
              <a:rPr lang="nl-NL" sz="2800" dirty="0" err="1"/>
              <a:t>quotient</a:t>
            </a:r>
            <a:endParaRPr lang="nl-NL" sz="2800" dirty="0"/>
          </a:p>
          <a:p>
            <a:pPr>
              <a:buNone/>
            </a:pPr>
            <a:r>
              <a:rPr lang="nl-NL" sz="2800" dirty="0"/>
              <a:t>			                (</a:t>
            </a:r>
            <a:r>
              <a:rPr lang="nl-NL" sz="2800" dirty="0" err="1"/>
              <a:t>similar</a:t>
            </a:r>
            <a:r>
              <a:rPr lang="nl-NL" sz="2800" dirty="0"/>
              <a:t> to </a:t>
            </a:r>
            <a:r>
              <a:rPr lang="nl-NL" sz="2800" dirty="0" err="1"/>
              <a:t>concentration</a:t>
            </a:r>
            <a:r>
              <a:rPr lang="nl-NL" sz="2800" dirty="0"/>
              <a:t> </a:t>
            </a:r>
            <a:r>
              <a:rPr lang="nl-NL" sz="2800" dirty="0" err="1"/>
              <a:t>quotient</a:t>
            </a:r>
            <a:r>
              <a:rPr lang="nl-NL" sz="2800" dirty="0"/>
              <a:t>)</a:t>
            </a:r>
            <a:endParaRPr lang="nl-NL" dirty="0" smtClean="0"/>
          </a:p>
        </p:txBody>
      </p:sp>
      <p:sp>
        <p:nvSpPr>
          <p:cNvPr id="4" name="Tijdelijke aanduiding voor inhoud 2"/>
          <p:cNvSpPr txBox="1">
            <a:spLocks/>
          </p:cNvSpPr>
          <p:nvPr/>
        </p:nvSpPr>
        <p:spPr>
          <a:xfrm>
            <a:off x="1755915" y="1823065"/>
            <a:ext cx="10284514" cy="25922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nl-NL" sz="2800" u="sng" dirty="0"/>
              <a:t>For </a:t>
            </a:r>
            <a:r>
              <a:rPr lang="nl-NL" sz="2800" u="sng" dirty="0" err="1"/>
              <a:t>each</a:t>
            </a:r>
            <a:r>
              <a:rPr lang="nl-NL" sz="2800" u="sng" dirty="0"/>
              <a:t> </a:t>
            </a:r>
            <a:r>
              <a:rPr lang="nl-NL" sz="2800" u="sng" dirty="0" err="1"/>
              <a:t>electrode</a:t>
            </a:r>
            <a:r>
              <a:rPr lang="nl-NL" sz="2800" u="sng" dirty="0"/>
              <a:t>:</a:t>
            </a:r>
            <a:r>
              <a:rPr lang="nl-NL" sz="2800" dirty="0"/>
              <a:t> 	   </a:t>
            </a:r>
            <a:r>
              <a:rPr lang="nl-NL" sz="2800" dirty="0" err="1"/>
              <a:t>Ox</a:t>
            </a:r>
            <a:r>
              <a:rPr lang="nl-NL" sz="2800" dirty="0"/>
              <a:t> +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nl-NL" sz="2800" dirty="0"/>
              <a:t> e</a:t>
            </a:r>
            <a:r>
              <a:rPr lang="nl-NL" sz="2800" baseline="30000" dirty="0"/>
              <a:t>-</a:t>
            </a:r>
            <a:r>
              <a:rPr lang="nl-NL" sz="2800" dirty="0"/>
              <a:t> </a:t>
            </a:r>
            <a:r>
              <a:rPr lang="nl-NL" sz="2800" dirty="0">
                <a:latin typeface="Times New Roman"/>
                <a:cs typeface="Times New Roman"/>
              </a:rPr>
              <a:t>→ </a:t>
            </a:r>
            <a:r>
              <a:rPr lang="nl-NL" sz="2800" dirty="0">
                <a:cs typeface="Times New Roman"/>
              </a:rPr>
              <a:t>Red  </a:t>
            </a:r>
            <a:endParaRPr lang="nl-NL" sz="2800" u="sng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nl-NL" sz="2800" dirty="0"/>
              <a:t>			</a:t>
            </a:r>
            <a:br>
              <a:rPr lang="nl-NL" sz="2800" dirty="0"/>
            </a:br>
            <a:endParaRPr lang="nl-NL" sz="2800" dirty="0"/>
          </a:p>
          <a:p>
            <a:pPr marL="342900" indent="-342900">
              <a:spcBef>
                <a:spcPct val="20000"/>
              </a:spcBef>
              <a:defRPr/>
            </a:pPr>
            <a:r>
              <a:rPr lang="nl-NL" sz="2800" dirty="0"/>
              <a:t>			                </a:t>
            </a:r>
            <a:r>
              <a:rPr lang="nl-NL" sz="2800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nl-NL" sz="2800" dirty="0" smtClean="0"/>
              <a:t>: </a:t>
            </a:r>
            <a:r>
              <a:rPr lang="nl-NL" sz="2800" dirty="0"/>
              <a:t>potential of the electrode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nl-NL" sz="2800" dirty="0"/>
              <a:t>			</a:t>
            </a:r>
            <a:r>
              <a:rPr lang="nl-NL" sz="2800" i="1" dirty="0">
                <a:latin typeface="Times New Roman" pitchFamily="18" charset="0"/>
                <a:cs typeface="Times New Roman" pitchFamily="18" charset="0"/>
              </a:rPr>
              <a:t>              Q</a:t>
            </a:r>
            <a:r>
              <a:rPr lang="nl-NL" sz="2800" dirty="0"/>
              <a:t> refers to the </a:t>
            </a:r>
            <a:r>
              <a:rPr lang="nl-NL" sz="2800" dirty="0" err="1"/>
              <a:t>half-reaction</a:t>
            </a:r>
            <a:r>
              <a:rPr lang="nl-NL" sz="2800" dirty="0"/>
              <a:t> of the </a:t>
            </a:r>
            <a:r>
              <a:rPr lang="nl-NL" sz="2800" dirty="0" err="1"/>
              <a:t>cell</a:t>
            </a:r>
            <a:endParaRPr lang="nl-NL" sz="2800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12672"/>
              </p:ext>
            </p:extLst>
          </p:nvPr>
        </p:nvGraphicFramePr>
        <p:xfrm>
          <a:off x="5663952" y="4454831"/>
          <a:ext cx="333851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42" name="Vergelijking" r:id="rId4" imgW="1498320" imgH="431640" progId="Equation.3">
                  <p:embed/>
                </p:oleObj>
              </mc:Choice>
              <mc:Fallback>
                <p:oleObj name="Vergelijking" r:id="rId4" imgW="149832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3952" y="4454831"/>
                        <a:ext cx="3338513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1484715"/>
              </p:ext>
            </p:extLst>
          </p:nvPr>
        </p:nvGraphicFramePr>
        <p:xfrm>
          <a:off x="5735960" y="2320887"/>
          <a:ext cx="2514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43" name="Equation" r:id="rId6" imgW="1130040" imgH="431640" progId="">
                  <p:embed/>
                </p:oleObj>
              </mc:Choice>
              <mc:Fallback>
                <p:oleObj name="Equation" r:id="rId6" imgW="1130040" imgH="43164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960" y="2320887"/>
                        <a:ext cx="25146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hoek 7"/>
          <p:cNvSpPr/>
          <p:nvPr/>
        </p:nvSpPr>
        <p:spPr>
          <a:xfrm>
            <a:off x="1788150" y="148571"/>
            <a:ext cx="5328591" cy="64807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1991544" y="150310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 smtClean="0">
                <a:solidFill>
                  <a:srgbClr val="0070C0"/>
                </a:solidFill>
              </a:rPr>
              <a:t>Non-standard </a:t>
            </a:r>
            <a:r>
              <a:rPr lang="nl-NL" sz="3600" b="1" dirty="0" err="1">
                <a:solidFill>
                  <a:srgbClr val="0070C0"/>
                </a:solidFill>
              </a:rPr>
              <a:t>conditions</a:t>
            </a:r>
            <a:r>
              <a:rPr lang="nl-NL" sz="3600" b="1" dirty="0">
                <a:solidFill>
                  <a:srgbClr val="0070C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623392" y="185043"/>
            <a:ext cx="70567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sz="3200" u="sng" dirty="0"/>
              <a:t>Example:</a:t>
            </a:r>
            <a:r>
              <a:rPr lang="nl-NL" sz="3200" dirty="0"/>
              <a:t> the nickel chromium </a:t>
            </a:r>
            <a:r>
              <a:rPr lang="nl-NL" sz="3200" dirty="0" err="1" smtClean="0"/>
              <a:t>battery</a:t>
            </a:r>
            <a:r>
              <a:rPr lang="nl-NL" sz="3200" dirty="0" smtClean="0"/>
              <a:t/>
            </a:r>
            <a:br>
              <a:rPr lang="nl-NL" sz="3200" dirty="0" smtClean="0"/>
            </a:br>
            <a:endParaRPr lang="nl-NL" sz="3200" dirty="0"/>
          </a:p>
          <a:p>
            <a:pPr>
              <a:buNone/>
            </a:pPr>
            <a:r>
              <a:rPr lang="nl-NL" sz="3200" dirty="0"/>
              <a:t>	</a:t>
            </a:r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nl-NL" sz="3200" baseline="30000" dirty="0">
                <a:latin typeface="Times New Roman" pitchFamily="18" charset="0"/>
                <a:cs typeface="Times New Roman" pitchFamily="18" charset="0"/>
              </a:rPr>
              <a:t>2+ </a:t>
            </a:r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+ 2e</a:t>
            </a:r>
            <a:r>
              <a:rPr lang="nl-NL" sz="3200" baseline="30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 	→ Ni</a:t>
            </a:r>
          </a:p>
          <a:p>
            <a:pPr>
              <a:buNone/>
            </a:pPr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l-NL" sz="3200" u="sng" dirty="0">
                <a:latin typeface="Times New Roman" pitchFamily="18" charset="0"/>
                <a:cs typeface="Times New Roman" pitchFamily="18" charset="0"/>
              </a:rPr>
              <a:t>Cr 		→ Cr</a:t>
            </a:r>
            <a:r>
              <a:rPr lang="nl-NL" sz="3200" u="sng" baseline="30000" dirty="0">
                <a:latin typeface="Times New Roman" pitchFamily="18" charset="0"/>
                <a:cs typeface="Times New Roman" pitchFamily="18" charset="0"/>
              </a:rPr>
              <a:t>3+ </a:t>
            </a:r>
            <a:r>
              <a:rPr lang="nl-NL" sz="3200" u="sng" dirty="0">
                <a:latin typeface="Times New Roman" pitchFamily="18" charset="0"/>
                <a:cs typeface="Times New Roman" pitchFamily="18" charset="0"/>
              </a:rPr>
              <a:t>+ 3e</a:t>
            </a:r>
            <a:r>
              <a:rPr lang="nl-NL" sz="3200" u="sng" baseline="30000" dirty="0">
                <a:latin typeface="Times New Roman" pitchFamily="18" charset="0"/>
                <a:cs typeface="Times New Roman" pitchFamily="18" charset="0"/>
              </a:rPr>
              <a:t>-</a:t>
            </a:r>
            <a:endParaRPr lang="nl-NL" sz="32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nl-NL" sz="3200" dirty="0"/>
              <a:t>	</a:t>
            </a:r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3 Ni</a:t>
            </a:r>
            <a:r>
              <a:rPr lang="nl-NL" sz="3200" baseline="30000" dirty="0">
                <a:latin typeface="Times New Roman" pitchFamily="18" charset="0"/>
                <a:cs typeface="Times New Roman" pitchFamily="18" charset="0"/>
              </a:rPr>
              <a:t>2+ </a:t>
            </a:r>
            <a:r>
              <a:rPr lang="nl-NL" sz="3200" dirty="0">
                <a:latin typeface="Times New Roman" pitchFamily="18" charset="0"/>
                <a:cs typeface="Times New Roman" pitchFamily="18" charset="0"/>
              </a:rPr>
              <a:t>+ 2 Cr → 3 Ni + 2 Cr</a:t>
            </a:r>
            <a:r>
              <a:rPr lang="nl-NL" sz="3200" baseline="30000" dirty="0">
                <a:latin typeface="Times New Roman" pitchFamily="18" charset="0"/>
                <a:cs typeface="Times New Roman" pitchFamily="18" charset="0"/>
              </a:rPr>
              <a:t>3+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839416" y="3353396"/>
            <a:ext cx="5112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i="1" dirty="0">
                <a:latin typeface="Times New Roman" pitchFamily="18" charset="0"/>
                <a:cs typeface="Times New Roman" pitchFamily="18" charset="0"/>
              </a:rPr>
              <a:t>ν</a:t>
            </a:r>
            <a:r>
              <a:rPr lang="nl-NL" sz="3200" dirty="0"/>
              <a:t> = 6  and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134776"/>
              </p:ext>
            </p:extLst>
          </p:nvPr>
        </p:nvGraphicFramePr>
        <p:xfrm>
          <a:off x="3063454" y="3012777"/>
          <a:ext cx="3054350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22" name="Vergelijking" r:id="rId3" imgW="1346040" imgH="495000" progId="Equation.3">
                  <p:embed/>
                </p:oleObj>
              </mc:Choice>
              <mc:Fallback>
                <p:oleObj name="Vergelijking" r:id="rId3" imgW="1346040" imgH="4950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454" y="3012777"/>
                        <a:ext cx="3054350" cy="1301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kstvak 8"/>
          <p:cNvSpPr txBox="1"/>
          <p:nvPr/>
        </p:nvSpPr>
        <p:spPr>
          <a:xfrm>
            <a:off x="767408" y="4433516"/>
            <a:ext cx="9577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nl-NL" sz="2800" dirty="0"/>
              <a:t>If the activities are known you can calculate the potential </a:t>
            </a:r>
            <a:r>
              <a:rPr lang="nl-NL" sz="2800" dirty="0" err="1"/>
              <a:t>by</a:t>
            </a:r>
            <a:r>
              <a:rPr lang="nl-NL" sz="2800" dirty="0"/>
              <a:t>: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7248129" y="1193155"/>
            <a:ext cx="14808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/>
              <a:t>3x</a:t>
            </a:r>
          </a:p>
          <a:p>
            <a:r>
              <a:rPr lang="nl-NL" sz="3200" dirty="0"/>
              <a:t>2x</a:t>
            </a:r>
            <a:endParaRPr lang="en-US" sz="3200" dirty="0"/>
          </a:p>
        </p:txBody>
      </p:sp>
      <p:sp>
        <p:nvSpPr>
          <p:cNvPr id="8" name="Rechthoek 7"/>
          <p:cNvSpPr/>
          <p:nvPr/>
        </p:nvSpPr>
        <p:spPr>
          <a:xfrm>
            <a:off x="1415480" y="2134346"/>
            <a:ext cx="5472608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87888" y="6008399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see last slide for explanation</a:t>
            </a:r>
          </a:p>
        </p:txBody>
      </p:sp>
      <p:graphicFrame>
        <p:nvGraphicFramePr>
          <p:cNvPr id="348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549788"/>
              </p:ext>
            </p:extLst>
          </p:nvPr>
        </p:nvGraphicFramePr>
        <p:xfrm>
          <a:off x="844130" y="5441652"/>
          <a:ext cx="4021137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23" name="Vergelijking" r:id="rId5" imgW="1498320" imgH="431640" progId="Equation.3">
                  <p:embed/>
                </p:oleObj>
              </mc:Choice>
              <mc:Fallback>
                <p:oleObj name="Vergelijking" r:id="rId5" imgW="149832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130" y="5441652"/>
                        <a:ext cx="4021137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6" grpId="0"/>
      <p:bldP spid="8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0"/>
            <a:ext cx="10972800" cy="757444"/>
          </a:xfrm>
        </p:spPr>
        <p:txBody>
          <a:bodyPr>
            <a:normAutofit fontScale="90000"/>
          </a:bodyPr>
          <a:lstStyle/>
          <a:p>
            <a:r>
              <a:rPr lang="nl-NL" dirty="0" smtClean="0">
                <a:solidFill>
                  <a:srgbClr val="0070C0"/>
                </a:solidFill>
              </a:rPr>
              <a:t>How </a:t>
            </a:r>
            <a:r>
              <a:rPr lang="nl-NL" dirty="0" err="1" smtClean="0">
                <a:solidFill>
                  <a:srgbClr val="0070C0"/>
                </a:solidFill>
              </a:rPr>
              <a:t>to</a:t>
            </a:r>
            <a:r>
              <a:rPr lang="nl-NL" dirty="0" smtClean="0">
                <a:solidFill>
                  <a:srgbClr val="0070C0"/>
                </a:solidFill>
              </a:rPr>
              <a:t> construct a </a:t>
            </a:r>
            <a:r>
              <a:rPr lang="nl-NL" dirty="0" err="1" smtClean="0">
                <a:solidFill>
                  <a:srgbClr val="0070C0"/>
                </a:solidFill>
              </a:rPr>
              <a:t>chemical</a:t>
            </a:r>
            <a:r>
              <a:rPr lang="nl-NL" dirty="0" smtClean="0">
                <a:solidFill>
                  <a:srgbClr val="0070C0"/>
                </a:solidFill>
              </a:rPr>
              <a:t> half </a:t>
            </a:r>
            <a:r>
              <a:rPr lang="nl-NL" dirty="0" err="1" smtClean="0">
                <a:solidFill>
                  <a:srgbClr val="0070C0"/>
                </a:solidFill>
              </a:rPr>
              <a:t>reaction</a:t>
            </a:r>
            <a:r>
              <a:rPr lang="nl-NL" dirty="0" smtClean="0">
                <a:solidFill>
                  <a:srgbClr val="0070C0"/>
                </a:solidFill>
              </a:rPr>
              <a:t> </a:t>
            </a:r>
            <a:r>
              <a:rPr lang="nl-NL" dirty="0" err="1" smtClean="0">
                <a:solidFill>
                  <a:srgbClr val="0070C0"/>
                </a:solidFill>
              </a:rPr>
              <a:t>yourself</a:t>
            </a:r>
            <a:endParaRPr lang="nl-NL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492" y="908720"/>
            <a:ext cx="11640616" cy="4968552"/>
          </a:xfrm>
        </p:spPr>
        <p:txBody>
          <a:bodyPr>
            <a:noAutofit/>
          </a:bodyPr>
          <a:lstStyle/>
          <a:p>
            <a:r>
              <a:rPr lang="nl-NL" sz="2400" dirty="0" smtClean="0"/>
              <a:t>put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u="sng" dirty="0" err="1" smtClean="0"/>
              <a:t>formula</a:t>
            </a:r>
            <a:r>
              <a:rPr lang="nl-NL" sz="2400" dirty="0" smtClean="0"/>
              <a:t> of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dirty="0" err="1" smtClean="0"/>
              <a:t>particle</a:t>
            </a:r>
            <a:r>
              <a:rPr lang="nl-NL" sz="2400" dirty="0" smtClean="0"/>
              <a:t> </a:t>
            </a:r>
            <a:r>
              <a:rPr lang="nl-NL" sz="2400" dirty="0" err="1" smtClean="0"/>
              <a:t>that</a:t>
            </a:r>
            <a:r>
              <a:rPr lang="nl-NL" sz="2400" dirty="0" smtClean="0"/>
              <a:t> </a:t>
            </a:r>
            <a:r>
              <a:rPr lang="nl-NL" sz="2400" dirty="0" err="1" smtClean="0"/>
              <a:t>reacts</a:t>
            </a:r>
            <a:r>
              <a:rPr lang="nl-NL" sz="2400" dirty="0" smtClean="0"/>
              <a:t> on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dirty="0" err="1" smtClean="0"/>
              <a:t>left</a:t>
            </a:r>
            <a:r>
              <a:rPr lang="nl-NL" sz="2400" dirty="0" smtClean="0"/>
              <a:t> hand side, </a:t>
            </a:r>
            <a:r>
              <a:rPr lang="nl-NL" sz="2400" dirty="0" err="1" smtClean="0"/>
              <a:t>and</a:t>
            </a:r>
            <a:r>
              <a:rPr lang="nl-NL" sz="2400" dirty="0" smtClean="0"/>
              <a:t>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dirty="0" err="1" smtClean="0"/>
              <a:t>formula</a:t>
            </a:r>
            <a:r>
              <a:rPr lang="nl-NL" sz="2400" dirty="0" smtClean="0"/>
              <a:t> of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dirty="0" err="1" smtClean="0"/>
              <a:t>particle</a:t>
            </a:r>
            <a:r>
              <a:rPr lang="nl-NL" sz="2400" dirty="0" smtClean="0"/>
              <a:t> </a:t>
            </a:r>
            <a:r>
              <a:rPr lang="nl-NL" sz="2400" dirty="0" err="1" smtClean="0"/>
              <a:t>that</a:t>
            </a:r>
            <a:r>
              <a:rPr lang="nl-NL" sz="2400" dirty="0" smtClean="0"/>
              <a:t> </a:t>
            </a:r>
            <a:r>
              <a:rPr lang="nl-NL" sz="2400" dirty="0" err="1" smtClean="0"/>
              <a:t>appears</a:t>
            </a:r>
            <a:r>
              <a:rPr lang="nl-NL" sz="2400" dirty="0" smtClean="0"/>
              <a:t> on </a:t>
            </a:r>
            <a:r>
              <a:rPr lang="nl-NL" sz="2400" dirty="0" err="1" smtClean="0"/>
              <a:t>the</a:t>
            </a:r>
            <a:r>
              <a:rPr lang="nl-NL" sz="2400" dirty="0" smtClean="0"/>
              <a:t> right hand side of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equation</a:t>
            </a:r>
            <a:r>
              <a:rPr lang="nl-NL" sz="2400" dirty="0"/>
              <a:t> </a:t>
            </a:r>
            <a:endParaRPr lang="nl-NL" sz="2400" dirty="0" smtClean="0"/>
          </a:p>
          <a:p>
            <a:r>
              <a:rPr lang="nl-NL" sz="2400" dirty="0" smtClean="0"/>
              <a:t>put </a:t>
            </a:r>
            <a:r>
              <a:rPr lang="nl-NL" sz="2400" u="sng" dirty="0" err="1" smtClean="0"/>
              <a:t>coëfficiënts</a:t>
            </a:r>
            <a:r>
              <a:rPr lang="nl-NL" sz="2400" dirty="0" smtClean="0"/>
              <a:t> in front of these </a:t>
            </a:r>
            <a:r>
              <a:rPr lang="nl-NL" sz="2400" dirty="0" err="1" smtClean="0"/>
              <a:t>formulas</a:t>
            </a:r>
            <a:r>
              <a:rPr lang="nl-NL" sz="2400" dirty="0" smtClean="0"/>
              <a:t>, </a:t>
            </a:r>
            <a:r>
              <a:rPr lang="nl-NL" sz="2400" dirty="0" err="1" smtClean="0"/>
              <a:t>to</a:t>
            </a:r>
            <a:r>
              <a:rPr lang="nl-NL" sz="2400" dirty="0" smtClean="0"/>
              <a:t> make </a:t>
            </a:r>
            <a:r>
              <a:rPr lang="nl-NL" sz="2400" dirty="0" err="1" smtClean="0"/>
              <a:t>sure</a:t>
            </a:r>
            <a:r>
              <a:rPr lang="nl-NL" sz="2400" dirty="0" smtClean="0"/>
              <a:t> </a:t>
            </a:r>
            <a:r>
              <a:rPr lang="nl-NL" sz="2400" dirty="0" err="1" smtClean="0"/>
              <a:t>all</a:t>
            </a:r>
            <a:r>
              <a:rPr lang="nl-NL" sz="2400" dirty="0" smtClean="0"/>
              <a:t> </a:t>
            </a:r>
            <a:r>
              <a:rPr lang="nl-NL" sz="2400" dirty="0" err="1" smtClean="0"/>
              <a:t>elements</a:t>
            </a:r>
            <a:r>
              <a:rPr lang="nl-NL" sz="2400" dirty="0" smtClean="0"/>
              <a:t> - </a:t>
            </a:r>
            <a:r>
              <a:rPr lang="nl-NL" sz="2400" dirty="0" err="1" smtClean="0"/>
              <a:t>except</a:t>
            </a:r>
            <a:r>
              <a:rPr lang="nl-NL" sz="2400" dirty="0" smtClean="0"/>
              <a:t> H </a:t>
            </a:r>
            <a:r>
              <a:rPr lang="nl-NL" sz="2400" dirty="0" err="1" smtClean="0"/>
              <a:t>and</a:t>
            </a:r>
            <a:r>
              <a:rPr lang="nl-NL" sz="2400" dirty="0" smtClean="0"/>
              <a:t> O - are </a:t>
            </a:r>
            <a:r>
              <a:rPr lang="nl-NL" sz="2400" dirty="0" err="1" smtClean="0"/>
              <a:t>equally</a:t>
            </a:r>
            <a:r>
              <a:rPr lang="nl-NL" sz="2400" dirty="0" smtClean="0"/>
              <a:t> present </a:t>
            </a:r>
            <a:r>
              <a:rPr lang="nl-NL" sz="2400" dirty="0" err="1" smtClean="0"/>
              <a:t>before</a:t>
            </a:r>
            <a:r>
              <a:rPr lang="nl-NL" sz="2400" dirty="0" smtClean="0"/>
              <a:t> </a:t>
            </a:r>
            <a:r>
              <a:rPr lang="nl-NL" sz="2400" dirty="0" err="1" smtClean="0"/>
              <a:t>and</a:t>
            </a:r>
            <a:r>
              <a:rPr lang="nl-NL" sz="2400" dirty="0" smtClean="0"/>
              <a:t> </a:t>
            </a:r>
            <a:r>
              <a:rPr lang="nl-NL" sz="2400" dirty="0" err="1" smtClean="0"/>
              <a:t>after</a:t>
            </a:r>
            <a:r>
              <a:rPr lang="nl-NL" sz="2400" dirty="0" smtClean="0"/>
              <a:t>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dirty="0" err="1" smtClean="0"/>
              <a:t>arrow</a:t>
            </a:r>
            <a:endParaRPr lang="nl-NL" sz="2400" dirty="0" smtClean="0"/>
          </a:p>
          <a:p>
            <a:r>
              <a:rPr lang="nl-NL" sz="2400" dirty="0" err="1"/>
              <a:t>equal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missing </a:t>
            </a:r>
            <a:r>
              <a:rPr lang="nl-NL" sz="2400" b="1" dirty="0">
                <a:solidFill>
                  <a:srgbClr val="0070C0"/>
                </a:solidFill>
              </a:rPr>
              <a:t>O-</a:t>
            </a:r>
            <a:r>
              <a:rPr lang="nl-NL" sz="2400" b="1" dirty="0" err="1">
                <a:solidFill>
                  <a:srgbClr val="0070C0"/>
                </a:solidFill>
              </a:rPr>
              <a:t>atoms</a:t>
            </a:r>
            <a:r>
              <a:rPr lang="nl-NL" sz="2400" dirty="0"/>
              <a:t> </a:t>
            </a:r>
            <a:r>
              <a:rPr lang="nl-NL" sz="2400" dirty="0" err="1"/>
              <a:t>with</a:t>
            </a:r>
            <a:r>
              <a:rPr lang="nl-NL" sz="2400" dirty="0"/>
              <a:t> </a:t>
            </a:r>
            <a:r>
              <a:rPr lang="nl-NL" sz="2400" b="1" dirty="0">
                <a:solidFill>
                  <a:srgbClr val="0070C0"/>
                </a:solidFill>
              </a:rPr>
              <a:t>H</a:t>
            </a:r>
            <a:r>
              <a:rPr lang="nl-NL" sz="2400" b="1" baseline="-25000" dirty="0">
                <a:solidFill>
                  <a:srgbClr val="0070C0"/>
                </a:solidFill>
              </a:rPr>
              <a:t>2</a:t>
            </a:r>
            <a:r>
              <a:rPr lang="nl-NL" sz="2400" b="1" dirty="0">
                <a:solidFill>
                  <a:srgbClr val="0070C0"/>
                </a:solidFill>
              </a:rPr>
              <a:t>O</a:t>
            </a:r>
          </a:p>
          <a:p>
            <a:r>
              <a:rPr lang="nl-NL" sz="2400" dirty="0" err="1" smtClean="0"/>
              <a:t>equal</a:t>
            </a:r>
            <a:r>
              <a:rPr lang="nl-NL" sz="2400" dirty="0" smtClean="0"/>
              <a:t> </a:t>
            </a:r>
            <a:r>
              <a:rPr lang="nl-NL" sz="2400" dirty="0" err="1" smtClean="0"/>
              <a:t>the</a:t>
            </a:r>
            <a:r>
              <a:rPr lang="nl-NL" sz="2400" dirty="0" smtClean="0"/>
              <a:t> missing </a:t>
            </a:r>
            <a:r>
              <a:rPr lang="nl-NL" sz="2400" b="1" dirty="0" smtClean="0">
                <a:solidFill>
                  <a:srgbClr val="FF0000"/>
                </a:solidFill>
              </a:rPr>
              <a:t>H-</a:t>
            </a:r>
            <a:r>
              <a:rPr lang="nl-NL" sz="2400" b="1" dirty="0" err="1" smtClean="0">
                <a:solidFill>
                  <a:srgbClr val="FF0000"/>
                </a:solidFill>
              </a:rPr>
              <a:t>atoms</a:t>
            </a:r>
            <a:r>
              <a:rPr lang="nl-NL" sz="2400" dirty="0" smtClean="0"/>
              <a:t> </a:t>
            </a:r>
            <a:r>
              <a:rPr lang="nl-NL" sz="2400" dirty="0" err="1" smtClean="0"/>
              <a:t>with</a:t>
            </a:r>
            <a:r>
              <a:rPr lang="nl-NL" sz="2400" dirty="0" smtClean="0"/>
              <a:t> </a:t>
            </a:r>
            <a:r>
              <a:rPr lang="nl-NL" sz="2400" b="1" dirty="0" smtClean="0">
                <a:solidFill>
                  <a:srgbClr val="FF0000"/>
                </a:solidFill>
              </a:rPr>
              <a:t>H</a:t>
            </a:r>
            <a:r>
              <a:rPr lang="nl-NL" sz="2400" b="1" baseline="30000" dirty="0" smtClean="0">
                <a:solidFill>
                  <a:srgbClr val="FF0000"/>
                </a:solidFill>
              </a:rPr>
              <a:t>+</a:t>
            </a:r>
            <a:endParaRPr lang="nl-NL" sz="2400" b="1" dirty="0" smtClean="0">
              <a:solidFill>
                <a:srgbClr val="FF0000"/>
              </a:solidFill>
            </a:endParaRPr>
          </a:p>
          <a:p>
            <a:r>
              <a:rPr lang="nl-NL" sz="2400" dirty="0" err="1" smtClean="0"/>
              <a:t>equal</a:t>
            </a:r>
            <a:r>
              <a:rPr lang="nl-NL" sz="2400" dirty="0" smtClean="0"/>
              <a:t>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b="1" dirty="0" smtClean="0">
                <a:solidFill>
                  <a:srgbClr val="00B050"/>
                </a:solidFill>
              </a:rPr>
              <a:t>charge</a:t>
            </a:r>
            <a:r>
              <a:rPr lang="nl-NL" sz="2400" dirty="0" smtClean="0"/>
              <a:t> </a:t>
            </a:r>
            <a:r>
              <a:rPr lang="nl-NL" sz="2400" dirty="0" err="1" smtClean="0"/>
              <a:t>with</a:t>
            </a:r>
            <a:r>
              <a:rPr lang="nl-NL" sz="2400" dirty="0" smtClean="0"/>
              <a:t> </a:t>
            </a:r>
            <a:r>
              <a:rPr lang="nl-NL" sz="2400" b="1" dirty="0" smtClean="0">
                <a:solidFill>
                  <a:srgbClr val="00B050"/>
                </a:solidFill>
              </a:rPr>
              <a:t>e</a:t>
            </a:r>
            <a:r>
              <a:rPr lang="nl-NL" sz="2400" b="1" baseline="30000" dirty="0" smtClean="0">
                <a:solidFill>
                  <a:srgbClr val="00B050"/>
                </a:solidFill>
              </a:rPr>
              <a:t>-</a:t>
            </a:r>
          </a:p>
          <a:p>
            <a:r>
              <a:rPr lang="nl-NL" sz="2400" dirty="0" smtClean="0"/>
              <a:t>check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u="sng" dirty="0" smtClean="0"/>
              <a:t>environment</a:t>
            </a:r>
            <a:r>
              <a:rPr lang="nl-NL" sz="2400" dirty="0" smtClean="0"/>
              <a:t>: </a:t>
            </a:r>
            <a:br>
              <a:rPr lang="nl-NL" sz="2400" dirty="0" smtClean="0"/>
            </a:br>
            <a:r>
              <a:rPr lang="nl-NL" sz="2400" dirty="0" smtClean="0"/>
              <a:t>- </a:t>
            </a:r>
            <a:r>
              <a:rPr lang="nl-NL" sz="2400" dirty="0" err="1" smtClean="0"/>
              <a:t>if</a:t>
            </a:r>
            <a:r>
              <a:rPr lang="nl-NL" sz="2400" dirty="0" smtClean="0"/>
              <a:t> </a:t>
            </a:r>
            <a:r>
              <a:rPr lang="nl-NL" sz="2400" dirty="0" err="1" smtClean="0"/>
              <a:t>it</a:t>
            </a:r>
            <a:r>
              <a:rPr lang="nl-NL" sz="2400" dirty="0" smtClean="0"/>
              <a:t> is </a:t>
            </a:r>
            <a:r>
              <a:rPr lang="nl-NL" sz="2400" u="sng" dirty="0" err="1" smtClean="0"/>
              <a:t>neutral</a:t>
            </a:r>
            <a:r>
              <a:rPr lang="nl-NL" sz="2400" dirty="0" smtClean="0"/>
              <a:t>, </a:t>
            </a:r>
            <a:r>
              <a:rPr lang="nl-NL" sz="2400" dirty="0" err="1" smtClean="0"/>
              <a:t>there</a:t>
            </a:r>
            <a:r>
              <a:rPr lang="nl-NL" sz="2400" dirty="0" smtClean="0"/>
              <a:t> </a:t>
            </a:r>
            <a:r>
              <a:rPr lang="nl-NL" sz="2400" dirty="0" err="1" smtClean="0"/>
              <a:t>can’t</a:t>
            </a:r>
            <a:r>
              <a:rPr lang="nl-NL" sz="2400" dirty="0" smtClean="0"/>
              <a:t> </a:t>
            </a:r>
            <a:r>
              <a:rPr lang="nl-NL" sz="2400" dirty="0" err="1" smtClean="0"/>
              <a:t>be</a:t>
            </a:r>
            <a:r>
              <a:rPr lang="nl-NL" sz="2400" dirty="0" smtClean="0"/>
              <a:t> </a:t>
            </a:r>
            <a:r>
              <a:rPr lang="nl-NL" sz="2400" dirty="0" err="1" smtClean="0"/>
              <a:t>any</a:t>
            </a:r>
            <a:r>
              <a:rPr lang="nl-NL" sz="2400" dirty="0" smtClean="0"/>
              <a:t> </a:t>
            </a:r>
            <a:r>
              <a:rPr lang="nl-NL" sz="2400" b="1" dirty="0" smtClean="0">
                <a:solidFill>
                  <a:srgbClr val="FF0000"/>
                </a:solidFill>
              </a:rPr>
              <a:t>H</a:t>
            </a:r>
            <a:r>
              <a:rPr lang="nl-NL" sz="2400" b="1" baseline="30000" dirty="0" smtClean="0">
                <a:solidFill>
                  <a:srgbClr val="FF0000"/>
                </a:solidFill>
              </a:rPr>
              <a:t>+</a:t>
            </a:r>
            <a:r>
              <a:rPr lang="nl-NL" sz="2400" b="1" dirty="0" smtClean="0">
                <a:solidFill>
                  <a:srgbClr val="FF0000"/>
                </a:solidFill>
              </a:rPr>
              <a:t> </a:t>
            </a:r>
            <a:r>
              <a:rPr lang="nl-NL" sz="2400" b="1" dirty="0" err="1" smtClean="0">
                <a:solidFill>
                  <a:srgbClr val="FF0000"/>
                </a:solidFill>
              </a:rPr>
              <a:t>ions</a:t>
            </a:r>
            <a:r>
              <a:rPr lang="nl-NL" sz="2400" b="1" dirty="0" smtClean="0">
                <a:solidFill>
                  <a:srgbClr val="FF0000"/>
                </a:solidFill>
              </a:rPr>
              <a:t> </a:t>
            </a:r>
            <a:r>
              <a:rPr lang="nl-NL" sz="2400" dirty="0" smtClean="0"/>
              <a:t>present </a:t>
            </a:r>
            <a:r>
              <a:rPr lang="nl-NL" sz="2400" u="sng" dirty="0" smtClean="0"/>
              <a:t>on </a:t>
            </a:r>
            <a:r>
              <a:rPr lang="nl-NL" sz="2400" u="sng" dirty="0" err="1" smtClean="0"/>
              <a:t>the</a:t>
            </a:r>
            <a:r>
              <a:rPr lang="nl-NL" sz="2400" u="sng" dirty="0" smtClean="0"/>
              <a:t> </a:t>
            </a:r>
            <a:r>
              <a:rPr lang="nl-NL" sz="2400" u="sng" dirty="0" err="1" smtClean="0"/>
              <a:t>left</a:t>
            </a:r>
            <a:r>
              <a:rPr lang="nl-NL" sz="2400" u="sng" dirty="0" smtClean="0"/>
              <a:t> hand side</a:t>
            </a:r>
            <a:r>
              <a:rPr lang="nl-NL" sz="2400" dirty="0" smtClean="0"/>
              <a:t> of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dirty="0" err="1" smtClean="0"/>
              <a:t>equation</a:t>
            </a: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- </a:t>
            </a:r>
            <a:r>
              <a:rPr lang="nl-NL" sz="2400" dirty="0" err="1" smtClean="0"/>
              <a:t>if</a:t>
            </a:r>
            <a:r>
              <a:rPr lang="nl-NL" sz="2400" dirty="0" smtClean="0"/>
              <a:t> </a:t>
            </a:r>
            <a:r>
              <a:rPr lang="nl-NL" sz="2400" dirty="0" err="1" smtClean="0"/>
              <a:t>it</a:t>
            </a:r>
            <a:r>
              <a:rPr lang="nl-NL" sz="2400" dirty="0" smtClean="0"/>
              <a:t> is </a:t>
            </a:r>
            <a:r>
              <a:rPr lang="nl-NL" sz="2400" u="sng" dirty="0" smtClean="0"/>
              <a:t>basic</a:t>
            </a:r>
            <a:r>
              <a:rPr lang="nl-NL" sz="2400" dirty="0" smtClean="0"/>
              <a:t>, </a:t>
            </a:r>
            <a:r>
              <a:rPr lang="nl-NL" sz="2400" dirty="0" err="1" smtClean="0"/>
              <a:t>there</a:t>
            </a:r>
            <a:r>
              <a:rPr lang="nl-NL" sz="2400" dirty="0" smtClean="0"/>
              <a:t> </a:t>
            </a:r>
            <a:r>
              <a:rPr lang="nl-NL" sz="2400" dirty="0" err="1"/>
              <a:t>can’t</a:t>
            </a:r>
            <a:r>
              <a:rPr lang="nl-NL" sz="2400" dirty="0"/>
              <a:t> </a:t>
            </a:r>
            <a:r>
              <a:rPr lang="nl-NL" sz="2400" dirty="0" err="1"/>
              <a:t>be</a:t>
            </a:r>
            <a:r>
              <a:rPr lang="nl-NL" sz="2400" dirty="0"/>
              <a:t> </a:t>
            </a:r>
            <a:r>
              <a:rPr lang="nl-NL" sz="2400" dirty="0" err="1"/>
              <a:t>any</a:t>
            </a:r>
            <a:r>
              <a:rPr lang="nl-NL" sz="2400" dirty="0"/>
              <a:t> </a:t>
            </a:r>
            <a:r>
              <a:rPr lang="nl-NL" sz="2400" b="1" dirty="0">
                <a:solidFill>
                  <a:srgbClr val="FF0000"/>
                </a:solidFill>
              </a:rPr>
              <a:t>H</a:t>
            </a:r>
            <a:r>
              <a:rPr lang="nl-NL" sz="2400" b="1" baseline="30000" dirty="0">
                <a:solidFill>
                  <a:srgbClr val="FF0000"/>
                </a:solidFill>
              </a:rPr>
              <a:t>+</a:t>
            </a:r>
            <a:r>
              <a:rPr lang="nl-NL" sz="2400" b="1" dirty="0">
                <a:solidFill>
                  <a:srgbClr val="FF0000"/>
                </a:solidFill>
              </a:rPr>
              <a:t> </a:t>
            </a:r>
            <a:r>
              <a:rPr lang="nl-NL" sz="2400" b="1" dirty="0" err="1">
                <a:solidFill>
                  <a:srgbClr val="FF0000"/>
                </a:solidFill>
              </a:rPr>
              <a:t>ions</a:t>
            </a:r>
            <a:r>
              <a:rPr lang="nl-NL" sz="2400" dirty="0" smtClean="0"/>
              <a:t> </a:t>
            </a:r>
            <a:r>
              <a:rPr lang="nl-NL" sz="2400" dirty="0"/>
              <a:t>present </a:t>
            </a:r>
            <a:r>
              <a:rPr lang="nl-NL" sz="2400" u="sng" dirty="0"/>
              <a:t>on </a:t>
            </a:r>
            <a:r>
              <a:rPr lang="nl-NL" sz="2400" u="sng" dirty="0" err="1" smtClean="0"/>
              <a:t>any</a:t>
            </a:r>
            <a:r>
              <a:rPr lang="nl-NL" sz="2400" u="sng" dirty="0" smtClean="0"/>
              <a:t> side</a:t>
            </a:r>
            <a:r>
              <a:rPr lang="nl-NL" sz="2400" dirty="0" smtClean="0"/>
              <a:t> </a:t>
            </a:r>
            <a:r>
              <a:rPr lang="nl-NL" sz="2400" dirty="0"/>
              <a:t>of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 smtClean="0"/>
              <a:t>equation</a:t>
            </a:r>
            <a:endParaRPr lang="nl-NL" sz="2400" dirty="0" smtClean="0"/>
          </a:p>
          <a:p>
            <a:pPr marL="0" indent="0">
              <a:buNone/>
            </a:pPr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/>
              <a:t>In </a:t>
            </a:r>
            <a:r>
              <a:rPr lang="nl-NL" sz="2400" dirty="0" err="1" smtClean="0"/>
              <a:t>both</a:t>
            </a:r>
            <a:r>
              <a:rPr lang="nl-NL" sz="2400" dirty="0" smtClean="0"/>
              <a:t> cases, </a:t>
            </a:r>
            <a:r>
              <a:rPr lang="nl-NL" sz="2400" dirty="0" err="1"/>
              <a:t>add</a:t>
            </a:r>
            <a:r>
              <a:rPr lang="nl-NL" sz="2400" dirty="0"/>
              <a:t> as </a:t>
            </a:r>
            <a:r>
              <a:rPr lang="nl-NL" sz="2400" dirty="0" err="1"/>
              <a:t>much</a:t>
            </a:r>
            <a:r>
              <a:rPr lang="nl-NL" sz="2400" dirty="0"/>
              <a:t> </a:t>
            </a:r>
            <a:r>
              <a:rPr lang="nl-NL" sz="2400" b="1" dirty="0">
                <a:solidFill>
                  <a:srgbClr val="00B050"/>
                </a:solidFill>
              </a:rPr>
              <a:t>OH</a:t>
            </a:r>
            <a:r>
              <a:rPr lang="nl-NL" sz="2400" b="1" baseline="30000" dirty="0">
                <a:solidFill>
                  <a:srgbClr val="00B050"/>
                </a:solidFill>
              </a:rPr>
              <a:t>-</a:t>
            </a:r>
            <a:r>
              <a:rPr lang="nl-NL" sz="2400" b="1" dirty="0">
                <a:solidFill>
                  <a:srgbClr val="00B050"/>
                </a:solidFill>
              </a:rPr>
              <a:t> </a:t>
            </a:r>
            <a:r>
              <a:rPr lang="nl-NL" sz="2400" b="1" dirty="0" err="1">
                <a:solidFill>
                  <a:srgbClr val="00B050"/>
                </a:solidFill>
              </a:rPr>
              <a:t>ions</a:t>
            </a:r>
            <a:r>
              <a:rPr lang="nl-NL" sz="2400" b="1" dirty="0">
                <a:solidFill>
                  <a:srgbClr val="00B050"/>
                </a:solidFill>
              </a:rPr>
              <a:t> </a:t>
            </a:r>
            <a:r>
              <a:rPr lang="nl-NL" sz="2400" dirty="0"/>
              <a:t>as </a:t>
            </a:r>
            <a:r>
              <a:rPr lang="nl-NL" sz="2400" dirty="0" err="1"/>
              <a:t>you</a:t>
            </a:r>
            <a:r>
              <a:rPr lang="nl-NL" sz="2400" dirty="0"/>
              <a:t> </a:t>
            </a:r>
            <a:r>
              <a:rPr lang="nl-NL" sz="2400" dirty="0" err="1"/>
              <a:t>need</a:t>
            </a:r>
            <a:r>
              <a:rPr lang="nl-NL" sz="2400" dirty="0"/>
              <a:t>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dirty="0" err="1"/>
              <a:t>neutralize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b="1" dirty="0">
                <a:solidFill>
                  <a:srgbClr val="FF0000"/>
                </a:solidFill>
              </a:rPr>
              <a:t>H</a:t>
            </a:r>
            <a:r>
              <a:rPr lang="nl-NL" sz="2400" b="1" baseline="30000" dirty="0">
                <a:solidFill>
                  <a:srgbClr val="FF0000"/>
                </a:solidFill>
              </a:rPr>
              <a:t>+</a:t>
            </a:r>
            <a:r>
              <a:rPr lang="nl-NL" sz="2400" b="1" dirty="0">
                <a:solidFill>
                  <a:srgbClr val="FF0000"/>
                </a:solidFill>
              </a:rPr>
              <a:t> </a:t>
            </a:r>
            <a:r>
              <a:rPr lang="nl-NL" sz="2400" b="1" dirty="0" err="1" smtClean="0">
                <a:solidFill>
                  <a:srgbClr val="FF0000"/>
                </a:solidFill>
              </a:rPr>
              <a:t>ions</a:t>
            </a:r>
            <a:r>
              <a:rPr lang="nl-NL" sz="2400" dirty="0"/>
              <a:t> </a:t>
            </a:r>
            <a:r>
              <a:rPr lang="nl-NL" sz="2400" dirty="0" err="1" smtClean="0"/>
              <a:t>to</a:t>
            </a:r>
            <a:r>
              <a:rPr lang="nl-NL" sz="2400" dirty="0" smtClean="0"/>
              <a:t> form </a:t>
            </a:r>
            <a:r>
              <a:rPr lang="nl-NL" sz="2400" b="1" dirty="0" smtClean="0">
                <a:solidFill>
                  <a:srgbClr val="0070C0"/>
                </a:solidFill>
              </a:rPr>
              <a:t>H</a:t>
            </a:r>
            <a:r>
              <a:rPr lang="nl-NL" sz="2400" b="1" baseline="-25000" dirty="0" smtClean="0">
                <a:solidFill>
                  <a:srgbClr val="0070C0"/>
                </a:solidFill>
              </a:rPr>
              <a:t>2</a:t>
            </a:r>
            <a:r>
              <a:rPr lang="nl-NL" sz="2400" b="1" dirty="0" smtClean="0">
                <a:solidFill>
                  <a:srgbClr val="0070C0"/>
                </a:solidFill>
              </a:rPr>
              <a:t>O</a:t>
            </a:r>
            <a:r>
              <a:rPr lang="nl-NL" sz="2400" dirty="0" smtClean="0"/>
              <a:t>.</a:t>
            </a:r>
            <a:r>
              <a:rPr lang="nl-NL" sz="2400" dirty="0"/>
              <a:t/>
            </a:r>
            <a:br>
              <a:rPr lang="nl-NL" sz="2400" dirty="0"/>
            </a:br>
            <a:r>
              <a:rPr lang="nl-NL" sz="2400" dirty="0" err="1"/>
              <a:t>Don’t</a:t>
            </a:r>
            <a:r>
              <a:rPr lang="nl-NL" sz="2400" dirty="0"/>
              <a:t> </a:t>
            </a:r>
            <a:r>
              <a:rPr lang="nl-NL" sz="2400" dirty="0" err="1"/>
              <a:t>forget</a:t>
            </a:r>
            <a:r>
              <a:rPr lang="nl-NL" sz="2400" dirty="0"/>
              <a:t>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dirty="0" err="1"/>
              <a:t>add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same</a:t>
            </a:r>
            <a:r>
              <a:rPr lang="nl-NL" sz="2400" dirty="0"/>
              <a:t> </a:t>
            </a:r>
            <a:r>
              <a:rPr lang="nl-NL" sz="2400" dirty="0" err="1"/>
              <a:t>amount</a:t>
            </a:r>
            <a:r>
              <a:rPr lang="nl-NL" sz="2400" dirty="0"/>
              <a:t> of </a:t>
            </a:r>
            <a:r>
              <a:rPr lang="nl-NL" sz="2400" b="1" dirty="0">
                <a:solidFill>
                  <a:srgbClr val="00B050"/>
                </a:solidFill>
              </a:rPr>
              <a:t>OH</a:t>
            </a:r>
            <a:r>
              <a:rPr lang="nl-NL" sz="2400" b="1" baseline="30000" dirty="0">
                <a:solidFill>
                  <a:srgbClr val="00B050"/>
                </a:solidFill>
              </a:rPr>
              <a:t>-</a:t>
            </a:r>
            <a:r>
              <a:rPr lang="nl-NL" sz="2400" b="1" dirty="0">
                <a:solidFill>
                  <a:srgbClr val="00B050"/>
                </a:solidFill>
              </a:rPr>
              <a:t> </a:t>
            </a:r>
            <a:r>
              <a:rPr lang="nl-NL" sz="2400" b="1" dirty="0" err="1">
                <a:solidFill>
                  <a:srgbClr val="00B050"/>
                </a:solidFill>
              </a:rPr>
              <a:t>ions</a:t>
            </a:r>
            <a:r>
              <a:rPr lang="nl-NL" sz="2400" b="1" dirty="0">
                <a:solidFill>
                  <a:srgbClr val="00B050"/>
                </a:solidFill>
              </a:rPr>
              <a:t> </a:t>
            </a:r>
            <a:r>
              <a:rPr lang="nl-NL" sz="2400" dirty="0"/>
              <a:t>on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 smtClean="0"/>
              <a:t>other</a:t>
            </a:r>
            <a:r>
              <a:rPr lang="nl-NL" sz="2400" dirty="0" smtClean="0"/>
              <a:t> side of </a:t>
            </a:r>
            <a:r>
              <a:rPr lang="nl-NL" sz="2400" dirty="0" err="1" smtClean="0"/>
              <a:t>the</a:t>
            </a:r>
            <a:r>
              <a:rPr lang="nl-NL" sz="2400" dirty="0" smtClean="0"/>
              <a:t> </a:t>
            </a:r>
            <a:r>
              <a:rPr lang="nl-NL" sz="2400" dirty="0" err="1" smtClean="0"/>
              <a:t>equation</a:t>
            </a:r>
            <a:r>
              <a:rPr lang="nl-NL" sz="2400" dirty="0" smtClean="0"/>
              <a:t>!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56067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95400" y="260649"/>
            <a:ext cx="1137726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u="sng" dirty="0" smtClean="0"/>
              <a:t>Answers</a:t>
            </a:r>
            <a:endParaRPr lang="en-US" sz="2800" u="sng" dirty="0"/>
          </a:p>
          <a:p>
            <a:r>
              <a:rPr lang="nl-NL" sz="2800" dirty="0"/>
              <a:t> </a:t>
            </a:r>
            <a:endParaRPr lang="en-US" sz="2800" dirty="0"/>
          </a:p>
          <a:p>
            <a:r>
              <a:rPr lang="nl-NL" sz="2800" b="1" dirty="0"/>
              <a:t>Question 1</a:t>
            </a:r>
          </a:p>
          <a:p>
            <a:r>
              <a:rPr lang="nl-NL" sz="2800" dirty="0"/>
              <a:t>Cu</a:t>
            </a:r>
            <a:r>
              <a:rPr lang="nl-NL" sz="2800" baseline="30000" dirty="0"/>
              <a:t>2+ </a:t>
            </a:r>
            <a:r>
              <a:rPr lang="nl-NL" sz="2800" dirty="0"/>
              <a:t> + </a:t>
            </a:r>
            <a:r>
              <a:rPr lang="nl-NL" sz="2800" dirty="0">
                <a:sym typeface="Wingdings" panose="05000000000000000000" pitchFamily="2" charset="2"/>
              </a:rPr>
              <a:t>Zn(s)</a:t>
            </a:r>
            <a:r>
              <a:rPr lang="nl-NL" sz="2800" dirty="0"/>
              <a:t> 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nl-NL" sz="2800" dirty="0">
                <a:sym typeface="Wingdings" panose="05000000000000000000" pitchFamily="2" charset="2"/>
              </a:rPr>
              <a:t> Cu(s) + </a:t>
            </a:r>
            <a:r>
              <a:rPr lang="nl-NL" sz="2800" dirty="0"/>
              <a:t>Zn</a:t>
            </a:r>
            <a:r>
              <a:rPr lang="nl-NL" sz="2800" baseline="30000" dirty="0"/>
              <a:t>2+</a:t>
            </a:r>
            <a:endParaRPr lang="nl-NL" sz="2800" dirty="0">
              <a:sym typeface="Wingdings" panose="05000000000000000000" pitchFamily="2" charset="2"/>
            </a:endParaRPr>
          </a:p>
          <a:p>
            <a:pPr lvl="0"/>
            <a:r>
              <a:rPr lang="nl-NL" sz="2800" dirty="0"/>
              <a:t> </a:t>
            </a:r>
          </a:p>
          <a:p>
            <a:pPr lvl="0"/>
            <a:r>
              <a:rPr lang="nl-NL" sz="2800" dirty="0"/>
              <a:t>         		</a:t>
            </a:r>
            <a:r>
              <a:rPr lang="nl-NL" sz="2800" dirty="0" smtClean="0"/>
              <a:t>                      </a:t>
            </a:r>
            <a:r>
              <a:rPr lang="nl-NL" sz="2800" dirty="0"/>
              <a:t>				</a:t>
            </a:r>
            <a:endParaRPr lang="nl-NL" sz="2800" b="1" dirty="0"/>
          </a:p>
          <a:p>
            <a:endParaRPr lang="nl-NL" sz="2800" b="1" dirty="0" smtClean="0"/>
          </a:p>
          <a:p>
            <a:endParaRPr lang="nl-NL" sz="2800" b="1" dirty="0" smtClean="0"/>
          </a:p>
          <a:p>
            <a:endParaRPr lang="nl-NL" sz="2800" b="1" dirty="0"/>
          </a:p>
          <a:p>
            <a:r>
              <a:rPr lang="nl-NL" sz="2800" b="1" dirty="0" smtClean="0"/>
              <a:t>Question </a:t>
            </a:r>
            <a:r>
              <a:rPr lang="nl-NL" sz="2800" b="1" dirty="0"/>
              <a:t>2</a:t>
            </a:r>
          </a:p>
          <a:p>
            <a:r>
              <a:rPr lang="nl-NL" sz="2800" dirty="0"/>
              <a:t>H</a:t>
            </a:r>
            <a:r>
              <a:rPr lang="nl-NL" sz="2800" baseline="-25000" dirty="0"/>
              <a:t>2</a:t>
            </a:r>
            <a:r>
              <a:rPr lang="nl-NL" sz="2800" dirty="0"/>
              <a:t>(g) 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nl-NL" sz="2800" dirty="0">
                <a:sym typeface="Wingdings" panose="05000000000000000000" pitchFamily="2" charset="2"/>
              </a:rPr>
              <a:t> 2 H</a:t>
            </a:r>
            <a:r>
              <a:rPr lang="nl-NL" sz="2800" baseline="30000" dirty="0">
                <a:sym typeface="Wingdings" panose="05000000000000000000" pitchFamily="2" charset="2"/>
              </a:rPr>
              <a:t>+</a:t>
            </a:r>
            <a:r>
              <a:rPr lang="nl-NL" sz="2800" dirty="0">
                <a:sym typeface="Wingdings" panose="05000000000000000000" pitchFamily="2" charset="2"/>
              </a:rPr>
              <a:t> + 2e</a:t>
            </a:r>
            <a:r>
              <a:rPr lang="nl-NL" sz="2800" baseline="30000" dirty="0">
                <a:sym typeface="Wingdings" panose="05000000000000000000" pitchFamily="2" charset="2"/>
              </a:rPr>
              <a:t>- </a:t>
            </a:r>
            <a:r>
              <a:rPr lang="nl-NL" sz="2800" dirty="0">
                <a:sym typeface="Wingdings" panose="05000000000000000000" pitchFamily="2" charset="2"/>
              </a:rPr>
              <a:t>			</a:t>
            </a:r>
            <a:r>
              <a:rPr lang="nl-NL" sz="2800" dirty="0" smtClean="0">
                <a:sym typeface="Wingdings" panose="05000000000000000000" pitchFamily="2" charset="2"/>
              </a:rPr>
              <a:t>		</a:t>
            </a:r>
            <a:r>
              <a:rPr lang="nl-NL" sz="2800" i="1" dirty="0" smtClean="0">
                <a:sym typeface="Wingdings" panose="05000000000000000000" pitchFamily="2" charset="2"/>
              </a:rPr>
              <a:t>E</a:t>
            </a:r>
            <a:r>
              <a:rPr lang="el-GR" sz="2800" baseline="30000" dirty="0">
                <a:sym typeface="Wingdings" panose="05000000000000000000" pitchFamily="2" charset="2"/>
              </a:rPr>
              <a:t>Θ</a:t>
            </a:r>
            <a:r>
              <a:rPr lang="nl-NL" sz="2800" baseline="30000" dirty="0">
                <a:sym typeface="Wingdings" panose="05000000000000000000" pitchFamily="2" charset="2"/>
              </a:rPr>
              <a:t> </a:t>
            </a:r>
            <a:r>
              <a:rPr lang="nl-NL" sz="2800" dirty="0">
                <a:sym typeface="Wingdings" panose="05000000000000000000" pitchFamily="2" charset="2"/>
              </a:rPr>
              <a:t>= 0.00 V</a:t>
            </a:r>
          </a:p>
          <a:p>
            <a:r>
              <a:rPr lang="nl-NL" sz="2800" dirty="0"/>
              <a:t>2 Ag</a:t>
            </a:r>
            <a:r>
              <a:rPr lang="nl-NL" sz="2800" baseline="30000" dirty="0"/>
              <a:t>2+</a:t>
            </a:r>
            <a:r>
              <a:rPr lang="nl-NL" sz="2800" dirty="0"/>
              <a:t> + </a:t>
            </a:r>
            <a:r>
              <a:rPr lang="nl-NL" sz="2800" dirty="0">
                <a:sym typeface="Wingdings" panose="05000000000000000000" pitchFamily="2" charset="2"/>
              </a:rPr>
              <a:t>2e</a:t>
            </a:r>
            <a:r>
              <a:rPr lang="nl-NL" sz="2800" baseline="30000" dirty="0">
                <a:sym typeface="Wingdings" panose="05000000000000000000" pitchFamily="2" charset="2"/>
              </a:rPr>
              <a:t>- 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nl-NL" sz="2800" dirty="0">
                <a:sym typeface="Wingdings" panose="05000000000000000000" pitchFamily="2" charset="2"/>
              </a:rPr>
              <a:t> 2 Ag</a:t>
            </a:r>
            <a:r>
              <a:rPr lang="nl-NL" sz="2800" baseline="30000" dirty="0">
                <a:sym typeface="Wingdings" panose="05000000000000000000" pitchFamily="2" charset="2"/>
              </a:rPr>
              <a:t>+</a:t>
            </a:r>
            <a:r>
              <a:rPr lang="nl-NL" sz="2800" dirty="0">
                <a:sym typeface="Wingdings" panose="05000000000000000000" pitchFamily="2" charset="2"/>
              </a:rPr>
              <a:t>		</a:t>
            </a:r>
            <a:r>
              <a:rPr lang="nl-NL" sz="2800" dirty="0" smtClean="0">
                <a:sym typeface="Wingdings" panose="05000000000000000000" pitchFamily="2" charset="2"/>
              </a:rPr>
              <a:t>		</a:t>
            </a:r>
            <a:r>
              <a:rPr lang="nl-NL" sz="2800" i="1" dirty="0" smtClean="0">
                <a:sym typeface="Wingdings" panose="05000000000000000000" pitchFamily="2" charset="2"/>
              </a:rPr>
              <a:t>E</a:t>
            </a:r>
            <a:r>
              <a:rPr lang="el-GR" sz="2800" baseline="30000" dirty="0">
                <a:sym typeface="Wingdings" panose="05000000000000000000" pitchFamily="2" charset="2"/>
              </a:rPr>
              <a:t>Θ</a:t>
            </a:r>
            <a:r>
              <a:rPr lang="nl-NL" sz="2800" baseline="30000" dirty="0">
                <a:sym typeface="Wingdings" panose="05000000000000000000" pitchFamily="2" charset="2"/>
              </a:rPr>
              <a:t> </a:t>
            </a:r>
            <a:r>
              <a:rPr lang="nl-NL" sz="2800" dirty="0">
                <a:sym typeface="Wingdings" panose="05000000000000000000" pitchFamily="2" charset="2"/>
              </a:rPr>
              <a:t>= 1.98 V</a:t>
            </a:r>
          </a:p>
          <a:p>
            <a:r>
              <a:rPr lang="nl-NL" sz="2800" dirty="0"/>
              <a:t>2 Ag</a:t>
            </a:r>
            <a:r>
              <a:rPr lang="nl-NL" sz="2800" baseline="30000" dirty="0"/>
              <a:t>+</a:t>
            </a:r>
            <a:r>
              <a:rPr lang="nl-NL" sz="2800" dirty="0"/>
              <a:t> + </a:t>
            </a:r>
            <a:r>
              <a:rPr lang="nl-NL" sz="2800" dirty="0">
                <a:sym typeface="Wingdings" panose="05000000000000000000" pitchFamily="2" charset="2"/>
              </a:rPr>
              <a:t>2e</a:t>
            </a:r>
            <a:r>
              <a:rPr lang="nl-NL" sz="2800" baseline="30000" dirty="0">
                <a:sym typeface="Wingdings" panose="05000000000000000000" pitchFamily="2" charset="2"/>
              </a:rPr>
              <a:t>- 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nl-NL" sz="2800" dirty="0">
                <a:sym typeface="Wingdings" panose="05000000000000000000" pitchFamily="2" charset="2"/>
              </a:rPr>
              <a:t> 2 Ag			</a:t>
            </a:r>
            <a:r>
              <a:rPr lang="nl-NL" sz="2800" dirty="0" smtClean="0">
                <a:sym typeface="Wingdings" panose="05000000000000000000" pitchFamily="2" charset="2"/>
              </a:rPr>
              <a:t>		</a:t>
            </a:r>
            <a:r>
              <a:rPr lang="nl-NL" sz="2800" i="1" dirty="0" smtClean="0">
                <a:sym typeface="Wingdings" panose="05000000000000000000" pitchFamily="2" charset="2"/>
              </a:rPr>
              <a:t>E</a:t>
            </a:r>
            <a:r>
              <a:rPr lang="el-GR" sz="2800" baseline="30000" dirty="0">
                <a:sym typeface="Wingdings" panose="05000000000000000000" pitchFamily="2" charset="2"/>
              </a:rPr>
              <a:t>Θ</a:t>
            </a:r>
            <a:r>
              <a:rPr lang="nl-NL" sz="2800" baseline="30000" dirty="0">
                <a:sym typeface="Wingdings" panose="05000000000000000000" pitchFamily="2" charset="2"/>
              </a:rPr>
              <a:t> </a:t>
            </a:r>
            <a:r>
              <a:rPr lang="nl-NL" sz="2800" dirty="0">
                <a:sym typeface="Wingdings" panose="05000000000000000000" pitchFamily="2" charset="2"/>
              </a:rPr>
              <a:t>= 0.80 V</a:t>
            </a:r>
          </a:p>
          <a:p>
            <a:r>
              <a:rPr lang="nl-NL" sz="2800" u="sng" dirty="0" smtClean="0">
                <a:sym typeface="Wingdings" panose="05000000000000000000" pitchFamily="2" charset="2"/>
              </a:rPr>
              <a:t>2 </a:t>
            </a:r>
            <a:r>
              <a:rPr lang="nl-NL" sz="2800" u="sng" dirty="0">
                <a:sym typeface="Wingdings" panose="05000000000000000000" pitchFamily="2" charset="2"/>
              </a:rPr>
              <a:t>Ag + </a:t>
            </a:r>
            <a:r>
              <a:rPr lang="nl-NL" sz="2800" u="sng" dirty="0" smtClean="0">
                <a:sym typeface="Wingdings" panose="05000000000000000000" pitchFamily="2" charset="2"/>
              </a:rPr>
              <a:t>CrO</a:t>
            </a:r>
            <a:r>
              <a:rPr lang="nl-NL" sz="2800" baseline="-25000" dirty="0" smtClean="0">
                <a:sym typeface="Wingdings" panose="05000000000000000000" pitchFamily="2" charset="2"/>
              </a:rPr>
              <a:t>4</a:t>
            </a:r>
            <a:r>
              <a:rPr lang="nl-NL" sz="2800" u="sng" baseline="30000" dirty="0" smtClean="0">
                <a:sym typeface="Wingdings" panose="05000000000000000000" pitchFamily="2" charset="2"/>
              </a:rPr>
              <a:t>2-</a:t>
            </a:r>
            <a:r>
              <a:rPr lang="nl-NL" sz="2800" u="sng" dirty="0" smtClean="0">
                <a:sym typeface="Wingdings" panose="05000000000000000000" pitchFamily="2" charset="2"/>
              </a:rPr>
              <a:t> </a:t>
            </a:r>
            <a:r>
              <a:rPr lang="nl-NL" sz="2800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nl-NL" sz="2800" u="sng" dirty="0" smtClean="0">
                <a:sym typeface="Wingdings" panose="05000000000000000000" pitchFamily="2" charset="2"/>
              </a:rPr>
              <a:t> </a:t>
            </a:r>
            <a:r>
              <a:rPr lang="nl-NL" sz="2800" u="sng" dirty="0">
                <a:sym typeface="Wingdings" panose="05000000000000000000" pitchFamily="2" charset="2"/>
              </a:rPr>
              <a:t>Ag</a:t>
            </a:r>
            <a:r>
              <a:rPr lang="nl-NL" sz="2800" baseline="-25000" dirty="0">
                <a:sym typeface="Wingdings" panose="05000000000000000000" pitchFamily="2" charset="2"/>
              </a:rPr>
              <a:t>2</a:t>
            </a:r>
            <a:r>
              <a:rPr lang="nl-NL" sz="2800" u="sng" dirty="0">
                <a:sym typeface="Wingdings" panose="05000000000000000000" pitchFamily="2" charset="2"/>
              </a:rPr>
              <a:t>CrO</a:t>
            </a:r>
            <a:r>
              <a:rPr lang="nl-NL" sz="2800" baseline="-25000" dirty="0">
                <a:sym typeface="Wingdings" panose="05000000000000000000" pitchFamily="2" charset="2"/>
              </a:rPr>
              <a:t>4</a:t>
            </a:r>
            <a:r>
              <a:rPr lang="nl-NL" sz="2800" u="sng" dirty="0">
                <a:sym typeface="Wingdings" panose="05000000000000000000" pitchFamily="2" charset="2"/>
              </a:rPr>
              <a:t> + 2e</a:t>
            </a:r>
            <a:r>
              <a:rPr lang="nl-NL" sz="2800" u="sng" baseline="30000" dirty="0">
                <a:sym typeface="Wingdings" panose="05000000000000000000" pitchFamily="2" charset="2"/>
              </a:rPr>
              <a:t>- </a:t>
            </a:r>
            <a:r>
              <a:rPr lang="nl-NL" sz="2800" u="sng" dirty="0">
                <a:sym typeface="Wingdings" panose="05000000000000000000" pitchFamily="2" charset="2"/>
              </a:rPr>
              <a:t>	</a:t>
            </a:r>
            <a:r>
              <a:rPr lang="nl-NL" sz="2800" u="sng" dirty="0" smtClean="0">
                <a:sym typeface="Wingdings" panose="05000000000000000000" pitchFamily="2" charset="2"/>
              </a:rPr>
              <a:t>		</a:t>
            </a:r>
            <a:r>
              <a:rPr lang="nl-NL" sz="2800" i="1" u="sng" dirty="0" smtClean="0">
                <a:sym typeface="Wingdings" panose="05000000000000000000" pitchFamily="2" charset="2"/>
              </a:rPr>
              <a:t>E</a:t>
            </a:r>
            <a:r>
              <a:rPr lang="el-GR" sz="2800" u="sng" baseline="30000" dirty="0">
                <a:sym typeface="Wingdings" panose="05000000000000000000" pitchFamily="2" charset="2"/>
              </a:rPr>
              <a:t>Θ</a:t>
            </a:r>
            <a:r>
              <a:rPr lang="nl-NL" sz="2800" u="sng" baseline="30000" dirty="0">
                <a:sym typeface="Wingdings" panose="05000000000000000000" pitchFamily="2" charset="2"/>
              </a:rPr>
              <a:t> </a:t>
            </a:r>
            <a:r>
              <a:rPr lang="nl-NL" sz="2800" u="sng" dirty="0">
                <a:sym typeface="Wingdings" panose="05000000000000000000" pitchFamily="2" charset="2"/>
              </a:rPr>
              <a:t>= - 0.45 V (</a:t>
            </a:r>
            <a:r>
              <a:rPr lang="nl-NL" sz="2800" u="sng" dirty="0" err="1">
                <a:sym typeface="Wingdings" panose="05000000000000000000" pitchFamily="2" charset="2"/>
              </a:rPr>
              <a:t>reversed</a:t>
            </a:r>
            <a:r>
              <a:rPr lang="nl-NL" sz="2800" u="sng" dirty="0">
                <a:sym typeface="Wingdings" panose="05000000000000000000" pitchFamily="2" charset="2"/>
              </a:rPr>
              <a:t>!)</a:t>
            </a:r>
          </a:p>
          <a:p>
            <a:r>
              <a:rPr lang="nl-NL" sz="2800" dirty="0"/>
              <a:t>H</a:t>
            </a:r>
            <a:r>
              <a:rPr lang="nl-NL" sz="2800" baseline="-25000" dirty="0"/>
              <a:t>2</a:t>
            </a:r>
            <a:r>
              <a:rPr lang="nl-NL" sz="2800" dirty="0"/>
              <a:t>(g) + </a:t>
            </a:r>
            <a:r>
              <a:rPr lang="nl-NL" sz="2800" dirty="0">
                <a:sym typeface="Wingdings" panose="05000000000000000000" pitchFamily="2" charset="2"/>
              </a:rPr>
              <a:t>CrO</a:t>
            </a:r>
            <a:r>
              <a:rPr lang="nl-NL" sz="2800" baseline="-25000" dirty="0">
                <a:sym typeface="Wingdings" panose="05000000000000000000" pitchFamily="2" charset="2"/>
              </a:rPr>
              <a:t>4</a:t>
            </a:r>
            <a:r>
              <a:rPr lang="nl-NL" sz="2800" baseline="30000" dirty="0">
                <a:sym typeface="Wingdings" panose="05000000000000000000" pitchFamily="2" charset="2"/>
              </a:rPr>
              <a:t>2-</a:t>
            </a:r>
            <a:r>
              <a:rPr lang="nl-NL" sz="2800" dirty="0">
                <a:sym typeface="Wingdings" panose="05000000000000000000" pitchFamily="2" charset="2"/>
              </a:rPr>
              <a:t> + </a:t>
            </a:r>
            <a:r>
              <a:rPr lang="nl-NL" sz="2800" dirty="0"/>
              <a:t>2 Ag</a:t>
            </a:r>
            <a:r>
              <a:rPr lang="nl-NL" sz="2800" baseline="30000" dirty="0"/>
              <a:t>2+</a:t>
            </a:r>
            <a:r>
              <a:rPr lang="nl-NL" sz="2800" dirty="0"/>
              <a:t> 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nl-NL" sz="2800" dirty="0">
                <a:sym typeface="Wingdings" panose="05000000000000000000" pitchFamily="2" charset="2"/>
              </a:rPr>
              <a:t> Ag</a:t>
            </a:r>
            <a:r>
              <a:rPr lang="nl-NL" sz="2800" baseline="-25000" dirty="0">
                <a:sym typeface="Wingdings" panose="05000000000000000000" pitchFamily="2" charset="2"/>
              </a:rPr>
              <a:t>2</a:t>
            </a:r>
            <a:r>
              <a:rPr lang="nl-NL" sz="2800" dirty="0">
                <a:sym typeface="Wingdings" panose="05000000000000000000" pitchFamily="2" charset="2"/>
              </a:rPr>
              <a:t>CrO</a:t>
            </a:r>
            <a:r>
              <a:rPr lang="nl-NL" sz="2800" baseline="-25000" dirty="0">
                <a:sym typeface="Wingdings" panose="05000000000000000000" pitchFamily="2" charset="2"/>
              </a:rPr>
              <a:t>4</a:t>
            </a:r>
            <a:r>
              <a:rPr lang="nl-NL" sz="2800" dirty="0">
                <a:sym typeface="Wingdings" panose="05000000000000000000" pitchFamily="2" charset="2"/>
              </a:rPr>
              <a:t> + 2 </a:t>
            </a:r>
            <a:r>
              <a:rPr lang="nl-NL" sz="2800" dirty="0" smtClean="0">
                <a:sym typeface="Wingdings" panose="05000000000000000000" pitchFamily="2" charset="2"/>
              </a:rPr>
              <a:t>H</a:t>
            </a:r>
            <a:r>
              <a:rPr lang="nl-NL" sz="2800" baseline="30000" dirty="0" smtClean="0">
                <a:sym typeface="Wingdings" panose="05000000000000000000" pitchFamily="2" charset="2"/>
              </a:rPr>
              <a:t>+</a:t>
            </a:r>
            <a:r>
              <a:rPr lang="nl-NL" sz="2800" dirty="0">
                <a:sym typeface="Wingdings" panose="05000000000000000000" pitchFamily="2" charset="2"/>
              </a:rPr>
              <a:t>	</a:t>
            </a:r>
            <a:r>
              <a:rPr lang="el-GR" sz="2800" dirty="0" smtClean="0">
                <a:sym typeface="Wingdings" panose="05000000000000000000" pitchFamily="2" charset="2"/>
              </a:rPr>
              <a:t>Δ</a:t>
            </a:r>
            <a:r>
              <a:rPr lang="nl-NL" sz="2800" i="1" dirty="0" err="1">
                <a:sym typeface="Wingdings" panose="05000000000000000000" pitchFamily="2" charset="2"/>
              </a:rPr>
              <a:t>E</a:t>
            </a:r>
            <a:r>
              <a:rPr lang="nl-NL" sz="2800" baseline="-25000" dirty="0" err="1">
                <a:sym typeface="Wingdings" panose="05000000000000000000" pitchFamily="2" charset="2"/>
              </a:rPr>
              <a:t>cell</a:t>
            </a:r>
            <a:r>
              <a:rPr lang="el-GR" sz="2800" baseline="30000" dirty="0">
                <a:sym typeface="Wingdings" panose="05000000000000000000" pitchFamily="2" charset="2"/>
              </a:rPr>
              <a:t>Θ</a:t>
            </a:r>
            <a:r>
              <a:rPr lang="nl-NL" sz="2800" baseline="30000" dirty="0">
                <a:sym typeface="Wingdings" panose="05000000000000000000" pitchFamily="2" charset="2"/>
              </a:rPr>
              <a:t> </a:t>
            </a:r>
            <a:r>
              <a:rPr lang="nl-NL" sz="2800" dirty="0">
                <a:sym typeface="Wingdings" panose="05000000000000000000" pitchFamily="2" charset="2"/>
              </a:rPr>
              <a:t>= 2</a:t>
            </a:r>
            <a:r>
              <a:rPr lang="nl-NL" sz="2800" dirty="0"/>
              <a:t>.33 V</a:t>
            </a:r>
            <a:endParaRPr lang="en-US" sz="28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911867"/>
              </p:ext>
            </p:extLst>
          </p:nvPr>
        </p:nvGraphicFramePr>
        <p:xfrm>
          <a:off x="767408" y="2260458"/>
          <a:ext cx="3349449" cy="955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18" name="Vergelijking" r:id="rId3" imgW="1498320" imgH="431640" progId="Equation.3">
                  <p:embed/>
                </p:oleObj>
              </mc:Choice>
              <mc:Fallback>
                <p:oleObj name="Vergelijking" r:id="rId3" imgW="1498320" imgH="431640" progId="Equation.3">
                  <p:embed/>
                  <p:pic>
                    <p:nvPicPr>
                      <p:cNvPr id="358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08" y="2260458"/>
                        <a:ext cx="3349449" cy="95562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044849" y="2227035"/>
                <a:ext cx="5092227" cy="848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nl-NL" sz="2400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nl-NL" sz="2400" smtClean="0">
                          <a:latin typeface="Cambria Math" panose="02040503050406030204" pitchFamily="18" charset="0"/>
                        </a:rPr>
                        <m:t>34−</m:t>
                      </m:r>
                      <m:d>
                        <m:dPr>
                          <m:ctrlPr>
                            <a:rPr lang="nl-NL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2400">
                              <a:latin typeface="Cambria Math" panose="02040503050406030204" pitchFamily="18" charset="0"/>
                            </a:rPr>
                            <m:t>−0</m:t>
                          </m:r>
                          <m:r>
                            <a:rPr lang="nl-NL" sz="2400" b="0" i="0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nl-NL" sz="2400">
                              <a:latin typeface="Cambria Math" panose="02040503050406030204" pitchFamily="18" charset="0"/>
                            </a:rPr>
                            <m:t>76</m:t>
                          </m:r>
                        </m:e>
                      </m:d>
                      <m:r>
                        <a:rPr lang="nl-NL" sz="240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nl-NL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nl-NL" sz="2400"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lang="nl-NL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nl-NL" sz="2400" i="1">
                              <a:latin typeface="Cambria Math"/>
                            </a:rPr>
                            <m:t>𝑣</m:t>
                          </m:r>
                          <m:r>
                            <m:rPr>
                              <m:nor/>
                            </m:rPr>
                            <a:rPr lang="nl-NL" sz="2400">
                              <a:latin typeface="Cambria Math"/>
                            </a:rPr>
                            <m:t>F</m:t>
                          </m:r>
                        </m:den>
                      </m:f>
                      <m:r>
                        <m:rPr>
                          <m:sty m:val="p"/>
                        </m:rPr>
                        <a:rPr lang="nl-NL" sz="2400">
                          <a:latin typeface="Cambria Math" panose="02040503050406030204" pitchFamily="18" charset="0"/>
                        </a:rPr>
                        <m:t>ln</m:t>
                      </m:r>
                      <m:f>
                        <m:fPr>
                          <m:ctrlPr>
                            <a:rPr lang="nl-NL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  <m:t>𝐶𝑢</m:t>
                              </m:r>
                            </m:sub>
                          </m:sSub>
                          <m:r>
                            <a:rPr lang="nl-NL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nl-NL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nl-NL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𝑍𝑛</m:t>
                                  </m:r>
                                </m:e>
                                <m:sup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2+</m:t>
                                  </m:r>
                                </m:sup>
                              </m:sSup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nl-NL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nl-NL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nl-NL" sz="2400" b="0" i="1" smtClean="0">
                                  <a:latin typeface="Cambria Math" panose="02040503050406030204" pitchFamily="18" charset="0"/>
                                </a:rPr>
                                <m:t>𝑍𝑛</m:t>
                              </m:r>
                            </m:sub>
                          </m:sSub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nl-NL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nl-NL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nl-NL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𝐶𝑢</m:t>
                                  </m:r>
                                </m:e>
                                <m:sup>
                                  <m:r>
                                    <a:rPr lang="nl-NL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2+</m:t>
                                  </m:r>
                                </m:sup>
                              </m:sSup>
                            </m:sub>
                          </m:sSub>
                        </m:den>
                      </m:f>
                    </m:oMath>
                  </m:oMathPara>
                </a14:m>
                <a:endParaRPr lang="nl-NL" sz="2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849" y="2227035"/>
                <a:ext cx="5092227" cy="84818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Rechte verbindingslijn 5"/>
          <p:cNvCxnSpPr/>
          <p:nvPr/>
        </p:nvCxnSpPr>
        <p:spPr>
          <a:xfrm flipV="1">
            <a:off x="2783632" y="5589240"/>
            <a:ext cx="648072" cy="2160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6"/>
          <p:cNvCxnSpPr/>
          <p:nvPr/>
        </p:nvCxnSpPr>
        <p:spPr>
          <a:xfrm flipV="1">
            <a:off x="767408" y="5589240"/>
            <a:ext cx="648072" cy="2160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chte verbindingslijn 7"/>
          <p:cNvCxnSpPr/>
          <p:nvPr/>
        </p:nvCxnSpPr>
        <p:spPr>
          <a:xfrm flipV="1">
            <a:off x="767408" y="6021288"/>
            <a:ext cx="648072" cy="2160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 flipV="1">
            <a:off x="2955099" y="5157192"/>
            <a:ext cx="648072" cy="2160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415480" y="3084150"/>
                <a:ext cx="4769575" cy="8864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1.10</m:t>
                      </m:r>
                      <m:r>
                        <a:rPr lang="nl-NL" sz="240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nl-NL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nl-NL" sz="2400"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lang="nl-NL" sz="2400" i="1"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r>
                            <a:rPr lang="nl-NL" sz="2400" i="1">
                              <a:latin typeface="Cambria Math"/>
                            </a:rPr>
                            <m:t>𝑣</m:t>
                          </m:r>
                          <m:r>
                            <m:rPr>
                              <m:nor/>
                            </m:rPr>
                            <a:rPr lang="nl-NL" sz="2400">
                              <a:latin typeface="Cambria Math"/>
                            </a:rPr>
                            <m:t>F</m:t>
                          </m:r>
                        </m:den>
                      </m:f>
                      <m:r>
                        <m:rPr>
                          <m:sty m:val="p"/>
                        </m:rPr>
                        <a:rPr lang="nl-NL" sz="2400">
                          <a:latin typeface="Cambria Math" panose="02040503050406030204" pitchFamily="18" charset="0"/>
                        </a:rPr>
                        <m:t>ln</m:t>
                      </m:r>
                      <m:f>
                        <m:fPr>
                          <m:ctrlPr>
                            <a:rPr lang="nl-NL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nl-NL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nl-NL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nl-NL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𝑍𝑛</m:t>
                                  </m:r>
                                </m:e>
                                <m:sup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2+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nl-NL" sz="24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nl-NL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nl-NL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𝐶𝑢</m:t>
                                  </m:r>
                                </m:e>
                                <m:sup>
                                  <m:r>
                                    <a:rPr lang="nl-NL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2+</m:t>
                                  </m:r>
                                </m:sup>
                              </m:sSup>
                            </m:e>
                          </m:d>
                        </m:den>
                      </m:f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=1.14 </m:t>
                      </m:r>
                      <m:r>
                        <a:rPr lang="nl-NL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nl-NL" sz="20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5480" y="3084150"/>
                <a:ext cx="4769575" cy="8864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Rechte verbindingslijn 10"/>
          <p:cNvCxnSpPr/>
          <p:nvPr/>
        </p:nvCxnSpPr>
        <p:spPr>
          <a:xfrm flipV="1">
            <a:off x="2905473" y="4725144"/>
            <a:ext cx="648072" cy="2160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 flipV="1">
            <a:off x="1804808" y="5137956"/>
            <a:ext cx="648072" cy="2160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 flipV="1">
            <a:off x="1775520" y="5540408"/>
            <a:ext cx="648072" cy="2160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/>
          <p:nvPr/>
        </p:nvCxnSpPr>
        <p:spPr>
          <a:xfrm flipV="1">
            <a:off x="4511824" y="6020429"/>
            <a:ext cx="648072" cy="21602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637751" y="69542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Question 3</a:t>
            </a:r>
          </a:p>
          <a:p>
            <a:r>
              <a:rPr lang="en-US" sz="2000" dirty="0"/>
              <a:t>   </a:t>
            </a:r>
          </a:p>
          <a:p>
            <a:r>
              <a:rPr lang="nl-NL" sz="2400" dirty="0"/>
              <a:t>2 </a:t>
            </a:r>
            <a:r>
              <a:rPr lang="nl-NL" sz="2400" dirty="0" err="1"/>
              <a:t>AgCl</a:t>
            </a:r>
            <a:r>
              <a:rPr lang="nl-NL" sz="2400" dirty="0"/>
              <a:t> + 2</a:t>
            </a:r>
            <a:r>
              <a:rPr lang="nl-NL" sz="2400" dirty="0">
                <a:sym typeface="Wingdings" panose="05000000000000000000" pitchFamily="2" charset="2"/>
              </a:rPr>
              <a:t>e</a:t>
            </a:r>
            <a:r>
              <a:rPr lang="nl-NL" sz="2400" baseline="30000" dirty="0">
                <a:sym typeface="Wingdings" panose="05000000000000000000" pitchFamily="2" charset="2"/>
              </a:rPr>
              <a:t>- 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nl-NL" sz="2400" dirty="0">
                <a:sym typeface="Wingdings" panose="05000000000000000000" pitchFamily="2" charset="2"/>
              </a:rPr>
              <a:t> 2 Ag + 2 Cl</a:t>
            </a:r>
            <a:r>
              <a:rPr lang="nl-NL" sz="2400" baseline="30000" dirty="0">
                <a:sym typeface="Wingdings" panose="05000000000000000000" pitchFamily="2" charset="2"/>
              </a:rPr>
              <a:t>- </a:t>
            </a:r>
            <a:r>
              <a:rPr lang="nl-NL" sz="2400" dirty="0">
                <a:sym typeface="Wingdings" panose="05000000000000000000" pitchFamily="2" charset="2"/>
              </a:rPr>
              <a:t>	</a:t>
            </a:r>
            <a:r>
              <a:rPr lang="nl-NL" sz="2400" dirty="0" smtClean="0">
                <a:sym typeface="Wingdings" panose="05000000000000000000" pitchFamily="2" charset="2"/>
              </a:rPr>
              <a:t>      		</a:t>
            </a:r>
            <a:r>
              <a:rPr lang="nl-NL" sz="2400" i="1" dirty="0" smtClean="0">
                <a:sym typeface="Wingdings" panose="05000000000000000000" pitchFamily="2" charset="2"/>
              </a:rPr>
              <a:t>E</a:t>
            </a:r>
            <a:r>
              <a:rPr lang="el-GR" sz="2400" baseline="30000" dirty="0">
                <a:sym typeface="Wingdings" panose="05000000000000000000" pitchFamily="2" charset="2"/>
              </a:rPr>
              <a:t>Θ</a:t>
            </a:r>
            <a:r>
              <a:rPr lang="nl-NL" sz="2400" baseline="30000" dirty="0">
                <a:sym typeface="Wingdings" panose="05000000000000000000" pitchFamily="2" charset="2"/>
              </a:rPr>
              <a:t> </a:t>
            </a:r>
            <a:r>
              <a:rPr lang="nl-NL" sz="2400" dirty="0">
                <a:sym typeface="Wingdings" panose="05000000000000000000" pitchFamily="2" charset="2"/>
              </a:rPr>
              <a:t>= 0.22 V    </a:t>
            </a:r>
          </a:p>
          <a:p>
            <a:pPr lvl="0"/>
            <a:r>
              <a:rPr lang="nl-NL" sz="2400" u="sng" dirty="0"/>
              <a:t>H</a:t>
            </a:r>
            <a:r>
              <a:rPr lang="nl-NL" sz="2400" u="sng" baseline="-25000" dirty="0"/>
              <a:t>2</a:t>
            </a:r>
            <a:r>
              <a:rPr lang="nl-NL" sz="2400" u="sng" dirty="0"/>
              <a:t>(g) </a:t>
            </a:r>
            <a:r>
              <a:rPr lang="nl-NL" sz="2400" u="sng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nl-NL" sz="2400" u="sng" dirty="0">
                <a:sym typeface="Wingdings" panose="05000000000000000000" pitchFamily="2" charset="2"/>
              </a:rPr>
              <a:t> 2 H</a:t>
            </a:r>
            <a:r>
              <a:rPr lang="nl-NL" sz="2400" u="sng" baseline="30000" dirty="0">
                <a:sym typeface="Wingdings" panose="05000000000000000000" pitchFamily="2" charset="2"/>
              </a:rPr>
              <a:t>+</a:t>
            </a:r>
            <a:r>
              <a:rPr lang="nl-NL" sz="2400" u="sng" dirty="0">
                <a:sym typeface="Wingdings" panose="05000000000000000000" pitchFamily="2" charset="2"/>
              </a:rPr>
              <a:t> + 2e</a:t>
            </a:r>
            <a:r>
              <a:rPr lang="nl-NL" sz="2400" u="sng" baseline="30000" dirty="0">
                <a:sym typeface="Wingdings" panose="05000000000000000000" pitchFamily="2" charset="2"/>
              </a:rPr>
              <a:t>- </a:t>
            </a:r>
            <a:r>
              <a:rPr lang="nl-NL" sz="2400" u="sng" dirty="0">
                <a:sym typeface="Wingdings" panose="05000000000000000000" pitchFamily="2" charset="2"/>
              </a:rPr>
              <a:t>			       </a:t>
            </a:r>
            <a:r>
              <a:rPr lang="nl-NL" sz="2400" u="sng" dirty="0" smtClean="0">
                <a:sym typeface="Wingdings" panose="05000000000000000000" pitchFamily="2" charset="2"/>
              </a:rPr>
              <a:t>	</a:t>
            </a:r>
            <a:r>
              <a:rPr lang="nl-NL" sz="2400" i="1" u="sng" dirty="0" smtClean="0">
                <a:sym typeface="Wingdings" panose="05000000000000000000" pitchFamily="2" charset="2"/>
              </a:rPr>
              <a:t>E</a:t>
            </a:r>
            <a:r>
              <a:rPr lang="el-GR" sz="2400" u="sng" baseline="30000" dirty="0">
                <a:sym typeface="Wingdings" panose="05000000000000000000" pitchFamily="2" charset="2"/>
              </a:rPr>
              <a:t>Θ</a:t>
            </a:r>
            <a:r>
              <a:rPr lang="nl-NL" sz="2400" u="sng" baseline="30000" dirty="0">
                <a:sym typeface="Wingdings" panose="05000000000000000000" pitchFamily="2" charset="2"/>
              </a:rPr>
              <a:t> </a:t>
            </a:r>
            <a:r>
              <a:rPr lang="nl-NL" sz="2400" u="sng" dirty="0">
                <a:sym typeface="Wingdings" panose="05000000000000000000" pitchFamily="2" charset="2"/>
              </a:rPr>
              <a:t>= 0.00 V        +</a:t>
            </a:r>
          </a:p>
          <a:p>
            <a:r>
              <a:rPr lang="nl-NL" sz="2400" dirty="0"/>
              <a:t>H</a:t>
            </a:r>
            <a:r>
              <a:rPr lang="nl-NL" sz="2400" baseline="-25000" dirty="0"/>
              <a:t>2</a:t>
            </a:r>
            <a:r>
              <a:rPr lang="nl-NL" sz="2400" dirty="0"/>
              <a:t>(g) + 2 </a:t>
            </a:r>
            <a:r>
              <a:rPr lang="nl-NL" sz="2400" dirty="0" err="1"/>
              <a:t>AgCl</a:t>
            </a:r>
            <a:r>
              <a:rPr lang="nl-NL" sz="2400" dirty="0"/>
              <a:t> </a:t>
            </a:r>
            <a:r>
              <a:rPr lang="nl-NL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→</a:t>
            </a:r>
            <a:r>
              <a:rPr lang="nl-NL" sz="2400" dirty="0">
                <a:sym typeface="Wingdings" panose="05000000000000000000" pitchFamily="2" charset="2"/>
              </a:rPr>
              <a:t> 2 H</a:t>
            </a:r>
            <a:r>
              <a:rPr lang="nl-NL" sz="2400" baseline="30000" dirty="0">
                <a:sym typeface="Wingdings" panose="05000000000000000000" pitchFamily="2" charset="2"/>
              </a:rPr>
              <a:t>+</a:t>
            </a:r>
            <a:r>
              <a:rPr lang="nl-NL" sz="2400" dirty="0">
                <a:sym typeface="Wingdings" panose="05000000000000000000" pitchFamily="2" charset="2"/>
              </a:rPr>
              <a:t> + 2 Ag + 2 Cl</a:t>
            </a:r>
            <a:r>
              <a:rPr lang="nl-NL" sz="2400" baseline="30000" dirty="0">
                <a:sym typeface="Wingdings" panose="05000000000000000000" pitchFamily="2" charset="2"/>
              </a:rPr>
              <a:t>- </a:t>
            </a:r>
            <a:r>
              <a:rPr lang="nl-NL" sz="2400" dirty="0">
                <a:sym typeface="Wingdings" panose="05000000000000000000" pitchFamily="2" charset="2"/>
              </a:rPr>
              <a:t>	</a:t>
            </a:r>
            <a:r>
              <a:rPr lang="nl-NL" sz="2400" dirty="0" smtClean="0">
                <a:sym typeface="Wingdings" panose="05000000000000000000" pitchFamily="2" charset="2"/>
              </a:rPr>
              <a:t>	</a:t>
            </a:r>
            <a:r>
              <a:rPr lang="el-GR" sz="2400" dirty="0" smtClean="0">
                <a:sym typeface="Wingdings" panose="05000000000000000000" pitchFamily="2" charset="2"/>
              </a:rPr>
              <a:t>Δ</a:t>
            </a:r>
            <a:r>
              <a:rPr lang="nl-NL" sz="2400" i="1" dirty="0" err="1">
                <a:sym typeface="Wingdings" panose="05000000000000000000" pitchFamily="2" charset="2"/>
              </a:rPr>
              <a:t>E</a:t>
            </a:r>
            <a:r>
              <a:rPr lang="nl-NL" sz="2400" baseline="-25000" dirty="0" err="1">
                <a:sym typeface="Wingdings" panose="05000000000000000000" pitchFamily="2" charset="2"/>
              </a:rPr>
              <a:t>cell</a:t>
            </a:r>
            <a:r>
              <a:rPr lang="el-GR" sz="2400" baseline="30000" dirty="0">
                <a:sym typeface="Wingdings" panose="05000000000000000000" pitchFamily="2" charset="2"/>
              </a:rPr>
              <a:t>Θ</a:t>
            </a:r>
            <a:r>
              <a:rPr lang="nl-NL" sz="2400" baseline="30000" dirty="0">
                <a:sym typeface="Wingdings" panose="05000000000000000000" pitchFamily="2" charset="2"/>
              </a:rPr>
              <a:t> </a:t>
            </a:r>
            <a:r>
              <a:rPr lang="nl-NL" sz="2400" dirty="0">
                <a:sym typeface="Wingdings" panose="05000000000000000000" pitchFamily="2" charset="2"/>
              </a:rPr>
              <a:t>= 0</a:t>
            </a:r>
            <a:r>
              <a:rPr lang="nl-NL" sz="2400" dirty="0"/>
              <a:t>.22 V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98116" y="2390939"/>
                <a:ext cx="3383744" cy="6903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Sup>
                        <m:sSubSup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𝑐𝑒𝑙𝑙</m:t>
                          </m:r>
                        </m:sub>
                        <m:sup/>
                      </m:sSubSup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𝑐𝑒𝑙𝑙</m:t>
                          </m:r>
                        </m:sub>
                        <m:sup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sup>
                      </m:sSubSup>
                      <m:r>
                        <a:rPr lang="nl-NL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𝑅𝑇</m:t>
                          </m:r>
                        </m:num>
                        <m:den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den>
                      </m:f>
                      <m:func>
                        <m:funcPr>
                          <m:ctrlP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nl-NL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</m:func>
                    </m:oMath>
                  </m:oMathPara>
                </a14:m>
                <a:endParaRPr lang="nl-NL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116" y="2390939"/>
                <a:ext cx="3383744" cy="69038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48083" y="3741897"/>
                <a:ext cx="11002865" cy="6429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0.322=0.22−</m:t>
                      </m:r>
                      <m:f>
                        <m:fPr>
                          <m:ctrlPr>
                            <a:rPr lang="nl-NL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8.3145∙298</m:t>
                          </m:r>
                        </m:num>
                        <m:den>
                          <m:r>
                            <a:rPr lang="nl-NL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2∙9.6485∙1</m:t>
                          </m:r>
                          <m:sSup>
                            <m:sSupPr>
                              <m:ctrlPr>
                                <a:rPr lang="nl-NL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nl-NL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nl-NL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func>
                        <m:funcPr>
                          <m:ctrlPr>
                            <a:rPr lang="nl-NL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sz="2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Sup>
                            <m:sSubSupPr>
                              <m:ctrlPr>
                                <a:rPr lang="nl-NL" sz="2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nl-NL" sz="2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nl-NL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sz="2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p>
                                  <m:r>
                                    <a:rPr lang="nl-NL" sz="22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sub>
                            <m:sup>
                              <m:r>
                                <a:rPr lang="nl-NL" sz="2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bSup>
                        </m:e>
                      </m:func>
                      <m:r>
                        <a:rPr lang="nl-NL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=0.22−0.0128∙</m:t>
                      </m:r>
                      <m:func>
                        <m:funcPr>
                          <m:ctrlPr>
                            <a:rPr lang="nl-NL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sz="2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Sup>
                            <m:sSubSupPr>
                              <m:ctrlPr>
                                <a:rPr lang="nl-NL" sz="2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nl-NL" sz="22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nl-NL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sz="2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p>
                                  <m:r>
                                    <a:rPr lang="nl-NL" sz="22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sub>
                            <m:sup>
                              <m:r>
                                <a:rPr lang="nl-NL" sz="2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bSup>
                          <m:r>
                            <a:rPr lang="nl-NL" sz="2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=0.22−4∙0.0128∙</m:t>
                          </m:r>
                          <m:func>
                            <m:funcPr>
                              <m:ctrlPr>
                                <a:rPr lang="nl-NL" sz="2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nl-NL" sz="2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sSubSup>
                                <m:sSubSupPr>
                                  <m:ctrlPr>
                                    <a:rPr lang="nl-NL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nl-NL" sz="2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sSup>
                                    <m:sSupPr>
                                      <m:ctrlPr>
                                        <a:rPr lang="nl-NL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nl-NL" sz="2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nl-NL" sz="2200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p>
                                </m:sub>
                                <m:sup/>
                              </m:sSubSup>
                            </m:e>
                          </m:func>
                        </m:e>
                      </m:func>
                    </m:oMath>
                  </m:oMathPara>
                </a14:m>
                <a:endParaRPr lang="nl-NL" sz="2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083" y="3741897"/>
                <a:ext cx="11002865" cy="64293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76483" y="4653086"/>
                <a:ext cx="4282904" cy="704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nl-NL" sz="2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p>
                              <m:sSup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sub>
                          <m:sup/>
                        </m:sSubSup>
                      </m:e>
                    </m:func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nl-N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0.22 − 0.322</m:t>
                        </m:r>
                      </m:num>
                      <m:den>
                        <m:r>
                          <a:rPr lang="nl-NL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 ∙ 0.0128</m:t>
                        </m:r>
                      </m:den>
                    </m:f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r>
                      <a:rPr lang="nl-NL" sz="240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nl-NL" sz="2400" dirty="0"/>
                  <a:t> 1.986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483" y="4653086"/>
                <a:ext cx="4282904" cy="704552"/>
              </a:xfrm>
              <a:prstGeom prst="rect">
                <a:avLst/>
              </a:prstGeom>
              <a:blipFill rotWithShape="0">
                <a:blip r:embed="rId5"/>
                <a:stretch>
                  <a:fillRect r="-1138" b="-431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249906" y="4682935"/>
                <a:ext cx="4284476" cy="557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400" dirty="0"/>
                  <a:t>=&gt;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sSup>
                          <m:s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sub>
                      <m:sup/>
                    </m:sSubSup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/>
                      <m:sup>
                        <m:r>
                          <a:rPr lang="nl-NL" sz="240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nl-NL" sz="2400" dirty="0"/>
                          <m:t> 1.986</m:t>
                        </m:r>
                      </m:sup>
                    </m:sSubSup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nl-NL" sz="2400" dirty="0"/>
                  <a:t> 0.1372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906" y="4682935"/>
                <a:ext cx="4284476" cy="557460"/>
              </a:xfrm>
              <a:prstGeom prst="rect">
                <a:avLst/>
              </a:prstGeom>
              <a:blipFill rotWithShape="0">
                <a:blip r:embed="rId6"/>
                <a:stretch>
                  <a:fillRect l="-2134" b="-2065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249906" y="5645756"/>
                <a:ext cx="6174686" cy="5484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400" dirty="0"/>
                  <a:t>=&gt;  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𝑝𝐻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 =</m:t>
                    </m:r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r>
                      <a:rPr lang="nl-NL" sz="240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nl-NL" sz="2400" dirty="0"/>
                  <a:t> log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sSup>
                          <m:s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sub>
                      <m:sup/>
                    </m:sSubSup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r>
                      <a:rPr lang="nl-NL" sz="240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nl-NL" sz="2400" dirty="0"/>
                  <a:t> log 0.1372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nl-NL" sz="2400" dirty="0"/>
                  <a:t> 0.86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9906" y="5645756"/>
                <a:ext cx="6174686" cy="548420"/>
              </a:xfrm>
              <a:prstGeom prst="rect">
                <a:avLst/>
              </a:prstGeom>
              <a:blipFill rotWithShape="0">
                <a:blip r:embed="rId7"/>
                <a:stretch>
                  <a:fillRect l="-1481" b="-21111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hthoek 2"/>
              <p:cNvSpPr/>
              <p:nvPr/>
            </p:nvSpPr>
            <p:spPr>
              <a:xfrm>
                <a:off x="5159896" y="2322844"/>
                <a:ext cx="4959563" cy="8422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p>
                              <m:sSup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𝐴𝑔</m:t>
                            </m:r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p>
                              <m:sSup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𝐶𝑙</m:t>
                                </m:r>
                              </m:e>
                              <m:sup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sup>
                            </m:sSup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b>
                              <m:sSub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𝐴𝑔𝐶𝑙</m:t>
                            </m:r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r>
                      <a:rPr lang="nl-NL" sz="24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nl-NL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p>
                              <m:sSup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1 </m:t>
                        </m:r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 </m:t>
                            </m:r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sSup>
                              <m:sSupPr>
                                <m:ctrlPr>
                                  <a:rPr lang="nl-NL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𝐶𝑙</m:t>
                                </m:r>
                              </m:e>
                              <m:sup>
                                <m:r>
                                  <a:rPr lang="nl-NL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sup>
                            </m:sSup>
                          </m:sub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nl-NL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sSubSup>
                          <m:sSub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  <m:sub/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nl-NL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sSubSup>
                      <m:sSubSupPr>
                        <m:ctrlPr>
                          <a:rPr lang="nl-NL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sSup>
                          <m:sSupPr>
                            <m:ctrlPr>
                              <a:rPr lang="nl-NL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p>
                            <m:r>
                              <a:rPr lang="nl-NL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sub>
                      <m:sup>
                        <m:r>
                          <a:rPr lang="nl-NL" sz="2400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bSup>
                  </m:oMath>
                </a14:m>
                <a:endParaRPr lang="nl-NL" sz="2400" dirty="0"/>
              </a:p>
            </p:txBody>
          </p:sp>
        </mc:Choice>
        <mc:Fallback xmlns="">
          <p:sp>
            <p:nvSpPr>
              <p:cNvPr id="3" name="Rechthoe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9896" y="2322844"/>
                <a:ext cx="4959563" cy="84221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hthoek 4"/>
          <p:cNvSpPr/>
          <p:nvPr/>
        </p:nvSpPr>
        <p:spPr>
          <a:xfrm>
            <a:off x="5159896" y="3645024"/>
            <a:ext cx="3024336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8232176" y="3573016"/>
            <a:ext cx="362873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234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2" grpId="0"/>
      <p:bldP spid="14" grpId="0"/>
      <p:bldP spid="15" grpId="0"/>
      <p:bldP spid="3" grpId="0"/>
      <p:bldP spid="5" grpId="0" animBg="1"/>
      <p:bldP spid="13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</TotalTime>
  <Words>406</Words>
  <Application>Microsoft Office PowerPoint</Application>
  <PresentationFormat>Breedbeeld</PresentationFormat>
  <Paragraphs>121</Paragraphs>
  <Slides>11</Slides>
  <Notes>2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2</vt:i4>
      </vt:variant>
      <vt:variant>
        <vt:lpstr>Diatitels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Wingdings</vt:lpstr>
      <vt:lpstr>Office-thema</vt:lpstr>
      <vt:lpstr>Vergelijking</vt:lpstr>
      <vt:lpstr>Equation</vt:lpstr>
      <vt:lpstr>Thermodynamics  tutorhour 4</vt:lpstr>
      <vt:lpstr>Electrochemical cells</vt:lpstr>
      <vt:lpstr>PowerPoint-presentatie</vt:lpstr>
      <vt:lpstr>PowerPoint-presentatie</vt:lpstr>
      <vt:lpstr>If  p ≠ pƟ and/or a ≠ 1, apply a correction:</vt:lpstr>
      <vt:lpstr>PowerPoint-presentatie</vt:lpstr>
      <vt:lpstr>How to construct a chemical half reaction yourself</vt:lpstr>
      <vt:lpstr>PowerPoint-presentatie</vt:lpstr>
      <vt:lpstr>PowerPoint-presentatie</vt:lpstr>
      <vt:lpstr>PowerPoint-presentatie</vt:lpstr>
      <vt:lpstr>PowerPoint-presentatie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Bronspanning/Klemspanning</dc:title>
  <dc:creator>Frank</dc:creator>
  <cp:lastModifiedBy>Heijmen, Els</cp:lastModifiedBy>
  <cp:revision>157</cp:revision>
  <dcterms:created xsi:type="dcterms:W3CDTF">2013-02-01T14:26:21Z</dcterms:created>
  <dcterms:modified xsi:type="dcterms:W3CDTF">2021-11-17T20:32:35Z</dcterms:modified>
</cp:coreProperties>
</file>