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7" r:id="rId12"/>
    <p:sldId id="268" r:id="rId13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768" autoAdjust="0"/>
    <p:restoredTop sz="94660"/>
  </p:normalViewPr>
  <p:slideViewPr>
    <p:cSldViewPr>
      <p:cViewPr varScale="1">
        <p:scale>
          <a:sx n="87" d="100"/>
          <a:sy n="87" d="100"/>
        </p:scale>
        <p:origin x="708" y="90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E78111-869E-45CA-9D36-6E4790419AAF}" type="datetimeFigureOut">
              <a:rPr lang="nl-NL" smtClean="0"/>
              <a:t>17-11-2021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8D3047-5AFD-4593-86E4-CA44EB871A0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634013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8D3047-5AFD-4593-86E4-CA44EB871A0C}" type="slidenum">
              <a:rPr lang="nl-NL" smtClean="0"/>
              <a:t>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666710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het opmaakprofiel van de modelondertitel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23A50-4C13-405C-80B5-CFEF2F2B5870}" type="datetimeFigureOut">
              <a:rPr lang="nl-NL" smtClean="0"/>
              <a:pPr/>
              <a:t>17-11-2021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C010-56DB-4F99-8DDF-D6B04CBF79DB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23A50-4C13-405C-80B5-CFEF2F2B5870}" type="datetimeFigureOut">
              <a:rPr lang="nl-NL" smtClean="0"/>
              <a:pPr/>
              <a:t>17-11-2021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C010-56DB-4F99-8DDF-D6B04CBF79DB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23A50-4C13-405C-80B5-CFEF2F2B5870}" type="datetimeFigureOut">
              <a:rPr lang="nl-NL" smtClean="0"/>
              <a:pPr/>
              <a:t>17-11-2021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C010-56DB-4F99-8DDF-D6B04CBF79DB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23A50-4C13-405C-80B5-CFEF2F2B5870}" type="datetimeFigureOut">
              <a:rPr lang="nl-NL" smtClean="0"/>
              <a:pPr/>
              <a:t>17-11-2021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C010-56DB-4F99-8DDF-D6B04CBF79DB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23A50-4C13-405C-80B5-CFEF2F2B5870}" type="datetimeFigureOut">
              <a:rPr lang="nl-NL" smtClean="0"/>
              <a:pPr/>
              <a:t>17-11-2021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C010-56DB-4F99-8DDF-D6B04CBF79DB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23A50-4C13-405C-80B5-CFEF2F2B5870}" type="datetimeFigureOut">
              <a:rPr lang="nl-NL" smtClean="0"/>
              <a:pPr/>
              <a:t>17-11-2021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C010-56DB-4F99-8DDF-D6B04CBF79DB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23A50-4C13-405C-80B5-CFEF2F2B5870}" type="datetimeFigureOut">
              <a:rPr lang="nl-NL" smtClean="0"/>
              <a:pPr/>
              <a:t>17-11-2021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C010-56DB-4F99-8DDF-D6B04CBF79DB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23A50-4C13-405C-80B5-CFEF2F2B5870}" type="datetimeFigureOut">
              <a:rPr lang="nl-NL" smtClean="0"/>
              <a:pPr/>
              <a:t>17-11-2021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C010-56DB-4F99-8DDF-D6B04CBF79DB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23A50-4C13-405C-80B5-CFEF2F2B5870}" type="datetimeFigureOut">
              <a:rPr lang="nl-NL" smtClean="0"/>
              <a:pPr/>
              <a:t>17-11-2021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C010-56DB-4F99-8DDF-D6B04CBF79DB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23A50-4C13-405C-80B5-CFEF2F2B5870}" type="datetimeFigureOut">
              <a:rPr lang="nl-NL" smtClean="0"/>
              <a:pPr/>
              <a:t>17-11-2021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C010-56DB-4F99-8DDF-D6B04CBF79DB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23A50-4C13-405C-80B5-CFEF2F2B5870}" type="datetimeFigureOut">
              <a:rPr lang="nl-NL" smtClean="0"/>
              <a:pPr/>
              <a:t>17-11-2021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C010-56DB-4F99-8DDF-D6B04CBF79DB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A23A50-4C13-405C-80B5-CFEF2F2B5870}" type="datetimeFigureOut">
              <a:rPr lang="nl-NL" smtClean="0"/>
              <a:pPr/>
              <a:t>17-11-2021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33C010-56DB-4F99-8DDF-D6B04CBF79DB}" type="slidenum">
              <a:rPr lang="nl-NL" smtClean="0"/>
              <a:pPr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wmf"/><Relationship Id="rId4" Type="http://schemas.openxmlformats.org/officeDocument/2006/relationships/oleObject" Target="../embeddings/oleObject1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2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3" Type="http://schemas.openxmlformats.org/officeDocument/2006/relationships/oleObject" Target="../embeddings/oleObject3.bin"/><Relationship Id="rId7" Type="http://schemas.openxmlformats.org/officeDocument/2006/relationships/oleObject" Target="../embeddings/oleObject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3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7.wmf"/><Relationship Id="rId5" Type="http://schemas.openxmlformats.org/officeDocument/2006/relationships/oleObject" Target="../embeddings/oleObject7.bin"/><Relationship Id="rId4" Type="http://schemas.openxmlformats.org/officeDocument/2006/relationships/image" Target="../media/image6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 err="1"/>
              <a:t>Thermodynamics</a:t>
            </a:r>
            <a:r>
              <a:rPr lang="nl-NL" dirty="0"/>
              <a:t> </a:t>
            </a:r>
            <a:br>
              <a:rPr lang="nl-NL" dirty="0"/>
            </a:br>
            <a:r>
              <a:rPr lang="nl-NL" dirty="0" err="1"/>
              <a:t>tutorhour</a:t>
            </a:r>
            <a:r>
              <a:rPr lang="nl-NL" dirty="0"/>
              <a:t> </a:t>
            </a:r>
            <a:r>
              <a:rPr lang="nl-NL" dirty="0" smtClean="0"/>
              <a:t>5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622920"/>
          </a:xfrm>
        </p:spPr>
        <p:txBody>
          <a:bodyPr>
            <a:normAutofit lnSpcReduction="10000"/>
          </a:bodyPr>
          <a:lstStyle/>
          <a:p>
            <a:r>
              <a:rPr lang="nl-NL" sz="3600" dirty="0" err="1" smtClean="0"/>
              <a:t>Colligative</a:t>
            </a:r>
            <a:r>
              <a:rPr lang="nl-NL" sz="3600" dirty="0" smtClean="0"/>
              <a:t> </a:t>
            </a:r>
            <a:r>
              <a:rPr lang="nl-NL" sz="3600" dirty="0" err="1" smtClean="0"/>
              <a:t>properties</a:t>
            </a:r>
            <a:endParaRPr lang="nl-NL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" name="Group 26"/>
          <p:cNvGrpSpPr/>
          <p:nvPr/>
        </p:nvGrpSpPr>
        <p:grpSpPr>
          <a:xfrm>
            <a:off x="1775520" y="908720"/>
            <a:ext cx="4320480" cy="4680520"/>
            <a:chOff x="251520" y="908720"/>
            <a:chExt cx="4320480" cy="4680520"/>
          </a:xfrm>
        </p:grpSpPr>
        <p:sp>
          <p:nvSpPr>
            <p:cNvPr id="30" name="Rectangle 29"/>
            <p:cNvSpPr/>
            <p:nvPr/>
          </p:nvSpPr>
          <p:spPr>
            <a:xfrm>
              <a:off x="251520" y="3068960"/>
              <a:ext cx="2160240" cy="469844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solidFill>
                <a:schemeClr val="accent1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31" name="Rectangle 30"/>
            <p:cNvSpPr/>
            <p:nvPr/>
          </p:nvSpPr>
          <p:spPr>
            <a:xfrm>
              <a:off x="251520" y="3382820"/>
              <a:ext cx="4248472" cy="2196000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solidFill>
                <a:schemeClr val="accent1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32" name="Rectangle 31"/>
            <p:cNvSpPr/>
            <p:nvPr/>
          </p:nvSpPr>
          <p:spPr>
            <a:xfrm>
              <a:off x="4355976" y="908720"/>
              <a:ext cx="216024" cy="4680520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solidFill>
                <a:schemeClr val="accent1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cxnSp>
        <p:nvCxnSpPr>
          <p:cNvPr id="15" name="Rechte verbindingslijn 14"/>
          <p:cNvCxnSpPr/>
          <p:nvPr/>
        </p:nvCxnSpPr>
        <p:spPr>
          <a:xfrm>
            <a:off x="6096000" y="476672"/>
            <a:ext cx="0" cy="511256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Rechte verbindingslijn 16"/>
          <p:cNvCxnSpPr/>
          <p:nvPr/>
        </p:nvCxnSpPr>
        <p:spPr>
          <a:xfrm flipH="1">
            <a:off x="1775520" y="5589240"/>
            <a:ext cx="432048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Rechte verbindingslijn 18"/>
          <p:cNvCxnSpPr/>
          <p:nvPr/>
        </p:nvCxnSpPr>
        <p:spPr>
          <a:xfrm>
            <a:off x="1775520" y="1268760"/>
            <a:ext cx="0" cy="432048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Rechte verbindingslijn 20"/>
          <p:cNvCxnSpPr/>
          <p:nvPr/>
        </p:nvCxnSpPr>
        <p:spPr>
          <a:xfrm>
            <a:off x="3935760" y="1268760"/>
            <a:ext cx="0" cy="208823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Rechte verbindingslijn 22"/>
          <p:cNvCxnSpPr/>
          <p:nvPr/>
        </p:nvCxnSpPr>
        <p:spPr>
          <a:xfrm>
            <a:off x="3935760" y="3356992"/>
            <a:ext cx="1944216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Rechte verbindingslijn 25"/>
          <p:cNvCxnSpPr/>
          <p:nvPr/>
        </p:nvCxnSpPr>
        <p:spPr>
          <a:xfrm flipV="1">
            <a:off x="5879976" y="476672"/>
            <a:ext cx="0" cy="288032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Rechte verbindingslijn 28"/>
          <p:cNvCxnSpPr/>
          <p:nvPr/>
        </p:nvCxnSpPr>
        <p:spPr>
          <a:xfrm>
            <a:off x="4655840" y="3356992"/>
            <a:ext cx="0" cy="2232248"/>
          </a:xfrm>
          <a:prstGeom prst="line">
            <a:avLst/>
          </a:prstGeom>
          <a:ln w="5715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Rechte verbindingslijn 32"/>
          <p:cNvCxnSpPr/>
          <p:nvPr/>
        </p:nvCxnSpPr>
        <p:spPr>
          <a:xfrm>
            <a:off x="1775520" y="3068960"/>
            <a:ext cx="21602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Rechte verbindingslijn 34"/>
          <p:cNvCxnSpPr/>
          <p:nvPr/>
        </p:nvCxnSpPr>
        <p:spPr>
          <a:xfrm>
            <a:off x="5879976" y="908720"/>
            <a:ext cx="21602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kstvak 35"/>
          <p:cNvSpPr txBox="1"/>
          <p:nvPr/>
        </p:nvSpPr>
        <p:spPr>
          <a:xfrm>
            <a:off x="2279576" y="3789041"/>
            <a:ext cx="180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b="1" dirty="0" err="1">
                <a:solidFill>
                  <a:srgbClr val="0070C0"/>
                </a:solidFill>
              </a:rPr>
              <a:t>hexane</a:t>
            </a:r>
            <a:endParaRPr lang="nl-NL" sz="2800" b="1" dirty="0">
              <a:solidFill>
                <a:srgbClr val="0070C0"/>
              </a:solidFill>
            </a:endParaRPr>
          </a:p>
        </p:txBody>
      </p:sp>
      <p:sp>
        <p:nvSpPr>
          <p:cNvPr id="37" name="Tekstvak 36"/>
          <p:cNvSpPr txBox="1"/>
          <p:nvPr/>
        </p:nvSpPr>
        <p:spPr>
          <a:xfrm>
            <a:off x="4799856" y="3789041"/>
            <a:ext cx="1800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b="1" dirty="0" err="1">
                <a:solidFill>
                  <a:srgbClr val="0070C0"/>
                </a:solidFill>
              </a:rPr>
              <a:t>hexane</a:t>
            </a:r>
            <a:endParaRPr lang="nl-NL" sz="2400" b="1" dirty="0">
              <a:solidFill>
                <a:srgbClr val="0070C0"/>
              </a:solidFill>
            </a:endParaRPr>
          </a:p>
          <a:p>
            <a:r>
              <a:rPr lang="nl-NL" sz="2400" b="1" dirty="0">
                <a:solidFill>
                  <a:srgbClr val="0070C0"/>
                </a:solidFill>
              </a:rPr>
              <a:t>and</a:t>
            </a:r>
          </a:p>
          <a:p>
            <a:r>
              <a:rPr lang="nl-NL" sz="2400" b="1" dirty="0" err="1">
                <a:solidFill>
                  <a:srgbClr val="0070C0"/>
                </a:solidFill>
              </a:rPr>
              <a:t>eicosane</a:t>
            </a:r>
            <a:endParaRPr lang="nl-NL" sz="2800" b="1" dirty="0">
              <a:solidFill>
                <a:srgbClr val="0070C0"/>
              </a:solidFill>
            </a:endParaRPr>
          </a:p>
        </p:txBody>
      </p:sp>
      <p:cxnSp>
        <p:nvCxnSpPr>
          <p:cNvPr id="18" name="Rechte verbindingslijn met pijl 17"/>
          <p:cNvCxnSpPr/>
          <p:nvPr/>
        </p:nvCxnSpPr>
        <p:spPr>
          <a:xfrm>
            <a:off x="6528048" y="908720"/>
            <a:ext cx="0" cy="2160240"/>
          </a:xfrm>
          <a:prstGeom prst="straightConnector1">
            <a:avLst/>
          </a:prstGeom>
          <a:ln w="38100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kstvak 19"/>
          <p:cNvSpPr txBox="1"/>
          <p:nvPr/>
        </p:nvSpPr>
        <p:spPr>
          <a:xfrm>
            <a:off x="6528048" y="1772817"/>
            <a:ext cx="3600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b="1" i="1" dirty="0">
                <a:solidFill>
                  <a:srgbClr val="FF0000"/>
                </a:solidFill>
              </a:rPr>
              <a:t>h</a:t>
            </a:r>
          </a:p>
        </p:txBody>
      </p:sp>
      <p:sp>
        <p:nvSpPr>
          <p:cNvPr id="22" name="Tekstvak 21"/>
          <p:cNvSpPr txBox="1"/>
          <p:nvPr/>
        </p:nvSpPr>
        <p:spPr>
          <a:xfrm>
            <a:off x="7646588" y="945594"/>
            <a:ext cx="207504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3600" dirty="0">
                <a:latin typeface="Times New Roman" panose="02020603050405020304" pitchFamily="18" charset="0"/>
                <a:ea typeface="Batang" pitchFamily="18" charset="-127"/>
                <a:cs typeface="Times New Roman" panose="02020603050405020304" pitchFamily="18" charset="0"/>
              </a:rPr>
              <a:t>Π</a:t>
            </a:r>
            <a:r>
              <a:rPr lang="el-GR" sz="3200" b="1" dirty="0">
                <a:latin typeface="Batang" pitchFamily="18" charset="-127"/>
                <a:ea typeface="Batang" pitchFamily="18" charset="-127"/>
                <a:cs typeface="Verdana"/>
              </a:rPr>
              <a:t> </a:t>
            </a:r>
            <a:r>
              <a:rPr lang="nl-NL" sz="3200" b="1" dirty="0"/>
              <a:t>= </a:t>
            </a:r>
            <a:r>
              <a:rPr lang="el-GR" sz="3200" b="1" i="1" dirty="0"/>
              <a:t>ρ</a:t>
            </a:r>
            <a:r>
              <a:rPr lang="el-GR" sz="3200" b="1" dirty="0"/>
              <a:t>·</a:t>
            </a:r>
            <a:r>
              <a:rPr lang="nl-NL" sz="3200" b="1" dirty="0"/>
              <a:t>g</a:t>
            </a:r>
            <a:r>
              <a:rPr lang="el-GR" sz="3200" b="1" dirty="0"/>
              <a:t>·</a:t>
            </a:r>
            <a:r>
              <a:rPr lang="nl-NL" sz="3200" b="1" i="1" dirty="0">
                <a:solidFill>
                  <a:srgbClr val="FF0000"/>
                </a:solidFill>
              </a:rPr>
              <a:t>h</a:t>
            </a:r>
          </a:p>
        </p:txBody>
      </p:sp>
      <p:cxnSp>
        <p:nvCxnSpPr>
          <p:cNvPr id="25" name="Rechte verbindingslijn met pijl 24"/>
          <p:cNvCxnSpPr/>
          <p:nvPr/>
        </p:nvCxnSpPr>
        <p:spPr>
          <a:xfrm flipV="1">
            <a:off x="7923862" y="1564534"/>
            <a:ext cx="576064" cy="1188132"/>
          </a:xfrm>
          <a:prstGeom prst="straightConnector1">
            <a:avLst/>
          </a:prstGeom>
          <a:ln w="28575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kstvak 27"/>
          <p:cNvSpPr txBox="1"/>
          <p:nvPr/>
        </p:nvSpPr>
        <p:spPr>
          <a:xfrm>
            <a:off x="7104112" y="2752666"/>
            <a:ext cx="4464496" cy="26571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dirty="0"/>
              <a:t>At </a:t>
            </a:r>
            <a:r>
              <a:rPr lang="nl-NL" sz="2800" dirty="0" err="1"/>
              <a:t>very</a:t>
            </a:r>
            <a:r>
              <a:rPr lang="nl-NL" sz="2800" dirty="0"/>
              <a:t> low </a:t>
            </a:r>
            <a:r>
              <a:rPr lang="nl-NL" sz="2800" dirty="0" err="1"/>
              <a:t>concentration</a:t>
            </a:r>
            <a:r>
              <a:rPr lang="nl-NL" sz="2800" dirty="0"/>
              <a:t>:</a:t>
            </a:r>
          </a:p>
          <a:p>
            <a:r>
              <a:rPr lang="el-GR" sz="3200" i="1" dirty="0"/>
              <a:t>ρ</a:t>
            </a:r>
            <a:r>
              <a:rPr lang="nl-NL" sz="3200" dirty="0"/>
              <a:t> = </a:t>
            </a:r>
            <a:r>
              <a:rPr lang="el-GR" sz="3200" i="1" dirty="0"/>
              <a:t>ρ</a:t>
            </a:r>
            <a:r>
              <a:rPr lang="nl-NL" sz="3200" baseline="-25000" dirty="0" err="1"/>
              <a:t>solution</a:t>
            </a:r>
            <a:r>
              <a:rPr lang="nl-NL" sz="3200" dirty="0"/>
              <a:t>≈ </a:t>
            </a:r>
            <a:r>
              <a:rPr lang="el-GR" sz="3200" i="1" dirty="0"/>
              <a:t>ρ</a:t>
            </a:r>
            <a:r>
              <a:rPr lang="nl-NL" sz="3200" baseline="-25000" dirty="0"/>
              <a:t>solvent</a:t>
            </a:r>
          </a:p>
          <a:p>
            <a:endParaRPr lang="nl-NL" sz="3200" baseline="-25000" dirty="0"/>
          </a:p>
          <a:p>
            <a:r>
              <a:rPr lang="nl-NL" sz="2800" dirty="0" err="1"/>
              <a:t>so</a:t>
            </a:r>
            <a:r>
              <a:rPr lang="nl-NL" sz="2800" dirty="0"/>
              <a:t> in </a:t>
            </a:r>
            <a:r>
              <a:rPr lang="nl-NL" sz="2800" dirty="0" err="1"/>
              <a:t>approximation</a:t>
            </a:r>
            <a:r>
              <a:rPr lang="nl-NL" sz="2800" dirty="0"/>
              <a:t>:</a:t>
            </a:r>
          </a:p>
          <a:p>
            <a:endParaRPr lang="nl-NL" sz="3200" baseline="-25000" dirty="0"/>
          </a:p>
          <a:p>
            <a:r>
              <a:rPr lang="el-GR" sz="3600" dirty="0">
                <a:latin typeface="Times New Roman" panose="02020603050405020304" pitchFamily="18" charset="0"/>
                <a:ea typeface="Batang" pitchFamily="18" charset="-127"/>
                <a:cs typeface="Times New Roman" panose="02020603050405020304" pitchFamily="18" charset="0"/>
              </a:rPr>
              <a:t>Π</a:t>
            </a:r>
            <a:r>
              <a:rPr lang="el-GR" sz="3200" b="1" dirty="0">
                <a:latin typeface="Batang" pitchFamily="18" charset="-127"/>
                <a:ea typeface="Batang" pitchFamily="18" charset="-127"/>
                <a:cs typeface="Verdana"/>
              </a:rPr>
              <a:t> </a:t>
            </a:r>
            <a:r>
              <a:rPr lang="nl-NL" sz="3200" b="1" dirty="0"/>
              <a:t>= </a:t>
            </a:r>
            <a:r>
              <a:rPr lang="el-GR" sz="3200" b="1" i="1" dirty="0"/>
              <a:t>ρ</a:t>
            </a:r>
            <a:r>
              <a:rPr lang="nl-NL" sz="3200" b="1" baseline="-25000" dirty="0"/>
              <a:t>solvent</a:t>
            </a:r>
            <a:r>
              <a:rPr lang="el-GR" sz="3200" b="1" dirty="0"/>
              <a:t>·</a:t>
            </a:r>
            <a:r>
              <a:rPr lang="nl-NL" sz="3200" b="1" dirty="0"/>
              <a:t>g</a:t>
            </a:r>
            <a:r>
              <a:rPr lang="el-GR" sz="3200" b="1" dirty="0"/>
              <a:t>·</a:t>
            </a:r>
            <a:r>
              <a:rPr lang="nl-NL" sz="3200" b="1" i="1" dirty="0">
                <a:solidFill>
                  <a:srgbClr val="FF0000"/>
                </a:solidFill>
              </a:rPr>
              <a:t>h</a:t>
            </a:r>
            <a:endParaRPr lang="nl-NL" sz="2800" i="1" dirty="0">
              <a:solidFill>
                <a:srgbClr val="FF0000"/>
              </a:solidFill>
            </a:endParaRPr>
          </a:p>
        </p:txBody>
      </p:sp>
      <p:sp>
        <p:nvSpPr>
          <p:cNvPr id="24" name="Tekstvak 23"/>
          <p:cNvSpPr txBox="1"/>
          <p:nvPr/>
        </p:nvSpPr>
        <p:spPr>
          <a:xfrm>
            <a:off x="2316089" y="1851212"/>
            <a:ext cx="13681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i="1" dirty="0"/>
              <a:t>p</a:t>
            </a:r>
            <a:r>
              <a:rPr lang="nl-NL" sz="2400" dirty="0"/>
              <a:t> = </a:t>
            </a:r>
            <a:r>
              <a:rPr lang="nl-NL" sz="2400" i="1" dirty="0"/>
              <a:t>p</a:t>
            </a:r>
            <a:r>
              <a:rPr lang="nl-NL" sz="2400" baseline="-25000" dirty="0"/>
              <a:t>0</a:t>
            </a:r>
          </a:p>
        </p:txBody>
      </p:sp>
      <p:grpSp>
        <p:nvGrpSpPr>
          <p:cNvPr id="5" name="Groep 4"/>
          <p:cNvGrpSpPr/>
          <p:nvPr/>
        </p:nvGrpSpPr>
        <p:grpSpPr>
          <a:xfrm>
            <a:off x="3935267" y="5668116"/>
            <a:ext cx="7201293" cy="969461"/>
            <a:chOff x="2195242" y="5668115"/>
            <a:chExt cx="7201293" cy="969461"/>
          </a:xfrm>
        </p:grpSpPr>
        <p:pic>
          <p:nvPicPr>
            <p:cNvPr id="3" name="Afbeelding 2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5389835" y="5668115"/>
              <a:ext cx="4006700" cy="969461"/>
            </a:xfrm>
            <a:prstGeom prst="rect">
              <a:avLst/>
            </a:prstGeom>
          </p:spPr>
        </p:pic>
        <p:sp>
          <p:nvSpPr>
            <p:cNvPr id="4" name="Rechthoek 3"/>
            <p:cNvSpPr/>
            <p:nvPr/>
          </p:nvSpPr>
          <p:spPr>
            <a:xfrm>
              <a:off x="2195242" y="5877270"/>
              <a:ext cx="3014800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nl-NL" sz="2800" dirty="0" err="1"/>
                <a:t>and</a:t>
              </a:r>
              <a:r>
                <a:rPr lang="nl-NL" sz="2800" dirty="0"/>
                <a:t> </a:t>
              </a:r>
              <a:r>
                <a:rPr lang="nl-NL" sz="2800" dirty="0" err="1"/>
                <a:t>earlier</a:t>
              </a:r>
              <a:r>
                <a:rPr lang="nl-NL" sz="2800" dirty="0"/>
                <a:t> we </a:t>
              </a:r>
              <a:r>
                <a:rPr lang="nl-NL" sz="2800" dirty="0" err="1"/>
                <a:t>saw</a:t>
              </a:r>
              <a:r>
                <a:rPr lang="nl-NL" sz="2800" dirty="0"/>
                <a:t>:</a:t>
              </a:r>
            </a:p>
          </p:txBody>
        </p:sp>
      </p:grpSp>
      <p:sp>
        <p:nvSpPr>
          <p:cNvPr id="38" name="Tekstvak 37"/>
          <p:cNvSpPr txBox="1"/>
          <p:nvPr/>
        </p:nvSpPr>
        <p:spPr>
          <a:xfrm>
            <a:off x="335360" y="174145"/>
            <a:ext cx="7200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600" b="1" dirty="0" err="1"/>
              <a:t>Osmotic</a:t>
            </a:r>
            <a:r>
              <a:rPr lang="nl-NL" sz="3600" b="1" dirty="0"/>
              <a:t> </a:t>
            </a:r>
            <a:r>
              <a:rPr lang="nl-NL" sz="3600" b="1" dirty="0" err="1"/>
              <a:t>pressure</a:t>
            </a:r>
            <a:endParaRPr lang="nl-NL" sz="3600" b="1" dirty="0"/>
          </a:p>
        </p:txBody>
      </p:sp>
      <p:cxnSp>
        <p:nvCxnSpPr>
          <p:cNvPr id="34" name="Rechte verbindingslijn 33"/>
          <p:cNvCxnSpPr/>
          <p:nvPr/>
        </p:nvCxnSpPr>
        <p:spPr>
          <a:xfrm>
            <a:off x="6096000" y="3068960"/>
            <a:ext cx="916153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Rechte verbindingslijn 38"/>
          <p:cNvCxnSpPr/>
          <p:nvPr/>
        </p:nvCxnSpPr>
        <p:spPr>
          <a:xfrm>
            <a:off x="6023992" y="908720"/>
            <a:ext cx="916153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kstvak 1"/>
              <p:cNvSpPr txBox="1"/>
              <p:nvPr/>
            </p:nvSpPr>
            <p:spPr>
              <a:xfrm>
                <a:off x="191344" y="0"/>
                <a:ext cx="12169352" cy="6866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nl-NL" sz="2800" u="sng" dirty="0" smtClean="0"/>
                  <a:t>Answers:</a:t>
                </a:r>
              </a:p>
              <a:p>
                <a:endParaRPr lang="nl-NL" sz="2000" dirty="0"/>
              </a:p>
              <a:p>
                <a:r>
                  <a:rPr lang="nl-NL" sz="2800" dirty="0"/>
                  <a:t>Question 1</a:t>
                </a:r>
                <a:br>
                  <a:rPr lang="nl-NL" sz="2800" dirty="0"/>
                </a:br>
                <a:r>
                  <a:rPr lang="nl-NL" sz="2000" dirty="0"/>
                  <a:t>a)</a:t>
                </a:r>
                <a:r>
                  <a:rPr lang="nl-NL" sz="2800" dirty="0"/>
                  <a:t>	</a:t>
                </a:r>
                <a14:m>
                  <m:oMath xmlns:m="http://schemas.openxmlformats.org/officeDocument/2006/math">
                    <m:r>
                      <a:rPr lang="nl-NL" sz="2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a:rPr lang="nl-NL" sz="2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𝑇</m:t>
                    </m:r>
                    <m:r>
                      <a:rPr lang="nl-NL" sz="2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nl-NL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nl-NL" sz="2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nor/>
                              </m:rPr>
                              <a:rPr lang="nl-NL" sz="200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R</m:t>
                            </m:r>
                            <m:sSubSup>
                              <m:sSubSupPr>
                                <m:ctrlPr>
                                  <a:rPr lang="nl-NL" sz="20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nl-NL" sz="20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𝑇</m:t>
                                </m:r>
                              </m:e>
                              <m:sub>
                                <m:r>
                                  <a:rPr lang="nl-NL" sz="20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𝑡𝑟𝑠</m:t>
                                </m:r>
                              </m:sub>
                              <m:sup>
                                <m:r>
                                  <a:rPr lang="nl-NL" sz="20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∗2</m:t>
                                </m:r>
                              </m:sup>
                            </m:sSubSup>
                          </m:num>
                          <m:den>
                            <m:sSub>
                              <m:sSubPr>
                                <m:ctrlPr>
                                  <a:rPr lang="nl-NL" sz="20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nl-NL" sz="20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∆</m:t>
                                </m:r>
                              </m:e>
                              <m:sub>
                                <m:r>
                                  <a:rPr lang="nl-NL" sz="20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𝑡𝑟𝑠</m:t>
                                </m:r>
                              </m:sub>
                            </m:sSub>
                            <m:r>
                              <a:rPr lang="nl-NL" sz="2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𝐻</m:t>
                            </m:r>
                          </m:den>
                        </m:f>
                      </m:e>
                    </m:d>
                    <m:sSub>
                      <m:sSubPr>
                        <m:ctrlPr>
                          <a:rPr lang="nl-NL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nl-NL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m:rPr>
                            <m:nor/>
                          </m:rPr>
                          <a:rPr lang="nl-NL" sz="200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B</m:t>
                        </m:r>
                      </m:sub>
                    </m:sSub>
                  </m:oMath>
                </a14:m>
                <a:r>
                  <a:rPr lang="nl-NL" sz="2000" dirty="0" smtClean="0"/>
                  <a:t>     </a:t>
                </a:r>
                <a:r>
                  <a:rPr lang="nl-NL" sz="2000" dirty="0" err="1" smtClean="0"/>
                  <a:t>and</a:t>
                </a:r>
                <a:r>
                  <a:rPr lang="nl-NL" sz="2000" dirty="0" smtClean="0"/>
                  <a:t> </a:t>
                </a:r>
                <a14:m>
                  <m:oMath xmlns:m="http://schemas.openxmlformats.org/officeDocument/2006/math">
                    <m:r>
                      <a:rPr lang="nl-NL" sz="20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     </m:t>
                    </m:r>
                    <m:sSub>
                      <m:sSubPr>
                        <m:ctrlPr>
                          <a:rPr lang="nl-NL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nl-NL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m:rPr>
                            <m:nor/>
                          </m:rPr>
                          <a:rPr lang="nl-NL" sz="200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B</m:t>
                        </m:r>
                      </m:sub>
                    </m:sSub>
                  </m:oMath>
                </a14:m>
                <a:r>
                  <a:rPr lang="nl-NL" sz="2000" dirty="0"/>
                  <a:t>= (#</a:t>
                </a:r>
                <a:r>
                  <a:rPr lang="nl-NL" sz="2000" dirty="0" err="1"/>
                  <a:t>mole</a:t>
                </a:r>
                <a:r>
                  <a:rPr lang="nl-NL" sz="2000" dirty="0"/>
                  <a:t> Ag</a:t>
                </a:r>
                <a:r>
                  <a:rPr lang="nl-NL" sz="2000" baseline="30000" dirty="0"/>
                  <a:t>+</a:t>
                </a:r>
                <a:r>
                  <a:rPr lang="nl-NL" sz="2000" dirty="0"/>
                  <a:t> + #</a:t>
                </a:r>
                <a:r>
                  <a:rPr lang="nl-NL" sz="2000" dirty="0" err="1"/>
                  <a:t>mole</a:t>
                </a:r>
                <a:r>
                  <a:rPr lang="nl-NL" sz="2000" dirty="0"/>
                  <a:t> Cl</a:t>
                </a:r>
                <a:r>
                  <a:rPr lang="nl-NL" sz="2000" baseline="30000" dirty="0"/>
                  <a:t>-</a:t>
                </a:r>
                <a:r>
                  <a:rPr lang="nl-NL" sz="2000" dirty="0"/>
                  <a:t>) / (#</a:t>
                </a:r>
                <a:r>
                  <a:rPr lang="nl-NL" sz="2000" dirty="0" err="1"/>
                  <a:t>mole</a:t>
                </a:r>
                <a:r>
                  <a:rPr lang="nl-NL" sz="2000" dirty="0"/>
                  <a:t> H</a:t>
                </a:r>
                <a:r>
                  <a:rPr lang="nl-NL" sz="2000" baseline="-25000" dirty="0"/>
                  <a:t>2</a:t>
                </a:r>
                <a:r>
                  <a:rPr lang="nl-NL" sz="2000" dirty="0"/>
                  <a:t>O + #mole Ag</a:t>
                </a:r>
                <a:r>
                  <a:rPr lang="nl-NL" sz="2000" baseline="30000" dirty="0"/>
                  <a:t>+</a:t>
                </a:r>
                <a:r>
                  <a:rPr lang="nl-NL" sz="2000" dirty="0"/>
                  <a:t> + #</a:t>
                </a:r>
                <a:r>
                  <a:rPr lang="nl-NL" sz="2000" dirty="0" err="1"/>
                  <a:t>mole</a:t>
                </a:r>
                <a:r>
                  <a:rPr lang="nl-NL" sz="2000" dirty="0"/>
                  <a:t> Cl</a:t>
                </a:r>
                <a:r>
                  <a:rPr lang="nl-NL" sz="2000" baseline="30000" dirty="0"/>
                  <a:t>- </a:t>
                </a:r>
                <a:r>
                  <a:rPr lang="nl-NL" sz="2000" dirty="0"/>
                  <a:t>)</a:t>
                </a:r>
              </a:p>
              <a:p>
                <a:r>
                  <a:rPr lang="nl-NL" sz="2000" dirty="0"/>
                  <a:t>	    </a:t>
                </a:r>
                <a:r>
                  <a:rPr lang="nl-NL" sz="2000" dirty="0" smtClean="0"/>
                  <a:t>                                                  = (1.31·10</a:t>
                </a:r>
                <a:r>
                  <a:rPr lang="nl-NL" sz="2000" baseline="30000" dirty="0" smtClean="0"/>
                  <a:t>-5 </a:t>
                </a:r>
                <a:r>
                  <a:rPr lang="nl-NL" sz="2000" dirty="0" smtClean="0"/>
                  <a:t>· 2) / (</a:t>
                </a:r>
                <a:r>
                  <a:rPr lang="nl-NL" sz="2000" dirty="0"/>
                  <a:t>997/18.015 + </a:t>
                </a:r>
                <a:r>
                  <a:rPr lang="nl-NL" sz="2000" dirty="0" smtClean="0"/>
                  <a:t>1.31·10</a:t>
                </a:r>
                <a:r>
                  <a:rPr lang="nl-NL" sz="2000" baseline="30000" dirty="0" smtClean="0"/>
                  <a:t>-5 </a:t>
                </a:r>
                <a:r>
                  <a:rPr lang="nl-NL" sz="2000" dirty="0" smtClean="0"/>
                  <a:t>· 2</a:t>
                </a:r>
                <a:r>
                  <a:rPr lang="nl-NL" sz="2000" dirty="0"/>
                  <a:t>) = 4.73·10</a:t>
                </a:r>
                <a:r>
                  <a:rPr lang="nl-NL" sz="2000" baseline="30000" dirty="0"/>
                  <a:t>-7</a:t>
                </a:r>
              </a:p>
              <a:p>
                <a:r>
                  <a:rPr lang="nl-NL" sz="2000" dirty="0"/>
                  <a:t>	</a:t>
                </a:r>
                <a:r>
                  <a:rPr lang="nl-NL" sz="2000" dirty="0" smtClean="0"/>
                  <a:t/>
                </a:r>
                <a:br>
                  <a:rPr lang="nl-NL" sz="2000" dirty="0" smtClean="0"/>
                </a:br>
                <a:r>
                  <a:rPr lang="nl-NL" sz="2000" dirty="0" smtClean="0"/>
                  <a:t>	</a:t>
                </a:r>
                <a14:m>
                  <m:oMath xmlns:m="http://schemas.openxmlformats.org/officeDocument/2006/math">
                    <m:r>
                      <a:rPr lang="nl-NL" sz="2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a:rPr lang="nl-NL" sz="2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𝑇</m:t>
                    </m:r>
                  </m:oMath>
                </a14:m>
                <a:r>
                  <a:rPr lang="nl-NL" sz="2000" dirty="0"/>
                  <a:t> = (</a:t>
                </a:r>
                <a:r>
                  <a:rPr lang="nl-NL" sz="2000" dirty="0" smtClean="0"/>
                  <a:t>8.3145 · 273.15</a:t>
                </a:r>
                <a:r>
                  <a:rPr lang="nl-NL" sz="2000" baseline="30000" dirty="0" smtClean="0"/>
                  <a:t>2</a:t>
                </a:r>
                <a:r>
                  <a:rPr lang="nl-NL" sz="2000" dirty="0" smtClean="0"/>
                  <a:t>/6.008·10</a:t>
                </a:r>
                <a:r>
                  <a:rPr lang="nl-NL" sz="2000" baseline="30000" dirty="0" smtClean="0"/>
                  <a:t>3</a:t>
                </a:r>
                <a:r>
                  <a:rPr lang="nl-NL" sz="2000" dirty="0" smtClean="0"/>
                  <a:t>) · 4.73·10</a:t>
                </a:r>
                <a:r>
                  <a:rPr lang="nl-NL" sz="2000" baseline="30000" dirty="0" smtClean="0"/>
                  <a:t>-7 </a:t>
                </a:r>
                <a:r>
                  <a:rPr lang="nl-NL" sz="2000" dirty="0"/>
                  <a:t>= </a:t>
                </a:r>
                <a:r>
                  <a:rPr lang="nl-NL" sz="2400" dirty="0" smtClean="0"/>
                  <a:t>4.89 </a:t>
                </a:r>
                <a:r>
                  <a:rPr lang="nl-NL" sz="2400" dirty="0"/>
                  <a:t>x 10</a:t>
                </a:r>
                <a:r>
                  <a:rPr lang="nl-NL" sz="2400" baseline="30000" dirty="0"/>
                  <a:t>-5</a:t>
                </a:r>
                <a:r>
                  <a:rPr lang="nl-NL" sz="2400" dirty="0"/>
                  <a:t> K</a:t>
                </a:r>
              </a:p>
              <a:p>
                <a:r>
                  <a:rPr lang="nl-NL" sz="3200" dirty="0"/>
                  <a:t>	</a:t>
                </a:r>
                <a:r>
                  <a:rPr lang="nl-NL" sz="2000" dirty="0" err="1"/>
                  <a:t>the</a:t>
                </a:r>
                <a:r>
                  <a:rPr lang="nl-NL" sz="2000" dirty="0"/>
                  <a:t> </a:t>
                </a:r>
                <a:r>
                  <a:rPr lang="nl-NL" sz="2000" dirty="0" err="1" smtClean="0"/>
                  <a:t>approximation</a:t>
                </a:r>
                <a:r>
                  <a:rPr lang="nl-NL" sz="2000" dirty="0" smtClean="0"/>
                  <a:t>: </a:t>
                </a:r>
                <a14:m>
                  <m:oMath xmlns:m="http://schemas.openxmlformats.org/officeDocument/2006/math">
                    <m:r>
                      <a:rPr lang="nl-NL" sz="20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 </m:t>
                    </m:r>
                    <m:sSub>
                      <m:sSubPr>
                        <m:ctrlPr>
                          <a:rPr lang="nl-NL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nl-NL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m:rPr>
                            <m:nor/>
                          </m:rPr>
                          <a:rPr lang="nl-NL" sz="200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B</m:t>
                        </m:r>
                      </m:sub>
                    </m:sSub>
                  </m:oMath>
                </a14:m>
                <a:r>
                  <a:rPr lang="nl-NL" sz="2000" dirty="0"/>
                  <a:t>≈ (#</a:t>
                </a:r>
                <a:r>
                  <a:rPr lang="nl-NL" sz="2000" dirty="0" err="1"/>
                  <a:t>mole</a:t>
                </a:r>
                <a:r>
                  <a:rPr lang="nl-NL" sz="2000" dirty="0"/>
                  <a:t> Ag</a:t>
                </a:r>
                <a:r>
                  <a:rPr lang="nl-NL" sz="2000" baseline="30000" dirty="0"/>
                  <a:t>+</a:t>
                </a:r>
                <a:r>
                  <a:rPr lang="nl-NL" sz="2000" dirty="0"/>
                  <a:t> + #</a:t>
                </a:r>
                <a:r>
                  <a:rPr lang="nl-NL" sz="2000" dirty="0" err="1"/>
                  <a:t>mole</a:t>
                </a:r>
                <a:r>
                  <a:rPr lang="nl-NL" sz="2000" dirty="0"/>
                  <a:t> Cl</a:t>
                </a:r>
                <a:r>
                  <a:rPr lang="nl-NL" sz="2000" baseline="30000" dirty="0"/>
                  <a:t>-</a:t>
                </a:r>
                <a:r>
                  <a:rPr lang="nl-NL" sz="2000" dirty="0"/>
                  <a:t>) / (#</a:t>
                </a:r>
                <a:r>
                  <a:rPr lang="nl-NL" sz="2000" dirty="0" err="1"/>
                  <a:t>mole</a:t>
                </a:r>
                <a:r>
                  <a:rPr lang="nl-NL" sz="2000" dirty="0"/>
                  <a:t> H</a:t>
                </a:r>
                <a:r>
                  <a:rPr lang="nl-NL" sz="2000" baseline="-25000" dirty="0"/>
                  <a:t>2</a:t>
                </a:r>
                <a:r>
                  <a:rPr lang="nl-NL" sz="2000" dirty="0"/>
                  <a:t>O) </a:t>
                </a:r>
                <a:r>
                  <a:rPr lang="nl-NL" sz="2000" dirty="0" err="1"/>
                  <a:t>also</a:t>
                </a:r>
                <a:r>
                  <a:rPr lang="nl-NL" sz="2000" dirty="0"/>
                  <a:t> </a:t>
                </a:r>
                <a:r>
                  <a:rPr lang="nl-NL" sz="2000" dirty="0" err="1"/>
                  <a:t>gives</a:t>
                </a:r>
                <a:r>
                  <a:rPr lang="nl-NL" sz="2000" dirty="0"/>
                  <a:t> </a:t>
                </a:r>
                <a14:m>
                  <m:oMath xmlns:m="http://schemas.openxmlformats.org/officeDocument/2006/math">
                    <m:r>
                      <a:rPr lang="nl-NL" sz="2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a:rPr lang="nl-NL" sz="2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𝑇</m:t>
                    </m:r>
                  </m:oMath>
                </a14:m>
                <a:r>
                  <a:rPr lang="nl-NL" sz="2000" dirty="0"/>
                  <a:t> = </a:t>
                </a:r>
                <a:r>
                  <a:rPr lang="nl-NL" sz="2000" dirty="0" smtClean="0"/>
                  <a:t>4.89 </a:t>
                </a:r>
                <a:r>
                  <a:rPr lang="nl-NL" sz="2000" dirty="0"/>
                  <a:t>x 10</a:t>
                </a:r>
                <a:r>
                  <a:rPr lang="nl-NL" sz="2000" baseline="30000" dirty="0"/>
                  <a:t>-5</a:t>
                </a:r>
                <a:r>
                  <a:rPr lang="nl-NL" sz="2000" dirty="0"/>
                  <a:t> K as </a:t>
                </a:r>
                <a:r>
                  <a:rPr lang="nl-NL" sz="2000" dirty="0" err="1"/>
                  <a:t>an</a:t>
                </a:r>
                <a:r>
                  <a:rPr lang="nl-NL" sz="2000" dirty="0"/>
                  <a:t> </a:t>
                </a:r>
                <a:r>
                  <a:rPr lang="nl-NL" sz="2000" dirty="0" err="1"/>
                  <a:t>answer</a:t>
                </a:r>
                <a:endParaRPr lang="nl-NL" sz="3200" dirty="0"/>
              </a:p>
              <a:p>
                <a:endParaRPr lang="nl-NL" sz="2000" dirty="0"/>
              </a:p>
              <a:p>
                <a:r>
                  <a:rPr lang="nl-NL" sz="2000" dirty="0"/>
                  <a:t>b)</a:t>
                </a:r>
                <a:r>
                  <a:rPr lang="nl-NL" sz="2800" dirty="0"/>
                  <a:t>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nl-NL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nl-NL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m:rPr>
                            <m:nor/>
                          </m:rPr>
                          <a:rPr lang="nl-NL" sz="200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B</m:t>
                        </m:r>
                      </m:sub>
                    </m:sSub>
                    <m:r>
                      <a:rPr lang="nl-NL" sz="2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=∆</m:t>
                    </m:r>
                    <m:r>
                      <a:rPr lang="nl-NL" sz="2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𝑇</m:t>
                    </m:r>
                    <m:d>
                      <m:dPr>
                        <m:ctrlPr>
                          <a:rPr lang="nl-NL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nl-NL" sz="2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nl-NL" sz="20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nl-NL" sz="20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∆</m:t>
                                </m:r>
                              </m:e>
                              <m:sub>
                                <m:r>
                                  <a:rPr lang="nl-NL" sz="20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𝑡𝑟𝑠</m:t>
                                </m:r>
                              </m:sub>
                            </m:sSub>
                            <m:r>
                              <a:rPr lang="nl-NL" sz="2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𝐻</m:t>
                            </m:r>
                          </m:num>
                          <m:den>
                            <m:r>
                              <m:rPr>
                                <m:nor/>
                              </m:rPr>
                              <a:rPr lang="nl-NL" sz="200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R</m:t>
                            </m:r>
                            <m:sSubSup>
                              <m:sSubSupPr>
                                <m:ctrlPr>
                                  <a:rPr lang="nl-NL" sz="20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nl-NL" sz="20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𝑇</m:t>
                                </m:r>
                              </m:e>
                              <m:sub>
                                <m:r>
                                  <a:rPr lang="nl-NL" sz="20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𝑡𝑟𝑠</m:t>
                                </m:r>
                              </m:sub>
                              <m:sup>
                                <m:r>
                                  <a:rPr lang="nl-NL" sz="20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∗2</m:t>
                                </m:r>
                              </m:sup>
                            </m:sSubSup>
                          </m:den>
                        </m:f>
                      </m:e>
                    </m:d>
                  </m:oMath>
                </a14:m>
                <a:endParaRPr lang="nl-NL" sz="2000" dirty="0"/>
              </a:p>
              <a:p>
                <a:r>
                  <a:rPr lang="nl-NL" sz="3200" dirty="0"/>
                  <a:t>	     </a:t>
                </a:r>
                <a:r>
                  <a:rPr lang="nl-NL" sz="2000" dirty="0"/>
                  <a:t>= </a:t>
                </a:r>
                <a:r>
                  <a:rPr lang="nl-NL" sz="2000" dirty="0" smtClean="0"/>
                  <a:t>1.00</a:t>
                </a:r>
                <a:r>
                  <a:rPr lang="nl-NL" sz="2000" dirty="0"/>
                  <a:t> </a:t>
                </a:r>
                <a:r>
                  <a:rPr lang="nl-NL" sz="2000" dirty="0" smtClean="0"/>
                  <a:t>· (6.008·10</a:t>
                </a:r>
                <a:r>
                  <a:rPr lang="nl-NL" sz="2000" baseline="30000" dirty="0" smtClean="0"/>
                  <a:t>3</a:t>
                </a:r>
                <a:r>
                  <a:rPr lang="nl-NL" sz="2000" dirty="0" smtClean="0"/>
                  <a:t>/8.3145 · 273.15</a:t>
                </a:r>
                <a:r>
                  <a:rPr lang="nl-NL" sz="2000" baseline="30000" dirty="0" smtClean="0"/>
                  <a:t>2</a:t>
                </a:r>
                <a:r>
                  <a:rPr lang="nl-NL" sz="2000" dirty="0"/>
                  <a:t>) = 9.68·10</a:t>
                </a:r>
                <a:r>
                  <a:rPr lang="nl-NL" sz="2000" baseline="30000" dirty="0"/>
                  <a:t>-3</a:t>
                </a:r>
              </a:p>
              <a:p>
                <a:r>
                  <a:rPr lang="nl-NL" sz="2000" dirty="0"/>
                  <a:t>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nl-NL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nl-NL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m:rPr>
                            <m:nor/>
                          </m:rPr>
                          <a:rPr lang="nl-NL" sz="200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B</m:t>
                        </m:r>
                      </m:sub>
                    </m:sSub>
                  </m:oMath>
                </a14:m>
                <a:r>
                  <a:rPr lang="nl-NL" sz="2000" dirty="0"/>
                  <a:t> = #</a:t>
                </a:r>
                <a:r>
                  <a:rPr lang="nl-NL" sz="2000" dirty="0" err="1"/>
                  <a:t>mole</a:t>
                </a:r>
                <a:r>
                  <a:rPr lang="nl-NL" sz="2000" dirty="0"/>
                  <a:t> DMSO/(#</a:t>
                </a:r>
                <a:r>
                  <a:rPr lang="nl-NL" sz="2000" dirty="0" err="1"/>
                  <a:t>mole</a:t>
                </a:r>
                <a:r>
                  <a:rPr lang="nl-NL" sz="2000" dirty="0"/>
                  <a:t> H</a:t>
                </a:r>
                <a:r>
                  <a:rPr lang="nl-NL" sz="2000" baseline="-25000" dirty="0"/>
                  <a:t>2</a:t>
                </a:r>
                <a:r>
                  <a:rPr lang="nl-NL" sz="2000" dirty="0"/>
                  <a:t>O + #</a:t>
                </a:r>
                <a:r>
                  <a:rPr lang="nl-NL" sz="2000" dirty="0" err="1"/>
                  <a:t>mole</a:t>
                </a:r>
                <a:r>
                  <a:rPr lang="nl-NL" sz="2000" dirty="0"/>
                  <a:t> DMSO) </a:t>
                </a:r>
              </a:p>
              <a:p>
                <a:r>
                  <a:rPr lang="nl-NL" sz="2000" dirty="0"/>
                  <a:t>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nl-NL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nl-NL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m:rPr>
                            <m:nor/>
                          </m:rPr>
                          <a:rPr lang="nl-NL" sz="200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B</m:t>
                        </m:r>
                      </m:sub>
                    </m:sSub>
                  </m:oMath>
                </a14:m>
                <a:r>
                  <a:rPr lang="nl-NL" sz="2000" dirty="0"/>
                  <a:t> = #</a:t>
                </a:r>
                <a:r>
                  <a:rPr lang="nl-NL" sz="2000" dirty="0" err="1"/>
                  <a:t>mole</a:t>
                </a:r>
                <a:r>
                  <a:rPr lang="nl-NL" sz="2000" dirty="0"/>
                  <a:t> DMSO /(</a:t>
                </a:r>
                <a:r>
                  <a:rPr lang="nl-NL" sz="2000" dirty="0" smtClean="0"/>
                  <a:t>997/18.015 </a:t>
                </a:r>
                <a:r>
                  <a:rPr lang="nl-NL" sz="2000" dirty="0"/>
                  <a:t>+ #mole DMSO)   =&gt; </a:t>
                </a:r>
                <a:r>
                  <a:rPr lang="nl-NL" sz="2000" i="1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/>
                </a:r>
                <a:br>
                  <a:rPr lang="nl-NL" sz="2000" i="1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</a:br>
                <a14:m>
                  <m:oMath xmlns:m="http://schemas.openxmlformats.org/officeDocument/2006/math">
                    <m:sSub>
                      <m:sSubPr>
                        <m:ctrlPr>
                          <a:rPr lang="nl-NL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nl-NL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               </m:t>
                        </m:r>
                        <m:r>
                          <a:rPr lang="nl-NL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m:rPr>
                            <m:nor/>
                          </m:rPr>
                          <a:rPr lang="nl-NL" sz="200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B</m:t>
                        </m:r>
                      </m:sub>
                    </m:sSub>
                  </m:oMath>
                </a14:m>
                <a:r>
                  <a:rPr lang="nl-NL" sz="2000" dirty="0"/>
                  <a:t> (55.34 + #mole DMSO) = #</a:t>
                </a:r>
                <a:r>
                  <a:rPr lang="nl-NL" sz="2000" dirty="0" err="1"/>
                  <a:t>mole</a:t>
                </a:r>
                <a:r>
                  <a:rPr lang="nl-NL" sz="2000" dirty="0"/>
                  <a:t> DMSO    =&gt;   #</a:t>
                </a:r>
                <a:r>
                  <a:rPr lang="nl-NL" sz="2000" dirty="0" err="1"/>
                  <a:t>mole</a:t>
                </a:r>
                <a:r>
                  <a:rPr lang="nl-NL" sz="2000" dirty="0"/>
                  <a:t> DMSO = 0.536/(</a:t>
                </a:r>
                <a:r>
                  <a:rPr lang="nl-NL" sz="2000" dirty="0" smtClean="0"/>
                  <a:t>1 -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nl-NL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nl-NL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m:rPr>
                            <m:nor/>
                          </m:rPr>
                          <a:rPr lang="nl-NL" sz="200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B</m:t>
                        </m:r>
                      </m:sub>
                    </m:sSub>
                  </m:oMath>
                </a14:m>
                <a:r>
                  <a:rPr lang="nl-NL" sz="2000" dirty="0"/>
                  <a:t>)</a:t>
                </a:r>
              </a:p>
              <a:p>
                <a:r>
                  <a:rPr lang="nl-NL" sz="2000" dirty="0"/>
                  <a:t>					      </a:t>
                </a:r>
                <a:r>
                  <a:rPr lang="nl-NL" sz="2000" dirty="0" smtClean="0"/>
                  <a:t>                #</a:t>
                </a:r>
                <a:r>
                  <a:rPr lang="nl-NL" sz="2000" dirty="0" err="1"/>
                  <a:t>mole</a:t>
                </a:r>
                <a:r>
                  <a:rPr lang="nl-NL" sz="2000" dirty="0"/>
                  <a:t> DMSO = 0.536/(1 -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nl-NL" sz="2000" dirty="0"/>
                      <m:t>9.68·10</m:t>
                    </m:r>
                    <m:r>
                      <m:rPr>
                        <m:nor/>
                      </m:rPr>
                      <a:rPr lang="nl-NL" sz="2000" baseline="30000" dirty="0"/>
                      <m:t>−3</m:t>
                    </m:r>
                  </m:oMath>
                </a14:m>
                <a:r>
                  <a:rPr lang="nl-NL" sz="2000" dirty="0"/>
                  <a:t>) = 0.541</a:t>
                </a:r>
              </a:p>
              <a:p>
                <a:r>
                  <a:rPr lang="nl-NL" sz="3200" dirty="0"/>
                  <a:t>	</a:t>
                </a:r>
                <a:r>
                  <a:rPr lang="nl-NL" sz="2000" i="1" dirty="0" err="1"/>
                  <a:t>m</a:t>
                </a:r>
                <a:r>
                  <a:rPr lang="nl-NL" sz="2000" baseline="-25000" dirty="0" err="1"/>
                  <a:t>DMSO</a:t>
                </a:r>
                <a:r>
                  <a:rPr lang="nl-NL" sz="2000" dirty="0"/>
                  <a:t> = 0.541·</a:t>
                </a:r>
                <a:r>
                  <a:rPr lang="en-US" sz="2000" dirty="0"/>
                  <a:t>78.13 = </a:t>
                </a:r>
                <a:r>
                  <a:rPr lang="nl-NL" sz="2400" dirty="0"/>
                  <a:t>42.3 g</a:t>
                </a:r>
              </a:p>
              <a:p>
                <a:r>
                  <a:rPr lang="nl-NL" sz="3200" dirty="0"/>
                  <a:t>	</a:t>
                </a:r>
                <a:r>
                  <a:rPr lang="nl-NL" sz="2000" dirty="0" err="1"/>
                  <a:t>the</a:t>
                </a:r>
                <a:r>
                  <a:rPr lang="nl-NL" sz="2000" dirty="0"/>
                  <a:t> </a:t>
                </a:r>
                <a:r>
                  <a:rPr lang="nl-NL" sz="2000" dirty="0" err="1" smtClean="0"/>
                  <a:t>approximation</a:t>
                </a:r>
                <a:r>
                  <a:rPr lang="nl-NL" sz="2000" dirty="0" smtClean="0"/>
                  <a:t>:</a:t>
                </a:r>
                <a14:m>
                  <m:oMath xmlns:m="http://schemas.openxmlformats.org/officeDocument/2006/math">
                    <m:r>
                      <a:rPr lang="nl-NL" sz="20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    </m:t>
                    </m:r>
                    <m:sSub>
                      <m:sSubPr>
                        <m:ctrlPr>
                          <a:rPr lang="nl-NL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nl-NL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m:rPr>
                            <m:nor/>
                          </m:rPr>
                          <a:rPr lang="nl-NL" sz="200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B</m:t>
                        </m:r>
                      </m:sub>
                    </m:sSub>
                  </m:oMath>
                </a14:m>
                <a:r>
                  <a:rPr lang="nl-NL" sz="2000" dirty="0"/>
                  <a:t>≈ #</a:t>
                </a:r>
                <a:r>
                  <a:rPr lang="nl-NL" sz="2000" dirty="0" err="1"/>
                  <a:t>mole</a:t>
                </a:r>
                <a:r>
                  <a:rPr lang="nl-NL" sz="2000" dirty="0"/>
                  <a:t> DMSO/ #</a:t>
                </a:r>
                <a:r>
                  <a:rPr lang="nl-NL" sz="2000" dirty="0" err="1"/>
                  <a:t>mole</a:t>
                </a:r>
                <a:r>
                  <a:rPr lang="nl-NL" sz="2000" dirty="0"/>
                  <a:t> H</a:t>
                </a:r>
                <a:r>
                  <a:rPr lang="nl-NL" sz="2000" baseline="-25000" dirty="0"/>
                  <a:t>2</a:t>
                </a:r>
                <a:r>
                  <a:rPr lang="nl-NL" sz="2000" dirty="0"/>
                  <a:t>O </a:t>
                </a:r>
                <a:r>
                  <a:rPr lang="nl-NL" sz="2000" dirty="0" err="1"/>
                  <a:t>gives</a:t>
                </a:r>
                <a:r>
                  <a:rPr lang="nl-NL" sz="2000" dirty="0"/>
                  <a:t> </a:t>
                </a:r>
                <a:r>
                  <a:rPr lang="nl-NL" sz="2000" dirty="0" smtClean="0"/>
                  <a:t>  </a:t>
                </a:r>
                <a:r>
                  <a:rPr lang="nl-NL" sz="2000" i="1" dirty="0" err="1" smtClean="0"/>
                  <a:t>m</a:t>
                </a:r>
                <a:r>
                  <a:rPr lang="nl-NL" sz="2000" baseline="-25000" dirty="0" err="1" smtClean="0"/>
                  <a:t>DMSO</a:t>
                </a:r>
                <a:r>
                  <a:rPr lang="nl-NL" sz="2000" dirty="0" smtClean="0"/>
                  <a:t> </a:t>
                </a:r>
                <a:r>
                  <a:rPr lang="nl-NL" sz="2000" dirty="0"/>
                  <a:t>= </a:t>
                </a:r>
                <a:r>
                  <a:rPr lang="nl-NL" sz="2000" dirty="0" smtClean="0"/>
                  <a:t>41.9 </a:t>
                </a:r>
                <a:r>
                  <a:rPr lang="nl-NL" sz="2000" dirty="0"/>
                  <a:t>g as </a:t>
                </a:r>
                <a:r>
                  <a:rPr lang="nl-NL" sz="2000" dirty="0" err="1"/>
                  <a:t>an</a:t>
                </a:r>
                <a:r>
                  <a:rPr lang="nl-NL" sz="2000" dirty="0"/>
                  <a:t> </a:t>
                </a:r>
                <a:r>
                  <a:rPr lang="nl-NL" sz="2000" dirty="0" err="1"/>
                  <a:t>answer</a:t>
                </a:r>
                <a:endParaRPr lang="nl-NL" sz="3200" dirty="0"/>
              </a:p>
            </p:txBody>
          </p:sp>
        </mc:Choice>
        <mc:Fallback xmlns="">
          <p:sp>
            <p:nvSpPr>
              <p:cNvPr id="2" name="Tekstvak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1344" y="0"/>
                <a:ext cx="12169352" cy="6866110"/>
              </a:xfrm>
              <a:prstGeom prst="rect">
                <a:avLst/>
              </a:prstGeom>
              <a:blipFill rotWithShape="0">
                <a:blip r:embed="rId2"/>
                <a:stretch>
                  <a:fillRect l="-1002" t="-799" b="-89"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172751" y="116632"/>
                <a:ext cx="12000656" cy="658468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nl-NL" sz="3200" dirty="0" smtClean="0"/>
                  <a:t>Question 2</a:t>
                </a:r>
              </a:p>
              <a:p>
                <a:r>
                  <a:rPr lang="nl-NL" sz="3200" dirty="0"/>
                  <a:t>	</a:t>
                </a:r>
                <a14:m>
                  <m:oMath xmlns:m="http://schemas.openxmlformats.org/officeDocument/2006/math">
                    <m:nary>
                      <m:naryPr>
                        <m:chr m:val="∏"/>
                        <m:subHide m:val="on"/>
                        <m:supHide m:val="on"/>
                        <m:ctrlPr>
                          <a:rPr lang="nl-NL" sz="2000" i="1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r>
                          <a:rPr lang="nl-NL" sz="2000" i="1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nl-NL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𝜌</m:t>
                        </m:r>
                        <m:r>
                          <m:rPr>
                            <m:nor/>
                          </m:rPr>
                          <a:rPr lang="nl-NL" sz="200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g</m:t>
                        </m:r>
                        <m:r>
                          <a:rPr lang="nl-NL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h</m:t>
                        </m:r>
                        <m:r>
                          <a:rPr lang="nl-NL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=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nl-NL" sz="2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nl-NL" sz="2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𝐵</m:t>
                            </m:r>
                          </m:e>
                        </m:d>
                        <m:r>
                          <m:rPr>
                            <m:nor/>
                          </m:rPr>
                          <a:rPr lang="nl-NL" sz="200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R</m:t>
                        </m:r>
                        <m:r>
                          <a:rPr lang="nl-NL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𝑇</m:t>
                        </m:r>
                      </m:e>
                    </m:nary>
                  </m:oMath>
                </a14:m>
                <a:r>
                  <a:rPr lang="nl-NL" sz="2000" dirty="0" smtClean="0"/>
                  <a:t>   </a:t>
                </a:r>
                <a:r>
                  <a:rPr lang="nl-NL" sz="2000" dirty="0" err="1" smtClean="0"/>
                  <a:t>approximation</a:t>
                </a:r>
                <a:r>
                  <a:rPr lang="nl-NL" sz="2000" dirty="0" smtClean="0"/>
                  <a:t>:  </a:t>
                </a:r>
                <a:r>
                  <a:rPr lang="nl-NL" sz="2000" dirty="0" smtClean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nl-NL" sz="2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𝜌</m:t>
                    </m:r>
                    <m:r>
                      <m:rPr>
                        <m:sty m:val="p"/>
                      </m:rPr>
                      <a:rPr lang="nl-NL" sz="2000" baseline="-2500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solute</m:t>
                    </m:r>
                    <m:r>
                      <a:rPr lang="nl-NL" sz="200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nl-NL" sz="2000" dirty="0"/>
                  <a:t>≈ </a:t>
                </a:r>
                <a14:m>
                  <m:oMath xmlns:m="http://schemas.openxmlformats.org/officeDocument/2006/math">
                    <m:r>
                      <a:rPr lang="nl-NL" sz="2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𝜌</m:t>
                    </m:r>
                  </m:oMath>
                </a14:m>
                <a:r>
                  <a:rPr lang="nl-NL" sz="2000" baseline="-25000" dirty="0"/>
                  <a:t>water</a:t>
                </a:r>
              </a:p>
              <a:p>
                <a:r>
                  <a:rPr lang="nl-NL" sz="2000" dirty="0"/>
                  <a:t>	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nl-NL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nl-NL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𝐵</m:t>
                        </m:r>
                      </m:e>
                    </m:d>
                    <m:r>
                      <m:rPr>
                        <m:nor/>
                      </m:rPr>
                      <a:rPr lang="nl-NL" sz="200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=</m:t>
                    </m:r>
                    <m:r>
                      <a:rPr lang="nl-NL" sz="2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nl-NL" sz="2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𝜌</m:t>
                    </m:r>
                    <m:r>
                      <m:rPr>
                        <m:nor/>
                      </m:rPr>
                      <a:rPr lang="nl-NL" sz="200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g</m:t>
                    </m:r>
                    <m:r>
                      <a:rPr lang="nl-NL" sz="2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h</m:t>
                    </m:r>
                    <m:r>
                      <m:rPr>
                        <m:nor/>
                      </m:rPr>
                      <a:rPr lang="nl-NL" sz="200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/(</m:t>
                    </m:r>
                    <m:r>
                      <m:rPr>
                        <m:nor/>
                      </m:rPr>
                      <a:rPr lang="nl-NL" sz="200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R</m:t>
                    </m:r>
                    <m:r>
                      <a:rPr lang="nl-NL" sz="2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𝑇</m:t>
                    </m:r>
                    <m:r>
                      <a:rPr lang="nl-NL" sz="2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nl-NL" sz="2000" dirty="0"/>
                  <a:t> = 0.997·10</a:t>
                </a:r>
                <a:r>
                  <a:rPr lang="nl-NL" sz="2000" baseline="30000" dirty="0"/>
                  <a:t>3</a:t>
                </a:r>
                <a:r>
                  <a:rPr lang="nl-NL" sz="2000" dirty="0"/>
                  <a:t> · 9.81 · 5.746·10</a:t>
                </a:r>
                <a:r>
                  <a:rPr lang="nl-NL" sz="2000" baseline="30000" dirty="0"/>
                  <a:t>-2</a:t>
                </a:r>
                <a:r>
                  <a:rPr lang="nl-NL" sz="2000" dirty="0"/>
                  <a:t> /(</a:t>
                </a:r>
                <a:r>
                  <a:rPr lang="nl-NL" sz="2000" dirty="0" smtClean="0"/>
                  <a:t>8.3145 · 293</a:t>
                </a:r>
                <a:r>
                  <a:rPr lang="nl-NL" sz="2000" dirty="0"/>
                  <a:t>) = 0.2307 mol/m</a:t>
                </a:r>
                <a:r>
                  <a:rPr lang="nl-NL" sz="2000" baseline="30000" dirty="0"/>
                  <a:t>3</a:t>
                </a:r>
              </a:p>
              <a:p>
                <a:r>
                  <a:rPr lang="nl-NL" sz="2000" dirty="0"/>
                  <a:t>	                               = 0.2307 </a:t>
                </a:r>
                <a:r>
                  <a:rPr lang="el-GR" sz="2000" dirty="0"/>
                  <a:t>μ</a:t>
                </a:r>
                <a:r>
                  <a:rPr lang="nl-NL" sz="2000" dirty="0"/>
                  <a:t>mol/cm</a:t>
                </a:r>
                <a:r>
                  <a:rPr lang="nl-NL" sz="2000" baseline="30000" dirty="0"/>
                  <a:t>3</a:t>
                </a:r>
                <a:r>
                  <a:rPr lang="nl-NL" sz="2000" dirty="0"/>
                  <a:t> = 0.2307·10</a:t>
                </a:r>
                <a:r>
                  <a:rPr lang="nl-NL" sz="2000" baseline="30000" dirty="0"/>
                  <a:t>-6</a:t>
                </a:r>
                <a:r>
                  <a:rPr lang="nl-NL" sz="2000" dirty="0"/>
                  <a:t> mol/cm</a:t>
                </a:r>
                <a:r>
                  <a:rPr lang="nl-NL" sz="2000" baseline="30000" dirty="0"/>
                  <a:t>3</a:t>
                </a:r>
                <a:r>
                  <a:rPr lang="nl-NL" sz="2000" dirty="0"/>
                  <a:t> </a:t>
                </a:r>
                <a:endParaRPr lang="nl-NL" sz="2000" dirty="0" smtClean="0"/>
              </a:p>
              <a:p>
                <a:r>
                  <a:rPr lang="nl-NL" sz="2000" dirty="0" smtClean="0"/>
                  <a:t>	</a:t>
                </a:r>
                <a:r>
                  <a:rPr lang="nl-NL" sz="2000" i="1" dirty="0" err="1" smtClean="0"/>
                  <a:t>M</a:t>
                </a:r>
                <a:r>
                  <a:rPr lang="nl-NL" sz="2000" baseline="-25000" dirty="0" err="1" smtClean="0"/>
                  <a:t>enzyme</a:t>
                </a:r>
                <a:r>
                  <a:rPr lang="nl-NL" sz="2000" dirty="0" smtClean="0"/>
                  <a:t> </a:t>
                </a:r>
                <a:r>
                  <a:rPr lang="nl-NL" sz="2000" dirty="0"/>
                  <a:t>= </a:t>
                </a:r>
                <a:r>
                  <a:rPr lang="nl-NL" sz="2000" i="1" dirty="0" err="1"/>
                  <a:t>m</a:t>
                </a:r>
                <a:r>
                  <a:rPr lang="nl-NL" sz="2000" baseline="-25000" dirty="0" err="1"/>
                  <a:t>enzyme</a:t>
                </a:r>
                <a:r>
                  <a:rPr lang="nl-NL" sz="2000" dirty="0"/>
                  <a:t> / </a:t>
                </a:r>
                <a:r>
                  <a:rPr lang="nl-NL" sz="2000" i="1" dirty="0" err="1"/>
                  <a:t>n</a:t>
                </a:r>
                <a:r>
                  <a:rPr lang="nl-NL" sz="2000" baseline="-25000" dirty="0" err="1"/>
                  <a:t>enzyme</a:t>
                </a:r>
                <a:r>
                  <a:rPr lang="nl-NL" sz="2000" dirty="0"/>
                  <a:t> = 3.221·10</a:t>
                </a:r>
                <a:r>
                  <a:rPr lang="nl-NL" sz="2000" baseline="30000" dirty="0"/>
                  <a:t>-3</a:t>
                </a:r>
                <a:r>
                  <a:rPr lang="nl-NL" sz="2000" dirty="0"/>
                  <a:t> g / 0.2307·10</a:t>
                </a:r>
                <a:r>
                  <a:rPr lang="nl-NL" sz="2000" baseline="30000" dirty="0"/>
                  <a:t>-6</a:t>
                </a:r>
                <a:r>
                  <a:rPr lang="nl-NL" sz="2000" dirty="0"/>
                  <a:t> mol = </a:t>
                </a:r>
                <a:r>
                  <a:rPr lang="nl-NL" sz="2000" dirty="0" smtClean="0"/>
                  <a:t> </a:t>
                </a:r>
                <a:r>
                  <a:rPr lang="nl-NL" sz="2400" dirty="0" smtClean="0"/>
                  <a:t>13.96 </a:t>
                </a:r>
                <a:r>
                  <a:rPr lang="nl-NL" sz="2400" dirty="0"/>
                  <a:t>x 10</a:t>
                </a:r>
                <a:r>
                  <a:rPr lang="nl-NL" sz="2400" baseline="30000" dirty="0"/>
                  <a:t>3</a:t>
                </a:r>
                <a:r>
                  <a:rPr lang="nl-NL" sz="2400" dirty="0"/>
                  <a:t> </a:t>
                </a:r>
                <a:r>
                  <a:rPr lang="nl-NL" sz="2400" dirty="0" smtClean="0"/>
                  <a:t>g/</a:t>
                </a:r>
                <a:r>
                  <a:rPr lang="nl-NL" sz="2400" dirty="0" err="1" smtClean="0"/>
                  <a:t>mole</a:t>
                </a:r>
                <a:endParaRPr lang="nl-NL" sz="2400" dirty="0" smtClean="0"/>
              </a:p>
              <a:p>
                <a:r>
                  <a:rPr lang="nl-NL" sz="3200" dirty="0" smtClean="0"/>
                  <a:t>Question </a:t>
                </a:r>
                <a:r>
                  <a:rPr lang="nl-NL" sz="3200" dirty="0"/>
                  <a:t>3</a:t>
                </a:r>
                <a:endParaRPr lang="nl-NL" sz="2000" i="1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 lvl="2"/>
                <a14:m>
                  <m:oMath xmlns:m="http://schemas.openxmlformats.org/officeDocument/2006/math">
                    <m:sSub>
                      <m:sSubPr>
                        <m:ctrlPr>
                          <a:rPr lang="nl-NL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nl-NL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m:rPr>
                            <m:nor/>
                          </m:rPr>
                          <a:rPr lang="nl-NL" sz="200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B</m:t>
                        </m:r>
                      </m:sub>
                    </m:sSub>
                    <m:r>
                      <a:rPr lang="nl-NL" sz="2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=∆</m:t>
                    </m:r>
                    <m:r>
                      <a:rPr lang="nl-NL" sz="2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𝑇</m:t>
                    </m:r>
                    <m:d>
                      <m:dPr>
                        <m:ctrlPr>
                          <a:rPr lang="nl-NL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nl-NL" sz="2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nl-NL" sz="20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nl-NL" sz="20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∆</m:t>
                                </m:r>
                              </m:e>
                              <m:sub>
                                <m:r>
                                  <a:rPr lang="nl-NL" sz="20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𝑡𝑟𝑠</m:t>
                                </m:r>
                              </m:sub>
                            </m:sSub>
                            <m:r>
                              <a:rPr lang="nl-NL" sz="2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𝐻</m:t>
                            </m:r>
                          </m:num>
                          <m:den>
                            <m:r>
                              <m:rPr>
                                <m:nor/>
                              </m:rPr>
                              <a:rPr lang="nl-NL" sz="200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R</m:t>
                            </m:r>
                            <m:sSubSup>
                              <m:sSubSupPr>
                                <m:ctrlPr>
                                  <a:rPr lang="nl-NL" sz="20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nl-NL" sz="20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𝑇</m:t>
                                </m:r>
                              </m:e>
                              <m:sub>
                                <m:r>
                                  <a:rPr lang="nl-NL" sz="20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𝑡𝑟𝑠</m:t>
                                </m:r>
                              </m:sub>
                              <m:sup>
                                <m:r>
                                  <a:rPr lang="nl-NL" sz="20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∗2</m:t>
                                </m:r>
                              </m:sup>
                            </m:sSubSup>
                          </m:den>
                        </m:f>
                      </m:e>
                    </m:d>
                  </m:oMath>
                </a14:m>
                <a:r>
                  <a:rPr lang="nl-NL" sz="2000" dirty="0"/>
                  <a:t> = </a:t>
                </a:r>
                <a:r>
                  <a:rPr lang="nl-NL" sz="2000" dirty="0" smtClean="0"/>
                  <a:t>0.780 · (18.80·10</a:t>
                </a:r>
                <a:r>
                  <a:rPr lang="nl-NL" sz="2000" baseline="30000" dirty="0" smtClean="0"/>
                  <a:t>3 </a:t>
                </a:r>
                <a:r>
                  <a:rPr lang="nl-NL" sz="2000" dirty="0" smtClean="0"/>
                  <a:t>/ 8.3145 · 354</a:t>
                </a:r>
                <a:r>
                  <a:rPr lang="nl-NL" sz="2000" baseline="30000" dirty="0" smtClean="0"/>
                  <a:t>2</a:t>
                </a:r>
                <a:r>
                  <a:rPr lang="nl-NL" sz="2000" dirty="0"/>
                  <a:t>) = 1.407·10</a:t>
                </a:r>
                <a:r>
                  <a:rPr lang="nl-NL" sz="2000" baseline="30000" dirty="0"/>
                  <a:t>-2</a:t>
                </a:r>
              </a:p>
              <a:p>
                <a:r>
                  <a:rPr lang="nl-NL" sz="2000" dirty="0"/>
                  <a:t>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nl-NL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nl-NL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m:rPr>
                            <m:nor/>
                          </m:rPr>
                          <a:rPr lang="nl-NL" sz="200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B</m:t>
                        </m:r>
                      </m:sub>
                    </m:sSub>
                  </m:oMath>
                </a14:m>
                <a:r>
                  <a:rPr lang="nl-NL" sz="2000" dirty="0"/>
                  <a:t> = #</a:t>
                </a:r>
                <a:r>
                  <a:rPr lang="nl-NL" sz="2000" dirty="0" err="1"/>
                  <a:t>mole</a:t>
                </a:r>
                <a:r>
                  <a:rPr lang="nl-NL" sz="2000" dirty="0"/>
                  <a:t> </a:t>
                </a:r>
                <a:r>
                  <a:rPr lang="nl-NL" sz="2000" dirty="0" err="1"/>
                  <a:t>solute</a:t>
                </a:r>
                <a:r>
                  <a:rPr lang="nl-NL" sz="2000" dirty="0"/>
                  <a:t>/(#</a:t>
                </a:r>
                <a:r>
                  <a:rPr lang="nl-NL" sz="2000" dirty="0" err="1"/>
                  <a:t>mole</a:t>
                </a:r>
                <a:r>
                  <a:rPr lang="nl-NL" sz="2000" dirty="0"/>
                  <a:t> </a:t>
                </a:r>
                <a:r>
                  <a:rPr lang="nl-NL" sz="2000" dirty="0" err="1"/>
                  <a:t>solute</a:t>
                </a:r>
                <a:r>
                  <a:rPr lang="nl-NL" sz="2000" dirty="0"/>
                  <a:t> + #</a:t>
                </a:r>
                <a:r>
                  <a:rPr lang="nl-NL" sz="2000" dirty="0" err="1"/>
                  <a:t>mole</a:t>
                </a:r>
                <a:r>
                  <a:rPr lang="nl-NL" sz="2000" dirty="0"/>
                  <a:t> solvent) </a:t>
                </a:r>
              </a:p>
              <a:p>
                <a:r>
                  <a:rPr lang="nl-NL" sz="2000" dirty="0"/>
                  <a:t>	#</a:t>
                </a:r>
                <a:r>
                  <a:rPr lang="nl-NL" sz="2000" dirty="0" err="1"/>
                  <a:t>mole</a:t>
                </a:r>
                <a:r>
                  <a:rPr lang="nl-NL" sz="2000" dirty="0"/>
                  <a:t> solvent =  </a:t>
                </a:r>
                <a:r>
                  <a:rPr lang="nl-NL" sz="2000" i="1" dirty="0" err="1"/>
                  <a:t>m</a:t>
                </a:r>
                <a:r>
                  <a:rPr lang="nl-NL" sz="2000" baseline="-25000" dirty="0" err="1"/>
                  <a:t>solvent</a:t>
                </a:r>
                <a:r>
                  <a:rPr lang="nl-NL" sz="2000" dirty="0"/>
                  <a:t> / </a:t>
                </a:r>
                <a:r>
                  <a:rPr lang="nl-NL" sz="2000" i="1" dirty="0" err="1"/>
                  <a:t>M</a:t>
                </a:r>
                <a:r>
                  <a:rPr lang="nl-NL" sz="2000" baseline="-25000" dirty="0" err="1"/>
                  <a:t>solvent</a:t>
                </a:r>
                <a:r>
                  <a:rPr lang="nl-NL" sz="2000" baseline="-25000" dirty="0"/>
                  <a:t> </a:t>
                </a:r>
                <a:r>
                  <a:rPr lang="nl-NL" sz="2000" dirty="0"/>
                  <a:t>= 250 / 128.18 = 1.95</a:t>
                </a:r>
                <a:endParaRPr lang="nl-NL" sz="2000" baseline="-25000" dirty="0"/>
              </a:p>
              <a:p>
                <a:endParaRPr lang="nl-NL" sz="2000" dirty="0"/>
              </a:p>
              <a:p>
                <a:r>
                  <a:rPr lang="nl-NL" sz="2000" dirty="0"/>
                  <a:t>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nl-NL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nl-NL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m:rPr>
                            <m:nor/>
                          </m:rPr>
                          <a:rPr lang="nl-NL" sz="200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B</m:t>
                        </m:r>
                      </m:sub>
                    </m:sSub>
                  </m:oMath>
                </a14:m>
                <a:r>
                  <a:rPr lang="nl-NL" sz="2000" dirty="0"/>
                  <a:t> = #</a:t>
                </a:r>
                <a:r>
                  <a:rPr lang="nl-NL" sz="2000" dirty="0" err="1"/>
                  <a:t>mole</a:t>
                </a:r>
                <a:r>
                  <a:rPr lang="nl-NL" sz="2000" dirty="0"/>
                  <a:t> </a:t>
                </a:r>
                <a:r>
                  <a:rPr lang="nl-NL" sz="2000" dirty="0" err="1"/>
                  <a:t>solute</a:t>
                </a:r>
                <a:r>
                  <a:rPr lang="nl-NL" sz="2000" dirty="0"/>
                  <a:t> /(#</a:t>
                </a:r>
                <a:r>
                  <a:rPr lang="nl-NL" sz="2000" dirty="0" err="1"/>
                  <a:t>mole</a:t>
                </a:r>
                <a:r>
                  <a:rPr lang="nl-NL" sz="2000" dirty="0"/>
                  <a:t> </a:t>
                </a:r>
                <a:r>
                  <a:rPr lang="nl-NL" sz="2000" dirty="0" err="1"/>
                  <a:t>solute</a:t>
                </a:r>
                <a:r>
                  <a:rPr lang="nl-NL" sz="2000" dirty="0"/>
                  <a:t> + 1.95)                  =&gt; </a:t>
                </a:r>
                <a:br>
                  <a:rPr lang="nl-NL" sz="2000" dirty="0"/>
                </a:br>
                <a:r>
                  <a:rPr lang="nl-NL" sz="2000" dirty="0"/>
                  <a:t>	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nl-NL" sz="2000" dirty="0"/>
                      <m:t>1.407·10</m:t>
                    </m:r>
                    <m:r>
                      <m:rPr>
                        <m:nor/>
                      </m:rPr>
                      <a:rPr lang="nl-NL" sz="2000" baseline="30000" dirty="0"/>
                      <m:t>−2</m:t>
                    </m:r>
                  </m:oMath>
                </a14:m>
                <a:r>
                  <a:rPr lang="nl-NL" sz="2000" dirty="0"/>
                  <a:t>(#mole </a:t>
                </a:r>
                <a:r>
                  <a:rPr lang="nl-NL" sz="2000" dirty="0" err="1"/>
                  <a:t>solute</a:t>
                </a:r>
                <a:r>
                  <a:rPr lang="nl-NL" sz="2000" dirty="0"/>
                  <a:t> + 1.95) = #</a:t>
                </a:r>
                <a:r>
                  <a:rPr lang="nl-NL" sz="2000" dirty="0" err="1"/>
                  <a:t>mole</a:t>
                </a:r>
                <a:r>
                  <a:rPr lang="nl-NL" sz="2000" dirty="0"/>
                  <a:t> </a:t>
                </a:r>
                <a:r>
                  <a:rPr lang="nl-NL" sz="2000" dirty="0" err="1"/>
                  <a:t>solute</a:t>
                </a:r>
                <a:r>
                  <a:rPr lang="nl-NL" sz="2000" dirty="0"/>
                  <a:t>        =&gt; </a:t>
                </a:r>
                <a:br>
                  <a:rPr lang="nl-NL" sz="2000" dirty="0"/>
                </a:br>
                <a:r>
                  <a:rPr lang="nl-NL" sz="2000" dirty="0"/>
                  <a:t>	#</a:t>
                </a:r>
                <a:r>
                  <a:rPr lang="nl-NL" sz="2000" dirty="0" err="1"/>
                  <a:t>mole</a:t>
                </a:r>
                <a:r>
                  <a:rPr lang="nl-NL" sz="2000" dirty="0"/>
                  <a:t> </a:t>
                </a:r>
                <a:r>
                  <a:rPr lang="nl-NL" sz="2000" dirty="0" err="1"/>
                  <a:t>solute</a:t>
                </a:r>
                <a:r>
                  <a:rPr lang="nl-NL" sz="2000" dirty="0"/>
                  <a:t> = 0.02745/(1 - 1.407·10</a:t>
                </a:r>
                <a:r>
                  <a:rPr lang="nl-NL" sz="2000" baseline="30000" dirty="0"/>
                  <a:t>-2</a:t>
                </a:r>
                <a:r>
                  <a:rPr lang="nl-NL" sz="2000" dirty="0"/>
                  <a:t>) =  0.02784</a:t>
                </a:r>
              </a:p>
              <a:p>
                <a:r>
                  <a:rPr lang="nl-NL" sz="2000" dirty="0"/>
                  <a:t>	</a:t>
                </a:r>
                <a:r>
                  <a:rPr lang="nl-NL" sz="2000" i="1" dirty="0" err="1"/>
                  <a:t>M</a:t>
                </a:r>
                <a:r>
                  <a:rPr lang="nl-NL" sz="2000" baseline="-25000" dirty="0" err="1"/>
                  <a:t>solute</a:t>
                </a:r>
                <a:r>
                  <a:rPr lang="nl-NL" sz="2000" dirty="0"/>
                  <a:t> = </a:t>
                </a:r>
                <a:r>
                  <a:rPr lang="nl-NL" sz="2000" i="1" dirty="0" err="1"/>
                  <a:t>m</a:t>
                </a:r>
                <a:r>
                  <a:rPr lang="nl-NL" sz="2000" baseline="-25000" dirty="0" err="1"/>
                  <a:t>solute</a:t>
                </a:r>
                <a:r>
                  <a:rPr lang="nl-NL" sz="2000" dirty="0"/>
                  <a:t> / </a:t>
                </a:r>
                <a:r>
                  <a:rPr lang="nl-NL" sz="2000" i="1" dirty="0" err="1"/>
                  <a:t>n</a:t>
                </a:r>
                <a:r>
                  <a:rPr lang="nl-NL" sz="2000" baseline="-25000" dirty="0" err="1"/>
                  <a:t>solute</a:t>
                </a:r>
                <a:r>
                  <a:rPr lang="nl-NL" sz="2000" dirty="0"/>
                  <a:t> = 5.00 / 0.02784 = 179.6 </a:t>
                </a:r>
                <a:r>
                  <a:rPr lang="nl-NL" sz="2000" dirty="0" smtClean="0"/>
                  <a:t> =  </a:t>
                </a:r>
                <a:r>
                  <a:rPr lang="nl-NL" sz="2400" dirty="0" smtClean="0"/>
                  <a:t>180 </a:t>
                </a:r>
                <a:r>
                  <a:rPr lang="nl-NL" sz="2400" dirty="0"/>
                  <a:t>g/</a:t>
                </a:r>
                <a:r>
                  <a:rPr lang="nl-NL" sz="2400" dirty="0" err="1"/>
                  <a:t>mole</a:t>
                </a:r>
                <a:endParaRPr lang="nl-NL" sz="2400" dirty="0"/>
              </a:p>
              <a:p>
                <a:r>
                  <a:rPr lang="nl-NL" sz="2000" dirty="0"/>
                  <a:t>	</a:t>
                </a:r>
                <a:br>
                  <a:rPr lang="nl-NL" sz="2000" dirty="0"/>
                </a:br>
                <a:r>
                  <a:rPr lang="nl-NL" sz="2000" dirty="0"/>
                  <a:t>	</a:t>
                </a:r>
                <a:r>
                  <a:rPr lang="nl-NL" sz="2000" dirty="0" err="1"/>
                  <a:t>the</a:t>
                </a:r>
                <a:r>
                  <a:rPr lang="nl-NL" sz="2000" dirty="0"/>
                  <a:t> </a:t>
                </a:r>
                <a:r>
                  <a:rPr lang="nl-NL" sz="2000" dirty="0" err="1" smtClean="0"/>
                  <a:t>approximation</a:t>
                </a:r>
                <a:r>
                  <a:rPr lang="nl-NL" sz="2000" dirty="0" smtClean="0"/>
                  <a:t>: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nl-NL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nl-NL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m:rPr>
                            <m:nor/>
                          </m:rPr>
                          <a:rPr lang="nl-NL" sz="200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B</m:t>
                        </m:r>
                      </m:sub>
                    </m:sSub>
                  </m:oMath>
                </a14:m>
                <a:r>
                  <a:rPr lang="nl-NL" sz="2000" dirty="0"/>
                  <a:t>≈ #</a:t>
                </a:r>
                <a:r>
                  <a:rPr lang="nl-NL" sz="2000" dirty="0" err="1"/>
                  <a:t>mole</a:t>
                </a:r>
                <a:r>
                  <a:rPr lang="nl-NL" sz="2000" dirty="0"/>
                  <a:t> </a:t>
                </a:r>
                <a:r>
                  <a:rPr lang="nl-NL" sz="2000" dirty="0" err="1"/>
                  <a:t>solute</a:t>
                </a:r>
                <a:r>
                  <a:rPr lang="nl-NL" sz="2000" dirty="0"/>
                  <a:t>/#</a:t>
                </a:r>
                <a:r>
                  <a:rPr lang="nl-NL" sz="2000" dirty="0" err="1"/>
                  <a:t>mole</a:t>
                </a:r>
                <a:r>
                  <a:rPr lang="nl-NL" sz="2000" dirty="0"/>
                  <a:t> solvent </a:t>
                </a:r>
                <a:r>
                  <a:rPr lang="nl-NL" sz="2000" dirty="0" err="1"/>
                  <a:t>gives</a:t>
                </a:r>
                <a:r>
                  <a:rPr lang="nl-NL" sz="2000" dirty="0"/>
                  <a:t> </a:t>
                </a:r>
                <a:r>
                  <a:rPr lang="nl-NL" sz="2000" dirty="0" smtClean="0"/>
                  <a:t> </a:t>
                </a:r>
                <a:r>
                  <a:rPr lang="nl-NL" sz="2000" i="1" dirty="0" err="1" smtClean="0"/>
                  <a:t>M</a:t>
                </a:r>
                <a:r>
                  <a:rPr lang="nl-NL" sz="2000" baseline="-25000" dirty="0" err="1" smtClean="0"/>
                  <a:t>solute</a:t>
                </a:r>
                <a:r>
                  <a:rPr lang="nl-NL" sz="2000" dirty="0" smtClean="0"/>
                  <a:t> </a:t>
                </a:r>
                <a:r>
                  <a:rPr lang="nl-NL" sz="2000" dirty="0"/>
                  <a:t>= </a:t>
                </a:r>
                <a:r>
                  <a:rPr lang="nl-NL" sz="2000" dirty="0" smtClean="0"/>
                  <a:t>182 </a:t>
                </a:r>
                <a:r>
                  <a:rPr lang="nl-NL" sz="2000" dirty="0"/>
                  <a:t>g/</a:t>
                </a:r>
                <a:r>
                  <a:rPr lang="nl-NL" sz="2000" dirty="0" err="1"/>
                  <a:t>mole</a:t>
                </a:r>
                <a:r>
                  <a:rPr lang="nl-NL" sz="2000" dirty="0"/>
                  <a:t> as </a:t>
                </a:r>
                <a:r>
                  <a:rPr lang="nl-NL" sz="2000" dirty="0" err="1"/>
                  <a:t>an</a:t>
                </a:r>
                <a:r>
                  <a:rPr lang="nl-NL" sz="2000" dirty="0"/>
                  <a:t> </a:t>
                </a:r>
                <a:r>
                  <a:rPr lang="nl-NL" sz="2000" dirty="0" err="1"/>
                  <a:t>answer</a:t>
                </a:r>
                <a:endParaRPr lang="nl-NL" sz="2000" dirty="0"/>
              </a:p>
              <a:p>
                <a:endParaRPr lang="nl-NL" sz="3200" dirty="0"/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2751" y="116632"/>
                <a:ext cx="12000656" cy="6584688"/>
              </a:xfrm>
              <a:prstGeom prst="rect">
                <a:avLst/>
              </a:prstGeom>
              <a:blipFill rotWithShape="0">
                <a:blip r:embed="rId2"/>
                <a:stretch>
                  <a:fillRect l="-1270" t="-1204"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609650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vak 3"/>
          <p:cNvSpPr txBox="1"/>
          <p:nvPr/>
        </p:nvSpPr>
        <p:spPr>
          <a:xfrm>
            <a:off x="2531059" y="191252"/>
            <a:ext cx="70567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600" b="1" dirty="0" err="1"/>
              <a:t>Elevation</a:t>
            </a:r>
            <a:r>
              <a:rPr lang="nl-NL" sz="3600" b="1" dirty="0"/>
              <a:t> of </a:t>
            </a:r>
            <a:r>
              <a:rPr lang="nl-NL" sz="3600" b="1" dirty="0" err="1"/>
              <a:t>boiling</a:t>
            </a:r>
            <a:r>
              <a:rPr lang="nl-NL" sz="3600" b="1" dirty="0"/>
              <a:t> point</a:t>
            </a:r>
          </a:p>
        </p:txBody>
      </p:sp>
      <p:sp>
        <p:nvSpPr>
          <p:cNvPr id="15" name="Rechthoek 14"/>
          <p:cNvSpPr/>
          <p:nvPr/>
        </p:nvSpPr>
        <p:spPr>
          <a:xfrm>
            <a:off x="2495600" y="1268760"/>
            <a:ext cx="2160240" cy="216024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2400"/>
          </a:p>
        </p:txBody>
      </p:sp>
      <p:sp>
        <p:nvSpPr>
          <p:cNvPr id="17" name="Rechthoek 16"/>
          <p:cNvSpPr/>
          <p:nvPr/>
        </p:nvSpPr>
        <p:spPr>
          <a:xfrm>
            <a:off x="2495600" y="3429000"/>
            <a:ext cx="2160240" cy="21602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2400"/>
          </a:p>
        </p:txBody>
      </p:sp>
      <p:sp>
        <p:nvSpPr>
          <p:cNvPr id="18" name="Tekstvak 17"/>
          <p:cNvSpPr txBox="1"/>
          <p:nvPr/>
        </p:nvSpPr>
        <p:spPr>
          <a:xfrm>
            <a:off x="2927648" y="1484784"/>
            <a:ext cx="1728192" cy="18979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200" i="1" dirty="0"/>
              <a:t>p</a:t>
            </a:r>
            <a:r>
              <a:rPr lang="nl-NL" sz="3200" dirty="0"/>
              <a:t> = </a:t>
            </a:r>
            <a:r>
              <a:rPr lang="nl-NL" sz="3200" i="1" dirty="0"/>
              <a:t>p</a:t>
            </a:r>
            <a:r>
              <a:rPr lang="nl-NL" sz="3200" baseline="-25000" dirty="0"/>
              <a:t>0</a:t>
            </a:r>
          </a:p>
          <a:p>
            <a:endParaRPr lang="nl-NL" sz="3200" baseline="-25000" dirty="0"/>
          </a:p>
          <a:p>
            <a:endParaRPr lang="nl-NL" sz="3200" dirty="0"/>
          </a:p>
          <a:p>
            <a:r>
              <a:rPr lang="nl-NL" sz="3200" dirty="0"/>
              <a:t>C</a:t>
            </a:r>
            <a:r>
              <a:rPr lang="nl-NL" sz="3200" baseline="-25000" dirty="0"/>
              <a:t>6</a:t>
            </a:r>
            <a:r>
              <a:rPr lang="nl-NL" sz="3200" dirty="0"/>
              <a:t>H</a:t>
            </a:r>
            <a:r>
              <a:rPr lang="nl-NL" sz="3200" baseline="-25000" dirty="0"/>
              <a:t>14</a:t>
            </a:r>
            <a:r>
              <a:rPr lang="nl-NL" sz="3200" dirty="0"/>
              <a:t>(g)</a:t>
            </a:r>
          </a:p>
        </p:txBody>
      </p:sp>
      <p:sp>
        <p:nvSpPr>
          <p:cNvPr id="19" name="Tekstvak 18"/>
          <p:cNvSpPr txBox="1"/>
          <p:nvPr/>
        </p:nvSpPr>
        <p:spPr>
          <a:xfrm>
            <a:off x="2999656" y="4221089"/>
            <a:ext cx="16561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200" dirty="0"/>
              <a:t>C</a:t>
            </a:r>
            <a:r>
              <a:rPr lang="nl-NL" sz="3200" baseline="-25000" dirty="0"/>
              <a:t>6</a:t>
            </a:r>
            <a:r>
              <a:rPr lang="nl-NL" sz="3200" dirty="0"/>
              <a:t>H</a:t>
            </a:r>
            <a:r>
              <a:rPr lang="nl-NL" sz="3200" baseline="-25000" dirty="0"/>
              <a:t>14</a:t>
            </a:r>
            <a:r>
              <a:rPr lang="nl-NL" sz="3200" dirty="0"/>
              <a:t>(l)</a:t>
            </a:r>
          </a:p>
        </p:txBody>
      </p:sp>
      <p:sp>
        <p:nvSpPr>
          <p:cNvPr id="22" name="Tekstvak 21"/>
          <p:cNvSpPr txBox="1"/>
          <p:nvPr/>
        </p:nvSpPr>
        <p:spPr>
          <a:xfrm>
            <a:off x="5375921" y="3161534"/>
            <a:ext cx="561662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200" dirty="0"/>
              <a:t>At                   (69⁰C):</a:t>
            </a:r>
          </a:p>
          <a:p>
            <a:endParaRPr lang="nl-NL" sz="3200" dirty="0"/>
          </a:p>
          <a:p>
            <a:r>
              <a:rPr lang="nl-NL" sz="3200" i="1" dirty="0"/>
              <a:t>µ</a:t>
            </a:r>
            <a:r>
              <a:rPr lang="nl-NL" sz="3200" dirty="0"/>
              <a:t>*</a:t>
            </a:r>
            <a:r>
              <a:rPr lang="nl-NL" sz="3200" baseline="-25000" dirty="0"/>
              <a:t>gas</a:t>
            </a:r>
            <a:r>
              <a:rPr lang="nl-NL" sz="3200" dirty="0"/>
              <a:t> = </a:t>
            </a:r>
            <a:r>
              <a:rPr lang="nl-NL" sz="3200" i="1" dirty="0"/>
              <a:t>µ</a:t>
            </a:r>
            <a:r>
              <a:rPr lang="nl-NL" sz="3200" dirty="0"/>
              <a:t>*</a:t>
            </a:r>
            <a:r>
              <a:rPr lang="nl-NL" sz="3200" baseline="-25000" dirty="0" err="1"/>
              <a:t>liq</a:t>
            </a:r>
            <a:endParaRPr lang="nl-NL" sz="3200" baseline="-25000" dirty="0"/>
          </a:p>
        </p:txBody>
      </p:sp>
      <p:sp>
        <p:nvSpPr>
          <p:cNvPr id="9" name="Tekstvak 8"/>
          <p:cNvSpPr txBox="1"/>
          <p:nvPr/>
        </p:nvSpPr>
        <p:spPr>
          <a:xfrm>
            <a:off x="5375920" y="1268761"/>
            <a:ext cx="432048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200" dirty="0"/>
              <a:t>At </a:t>
            </a:r>
            <a:r>
              <a:rPr lang="nl-NL" sz="3200" dirty="0" err="1"/>
              <a:t>equilibrium</a:t>
            </a:r>
            <a:r>
              <a:rPr lang="nl-NL" sz="3200" dirty="0"/>
              <a:t>: </a:t>
            </a:r>
          </a:p>
          <a:p>
            <a:r>
              <a:rPr lang="nl-NL" sz="3200" i="1" dirty="0"/>
              <a:t>µ</a:t>
            </a:r>
            <a:r>
              <a:rPr lang="nl-NL" sz="3200" baseline="-25000" dirty="0"/>
              <a:t>gas</a:t>
            </a:r>
            <a:r>
              <a:rPr lang="nl-NL" sz="3200" dirty="0"/>
              <a:t> = </a:t>
            </a:r>
            <a:r>
              <a:rPr lang="nl-NL" sz="3200" i="1" dirty="0"/>
              <a:t>µ</a:t>
            </a:r>
            <a:r>
              <a:rPr lang="nl-NL" sz="3200" baseline="-25000" dirty="0" err="1"/>
              <a:t>liq</a:t>
            </a:r>
            <a:endParaRPr lang="nl-NL" sz="3200" baseline="-25000" dirty="0"/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9249940"/>
              </p:ext>
            </p:extLst>
          </p:nvPr>
        </p:nvGraphicFramePr>
        <p:xfrm>
          <a:off x="6023992" y="3161534"/>
          <a:ext cx="1486462" cy="70649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1" name="Vergelijking" r:id="rId4" imgW="507960" imgH="241200" progId="Equation.3">
                  <p:embed/>
                </p:oleObj>
              </mc:Choice>
              <mc:Fallback>
                <p:oleObj name="Vergelijking" r:id="rId4" imgW="507960" imgH="2412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6023992" y="3161534"/>
                        <a:ext cx="1486462" cy="70649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hthoek 14"/>
          <p:cNvSpPr/>
          <p:nvPr/>
        </p:nvSpPr>
        <p:spPr>
          <a:xfrm>
            <a:off x="2495600" y="1268760"/>
            <a:ext cx="2160240" cy="216024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2400"/>
          </a:p>
        </p:txBody>
      </p:sp>
      <p:sp>
        <p:nvSpPr>
          <p:cNvPr id="17" name="Rechthoek 16"/>
          <p:cNvSpPr/>
          <p:nvPr/>
        </p:nvSpPr>
        <p:spPr>
          <a:xfrm>
            <a:off x="2495600" y="3429000"/>
            <a:ext cx="2160240" cy="21602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2400"/>
          </a:p>
        </p:txBody>
      </p:sp>
      <p:sp>
        <p:nvSpPr>
          <p:cNvPr id="19" name="Tekstvak 18"/>
          <p:cNvSpPr txBox="1"/>
          <p:nvPr/>
        </p:nvSpPr>
        <p:spPr>
          <a:xfrm>
            <a:off x="2803060" y="3700143"/>
            <a:ext cx="165618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3200" dirty="0"/>
              <a:t>C</a:t>
            </a:r>
            <a:r>
              <a:rPr lang="nl-NL" sz="3200" baseline="-25000" dirty="0"/>
              <a:t>6</a:t>
            </a:r>
            <a:r>
              <a:rPr lang="nl-NL" sz="3200" dirty="0"/>
              <a:t>H</a:t>
            </a:r>
            <a:r>
              <a:rPr lang="nl-NL" sz="3200" baseline="-25000" dirty="0"/>
              <a:t>14</a:t>
            </a:r>
            <a:r>
              <a:rPr lang="nl-NL" sz="3200" dirty="0"/>
              <a:t>(l)</a:t>
            </a:r>
          </a:p>
          <a:p>
            <a:pPr algn="ctr"/>
            <a:r>
              <a:rPr lang="nl-NL" sz="3200" dirty="0"/>
              <a:t>+</a:t>
            </a:r>
          </a:p>
          <a:p>
            <a:pPr algn="ctr"/>
            <a:r>
              <a:rPr lang="nl-NL" sz="3200" dirty="0"/>
              <a:t>C</a:t>
            </a:r>
            <a:r>
              <a:rPr lang="nl-NL" sz="3200" baseline="-25000" dirty="0"/>
              <a:t>20</a:t>
            </a:r>
            <a:r>
              <a:rPr lang="nl-NL" sz="3200" dirty="0"/>
              <a:t>H</a:t>
            </a:r>
            <a:r>
              <a:rPr lang="nl-NL" sz="3200" baseline="-25000" dirty="0"/>
              <a:t>42</a:t>
            </a:r>
            <a:r>
              <a:rPr lang="nl-NL" sz="3200" dirty="0"/>
              <a:t>(l</a:t>
            </a:r>
            <a:r>
              <a:rPr lang="nl-NL" sz="3200" dirty="0" smtClean="0"/>
              <a:t>)</a:t>
            </a:r>
            <a:endParaRPr lang="nl-NL" sz="3200" dirty="0"/>
          </a:p>
        </p:txBody>
      </p:sp>
      <p:sp>
        <p:nvSpPr>
          <p:cNvPr id="20" name="Tekstvak 19"/>
          <p:cNvSpPr txBox="1"/>
          <p:nvPr/>
        </p:nvSpPr>
        <p:spPr>
          <a:xfrm>
            <a:off x="5375920" y="1268761"/>
            <a:ext cx="633670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200" dirty="0"/>
              <a:t>At </a:t>
            </a:r>
            <a:r>
              <a:rPr lang="nl-NL" sz="3200" dirty="0" err="1"/>
              <a:t>equilibrium</a:t>
            </a:r>
            <a:r>
              <a:rPr lang="nl-NL" sz="3200" dirty="0"/>
              <a:t>: </a:t>
            </a:r>
          </a:p>
          <a:p>
            <a:r>
              <a:rPr lang="nl-NL" sz="3200" i="1" dirty="0"/>
              <a:t>µ</a:t>
            </a:r>
            <a:r>
              <a:rPr lang="nl-NL" sz="3200" baseline="-25000" dirty="0"/>
              <a:t>gas</a:t>
            </a:r>
            <a:r>
              <a:rPr lang="nl-NL" sz="3200" dirty="0"/>
              <a:t> = </a:t>
            </a:r>
            <a:r>
              <a:rPr lang="nl-NL" sz="3200" i="1" dirty="0"/>
              <a:t>µ</a:t>
            </a:r>
            <a:r>
              <a:rPr lang="nl-NL" sz="3200" baseline="-25000" dirty="0" err="1"/>
              <a:t>liq</a:t>
            </a:r>
            <a:endParaRPr lang="nl-NL" sz="3200" baseline="-25000" dirty="0"/>
          </a:p>
        </p:txBody>
      </p:sp>
      <p:sp>
        <p:nvSpPr>
          <p:cNvPr id="22" name="Tekstvak 21"/>
          <p:cNvSpPr txBox="1"/>
          <p:nvPr/>
        </p:nvSpPr>
        <p:spPr>
          <a:xfrm>
            <a:off x="5375920" y="2204865"/>
            <a:ext cx="68160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200" i="1" dirty="0"/>
              <a:t>µ</a:t>
            </a:r>
            <a:r>
              <a:rPr lang="nl-NL" sz="3200" dirty="0"/>
              <a:t>*</a:t>
            </a:r>
            <a:r>
              <a:rPr lang="nl-NL" sz="3200" baseline="-25000" dirty="0"/>
              <a:t>gas</a:t>
            </a:r>
            <a:r>
              <a:rPr lang="nl-NL" sz="3200" dirty="0"/>
              <a:t> = </a:t>
            </a:r>
            <a:r>
              <a:rPr lang="nl-NL" sz="3200" i="1" dirty="0"/>
              <a:t>µ</a:t>
            </a:r>
            <a:r>
              <a:rPr lang="nl-NL" sz="3200" dirty="0"/>
              <a:t>*</a:t>
            </a:r>
            <a:r>
              <a:rPr lang="nl-NL" sz="3200" baseline="-25000" dirty="0" err="1"/>
              <a:t>liq</a:t>
            </a:r>
            <a:r>
              <a:rPr lang="nl-NL" sz="3200" dirty="0"/>
              <a:t> + </a:t>
            </a:r>
            <a:r>
              <a:rPr lang="nl-NL" sz="3200" dirty="0" err="1"/>
              <a:t>correction</a:t>
            </a:r>
            <a:r>
              <a:rPr lang="nl-NL" sz="3200" dirty="0"/>
              <a:t> </a:t>
            </a:r>
            <a:r>
              <a:rPr lang="nl-NL" sz="3200" dirty="0" err="1"/>
              <a:t>for</a:t>
            </a:r>
            <a:r>
              <a:rPr lang="nl-NL" sz="3200" dirty="0"/>
              <a:t> </a:t>
            </a:r>
            <a:r>
              <a:rPr lang="nl-NL" sz="3200" dirty="0" err="1"/>
              <a:t>dissolving</a:t>
            </a:r>
            <a:endParaRPr lang="nl-NL" sz="3200" baseline="-25000" dirty="0"/>
          </a:p>
        </p:txBody>
      </p:sp>
      <p:sp>
        <p:nvSpPr>
          <p:cNvPr id="23" name="PIJL-OMLAAG 22"/>
          <p:cNvSpPr/>
          <p:nvPr/>
        </p:nvSpPr>
        <p:spPr>
          <a:xfrm>
            <a:off x="5951984" y="2996952"/>
            <a:ext cx="2592288" cy="936104"/>
          </a:xfrm>
          <a:prstGeom prst="downArrow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2400"/>
          </a:p>
        </p:txBody>
      </p:sp>
      <p:sp>
        <p:nvSpPr>
          <p:cNvPr id="11" name="Tekstvak 10"/>
          <p:cNvSpPr txBox="1"/>
          <p:nvPr/>
        </p:nvSpPr>
        <p:spPr>
          <a:xfrm>
            <a:off x="2927648" y="1484784"/>
            <a:ext cx="1728192" cy="18979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200" i="1" dirty="0"/>
              <a:t>p</a:t>
            </a:r>
            <a:r>
              <a:rPr lang="nl-NL" sz="3200" dirty="0"/>
              <a:t> = </a:t>
            </a:r>
            <a:r>
              <a:rPr lang="nl-NL" sz="3200" i="1" dirty="0"/>
              <a:t>p</a:t>
            </a:r>
            <a:r>
              <a:rPr lang="nl-NL" sz="3200" baseline="-25000" dirty="0"/>
              <a:t>0</a:t>
            </a:r>
          </a:p>
          <a:p>
            <a:endParaRPr lang="nl-NL" sz="3200" baseline="-25000" dirty="0"/>
          </a:p>
          <a:p>
            <a:endParaRPr lang="nl-NL" sz="3200" dirty="0"/>
          </a:p>
          <a:p>
            <a:r>
              <a:rPr lang="nl-NL" sz="3200" dirty="0"/>
              <a:t>C</a:t>
            </a:r>
            <a:r>
              <a:rPr lang="nl-NL" sz="3200" baseline="-25000" dirty="0"/>
              <a:t>6</a:t>
            </a:r>
            <a:r>
              <a:rPr lang="nl-NL" sz="3200" dirty="0"/>
              <a:t>H</a:t>
            </a:r>
            <a:r>
              <a:rPr lang="nl-NL" sz="3200" baseline="-25000" dirty="0"/>
              <a:t>14</a:t>
            </a:r>
            <a:r>
              <a:rPr lang="nl-NL" sz="3200" dirty="0"/>
              <a:t>(g)</a:t>
            </a:r>
          </a:p>
        </p:txBody>
      </p:sp>
      <p:sp>
        <p:nvSpPr>
          <p:cNvPr id="12" name="Tekstvak 11"/>
          <p:cNvSpPr txBox="1"/>
          <p:nvPr/>
        </p:nvSpPr>
        <p:spPr>
          <a:xfrm>
            <a:off x="3774454" y="5860383"/>
            <a:ext cx="832312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200" b="1" i="1" dirty="0">
                <a:solidFill>
                  <a:srgbClr val="7030A0"/>
                </a:solidFill>
              </a:rPr>
              <a:t>p</a:t>
            </a:r>
            <a:r>
              <a:rPr lang="nl-NL" sz="3200" b="1" dirty="0">
                <a:solidFill>
                  <a:srgbClr val="7030A0"/>
                </a:solidFill>
              </a:rPr>
              <a:t> = </a:t>
            </a:r>
            <a:r>
              <a:rPr lang="nl-NL" sz="3200" b="1" i="1" dirty="0">
                <a:solidFill>
                  <a:srgbClr val="7030A0"/>
                </a:solidFill>
              </a:rPr>
              <a:t>p</a:t>
            </a:r>
            <a:r>
              <a:rPr lang="nl-NL" sz="3200" b="1" baseline="-25000" dirty="0">
                <a:solidFill>
                  <a:srgbClr val="7030A0"/>
                </a:solidFill>
              </a:rPr>
              <a:t>0</a:t>
            </a:r>
            <a:r>
              <a:rPr lang="nl-NL" sz="3200" b="1" dirty="0">
                <a:solidFill>
                  <a:srgbClr val="7030A0"/>
                </a:solidFill>
              </a:rPr>
              <a:t> , </a:t>
            </a:r>
            <a:r>
              <a:rPr lang="nl-NL" sz="3200" b="1" dirty="0" err="1">
                <a:solidFill>
                  <a:srgbClr val="7030A0"/>
                </a:solidFill>
              </a:rPr>
              <a:t>ideal</a:t>
            </a:r>
            <a:r>
              <a:rPr lang="nl-NL" sz="3200" b="1" dirty="0">
                <a:solidFill>
                  <a:srgbClr val="7030A0"/>
                </a:solidFill>
              </a:rPr>
              <a:t> </a:t>
            </a:r>
            <a:r>
              <a:rPr lang="nl-NL" sz="3200" b="1" dirty="0" err="1">
                <a:solidFill>
                  <a:srgbClr val="7030A0"/>
                </a:solidFill>
              </a:rPr>
              <a:t>dilute</a:t>
            </a:r>
            <a:r>
              <a:rPr lang="nl-NL" sz="3200" b="1" dirty="0">
                <a:solidFill>
                  <a:srgbClr val="7030A0"/>
                </a:solidFill>
              </a:rPr>
              <a:t> </a:t>
            </a:r>
            <a:r>
              <a:rPr lang="nl-NL" sz="3200" b="1" dirty="0" smtClean="0">
                <a:solidFill>
                  <a:srgbClr val="7030A0"/>
                </a:solidFill>
              </a:rPr>
              <a:t>solution (low </a:t>
            </a:r>
            <a:r>
              <a:rPr lang="nl-NL" sz="3200" b="1" dirty="0" err="1">
                <a:solidFill>
                  <a:srgbClr val="7030A0"/>
                </a:solidFill>
              </a:rPr>
              <a:t>concentration</a:t>
            </a:r>
            <a:r>
              <a:rPr lang="nl-NL" sz="3200" b="1" dirty="0">
                <a:solidFill>
                  <a:srgbClr val="7030A0"/>
                </a:solidFill>
              </a:rPr>
              <a:t>)</a:t>
            </a:r>
          </a:p>
        </p:txBody>
      </p:sp>
      <p:graphicFrame>
        <p:nvGraphicFramePr>
          <p:cNvPr id="205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54295376"/>
              </p:ext>
            </p:extLst>
          </p:nvPr>
        </p:nvGraphicFramePr>
        <p:xfrm>
          <a:off x="5663953" y="4077072"/>
          <a:ext cx="3168352" cy="14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17" name="Vergelijking" r:id="rId3" imgW="1041120" imgH="469800" progId="Equation.3">
                  <p:embed/>
                </p:oleObj>
              </mc:Choice>
              <mc:Fallback>
                <p:oleObj name="Vergelijking" r:id="rId3" imgW="1041120" imgH="46980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63953" y="4077072"/>
                        <a:ext cx="3168352" cy="1428700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kstvak 12"/>
          <p:cNvSpPr txBox="1"/>
          <p:nvPr/>
        </p:nvSpPr>
        <p:spPr>
          <a:xfrm>
            <a:off x="2531059" y="191252"/>
            <a:ext cx="70567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600" b="1" dirty="0" err="1"/>
              <a:t>Elevation</a:t>
            </a:r>
            <a:r>
              <a:rPr lang="nl-NL" sz="3600" b="1" dirty="0"/>
              <a:t> of </a:t>
            </a:r>
            <a:r>
              <a:rPr lang="nl-NL" sz="3600" b="1" dirty="0" err="1"/>
              <a:t>boiling</a:t>
            </a:r>
            <a:r>
              <a:rPr lang="nl-NL" sz="3600" b="1" dirty="0"/>
              <a:t> point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3" grpId="0" animBg="1"/>
      <p:bldP spid="1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kstvak 10"/>
          <p:cNvSpPr txBox="1"/>
          <p:nvPr/>
        </p:nvSpPr>
        <p:spPr>
          <a:xfrm>
            <a:off x="5015880" y="2492897"/>
            <a:ext cx="7344816" cy="39087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200" dirty="0"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∆</a:t>
            </a:r>
            <a:r>
              <a:rPr lang="nl-NL" sz="3200" i="1" dirty="0"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T</a:t>
            </a:r>
            <a:r>
              <a:rPr lang="nl-NL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nl-NL" sz="3200" dirty="0" smtClean="0"/>
              <a:t>: </a:t>
            </a:r>
            <a:r>
              <a:rPr lang="nl-NL" sz="3200" dirty="0" err="1"/>
              <a:t>elevation</a:t>
            </a:r>
            <a:r>
              <a:rPr lang="nl-NL" sz="3200" dirty="0"/>
              <a:t> of </a:t>
            </a:r>
            <a:r>
              <a:rPr lang="nl-NL" sz="3200" dirty="0" err="1"/>
              <a:t>boiling</a:t>
            </a:r>
            <a:r>
              <a:rPr lang="nl-NL" sz="3200" dirty="0"/>
              <a:t> point </a:t>
            </a:r>
          </a:p>
          <a:p>
            <a:r>
              <a:rPr lang="nl-NL" sz="3200" dirty="0"/>
              <a:t>        </a:t>
            </a:r>
            <a:r>
              <a:rPr lang="nl-NL" sz="3200" dirty="0" smtClean="0"/>
              <a:t>:</a:t>
            </a:r>
            <a:r>
              <a:rPr lang="nl-NL" sz="3200" i="1" dirty="0" smtClean="0"/>
              <a:t> </a:t>
            </a:r>
            <a:r>
              <a:rPr lang="nl-NL" sz="3200" dirty="0" err="1"/>
              <a:t>boiling</a:t>
            </a:r>
            <a:r>
              <a:rPr lang="nl-NL" sz="3200" dirty="0"/>
              <a:t> point of pure </a:t>
            </a:r>
            <a:r>
              <a:rPr lang="nl-NL" sz="3200" b="1" dirty="0" err="1" smtClean="0">
                <a:solidFill>
                  <a:srgbClr val="FF0000"/>
                </a:solidFill>
              </a:rPr>
              <a:t>hexane</a:t>
            </a:r>
            <a:endParaRPr lang="nl-NL" sz="3200" b="1" dirty="0">
              <a:solidFill>
                <a:srgbClr val="FF0000"/>
              </a:solidFill>
            </a:endParaRPr>
          </a:p>
          <a:p>
            <a:r>
              <a:rPr lang="nl-NL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∆</a:t>
            </a:r>
            <a:r>
              <a:rPr lang="nl-NL" sz="3200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vap</a:t>
            </a:r>
            <a:r>
              <a:rPr lang="nl-NL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nl-NL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sz="3200" dirty="0"/>
              <a:t>: </a:t>
            </a:r>
            <a:r>
              <a:rPr lang="nl-NL" sz="3200" dirty="0" err="1"/>
              <a:t>enthalpy</a:t>
            </a:r>
            <a:r>
              <a:rPr lang="nl-NL" sz="3200" dirty="0"/>
              <a:t> of </a:t>
            </a:r>
            <a:r>
              <a:rPr lang="nl-NL" sz="3200" dirty="0" err="1"/>
              <a:t>vaporization</a:t>
            </a:r>
            <a:r>
              <a:rPr lang="nl-NL" sz="3200" dirty="0"/>
              <a:t> of </a:t>
            </a:r>
            <a:r>
              <a:rPr lang="nl-NL" sz="3200" b="1" dirty="0" err="1">
                <a:solidFill>
                  <a:srgbClr val="FF0000"/>
                </a:solidFill>
              </a:rPr>
              <a:t>hexane</a:t>
            </a:r>
            <a:r>
              <a:rPr lang="nl-NL" sz="3200" b="1" dirty="0">
                <a:solidFill>
                  <a:srgbClr val="FF0000"/>
                </a:solidFill>
              </a:rPr>
              <a:t> </a:t>
            </a:r>
          </a:p>
          <a:p>
            <a:r>
              <a:rPr lang="nl-NL" sz="3200" i="1" dirty="0" err="1" smtClean="0">
                <a:latin typeface="Bookman Old Style" pitchFamily="18" charset="0"/>
                <a:cs typeface="Times New Roman" pitchFamily="18" charset="0"/>
              </a:rPr>
              <a:t>x</a:t>
            </a:r>
            <a:r>
              <a:rPr lang="nl-NL" sz="3200" i="1" baseline="-25000" dirty="0" err="1" smtClean="0"/>
              <a:t>B</a:t>
            </a:r>
            <a:r>
              <a:rPr lang="nl-NL" sz="3200" dirty="0" smtClean="0"/>
              <a:t>    : </a:t>
            </a:r>
            <a:r>
              <a:rPr lang="nl-NL" sz="3200" dirty="0" err="1"/>
              <a:t>mole</a:t>
            </a:r>
            <a:r>
              <a:rPr lang="nl-NL" sz="3200" dirty="0"/>
              <a:t> </a:t>
            </a:r>
            <a:r>
              <a:rPr lang="nl-NL" sz="3200" dirty="0" err="1"/>
              <a:t>fraction</a:t>
            </a:r>
            <a:r>
              <a:rPr lang="nl-NL" sz="3200" dirty="0"/>
              <a:t> of </a:t>
            </a:r>
            <a:r>
              <a:rPr lang="nl-NL" sz="3200" b="1" dirty="0" err="1">
                <a:solidFill>
                  <a:srgbClr val="0070C0"/>
                </a:solidFill>
              </a:rPr>
              <a:t>eicosane</a:t>
            </a:r>
            <a:endParaRPr lang="nl-NL" sz="3200" b="1" dirty="0">
              <a:solidFill>
                <a:srgbClr val="0070C0"/>
              </a:solidFill>
            </a:endParaRPr>
          </a:p>
          <a:p>
            <a:endParaRPr lang="nl-NL" sz="3200" dirty="0"/>
          </a:p>
          <a:p>
            <a:r>
              <a:rPr lang="nl-NL" sz="3200" dirty="0"/>
              <a:t>     </a:t>
            </a:r>
          </a:p>
          <a:p>
            <a:endParaRPr lang="nl-NL" sz="3200" dirty="0"/>
          </a:p>
          <a:p>
            <a:endParaRPr lang="nl-NL" sz="2400" dirty="0"/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7231537"/>
              </p:ext>
            </p:extLst>
          </p:nvPr>
        </p:nvGraphicFramePr>
        <p:xfrm>
          <a:off x="5087888" y="2924944"/>
          <a:ext cx="721670" cy="6529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88" name="Vergelijking" r:id="rId3" imgW="266400" imgH="241200" progId="Equation.3">
                  <p:embed/>
                </p:oleObj>
              </mc:Choice>
              <mc:Fallback>
                <p:oleObj name="Vergelijking" r:id="rId3" imgW="266400" imgH="2412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087888" y="2924944"/>
                        <a:ext cx="721670" cy="65294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hthoek 14"/>
          <p:cNvSpPr/>
          <p:nvPr/>
        </p:nvSpPr>
        <p:spPr>
          <a:xfrm>
            <a:off x="2495600" y="1268760"/>
            <a:ext cx="2160240" cy="216024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2400"/>
          </a:p>
        </p:txBody>
      </p:sp>
      <p:sp>
        <p:nvSpPr>
          <p:cNvPr id="17" name="Rechthoek 16"/>
          <p:cNvSpPr/>
          <p:nvPr/>
        </p:nvSpPr>
        <p:spPr>
          <a:xfrm>
            <a:off x="2495600" y="3429000"/>
            <a:ext cx="2160240" cy="21602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2400"/>
          </a:p>
        </p:txBody>
      </p:sp>
      <p:sp>
        <p:nvSpPr>
          <p:cNvPr id="9" name="Tekstvak 8"/>
          <p:cNvSpPr txBox="1"/>
          <p:nvPr/>
        </p:nvSpPr>
        <p:spPr>
          <a:xfrm>
            <a:off x="2927648" y="1484784"/>
            <a:ext cx="1728192" cy="18979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200" i="1" dirty="0"/>
              <a:t>p</a:t>
            </a:r>
            <a:r>
              <a:rPr lang="nl-NL" sz="3200" dirty="0"/>
              <a:t> = </a:t>
            </a:r>
            <a:r>
              <a:rPr lang="nl-NL" sz="3200" i="1" dirty="0"/>
              <a:t>p</a:t>
            </a:r>
            <a:r>
              <a:rPr lang="nl-NL" sz="3200" baseline="-25000" dirty="0"/>
              <a:t>0</a:t>
            </a:r>
          </a:p>
          <a:p>
            <a:endParaRPr lang="nl-NL" sz="3200" baseline="-25000" dirty="0"/>
          </a:p>
          <a:p>
            <a:endParaRPr lang="nl-NL" sz="3200" dirty="0"/>
          </a:p>
          <a:p>
            <a:r>
              <a:rPr lang="nl-NL" sz="3200" dirty="0"/>
              <a:t>C</a:t>
            </a:r>
            <a:r>
              <a:rPr lang="nl-NL" sz="3200" baseline="-25000" dirty="0"/>
              <a:t>6</a:t>
            </a:r>
            <a:r>
              <a:rPr lang="nl-NL" sz="3200" dirty="0"/>
              <a:t>H</a:t>
            </a:r>
            <a:r>
              <a:rPr lang="nl-NL" sz="3200" baseline="-25000" dirty="0"/>
              <a:t>14</a:t>
            </a:r>
            <a:r>
              <a:rPr lang="nl-NL" sz="3200" dirty="0"/>
              <a:t>(g)</a:t>
            </a:r>
          </a:p>
        </p:txBody>
      </p:sp>
      <p:sp>
        <p:nvSpPr>
          <p:cNvPr id="10" name="Tekstvak 9"/>
          <p:cNvSpPr txBox="1"/>
          <p:nvPr/>
        </p:nvSpPr>
        <p:spPr>
          <a:xfrm>
            <a:off x="5424264" y="6051688"/>
            <a:ext cx="65280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200" b="1" i="1" dirty="0">
                <a:solidFill>
                  <a:srgbClr val="7030A0"/>
                </a:solidFill>
              </a:rPr>
              <a:t>p</a:t>
            </a:r>
            <a:r>
              <a:rPr lang="nl-NL" sz="3200" b="1" dirty="0">
                <a:solidFill>
                  <a:srgbClr val="7030A0"/>
                </a:solidFill>
              </a:rPr>
              <a:t> = </a:t>
            </a:r>
            <a:r>
              <a:rPr lang="nl-NL" sz="3200" b="1" i="1" dirty="0">
                <a:solidFill>
                  <a:srgbClr val="7030A0"/>
                </a:solidFill>
              </a:rPr>
              <a:t>p</a:t>
            </a:r>
            <a:r>
              <a:rPr lang="nl-NL" sz="3200" b="1" baseline="-25000" dirty="0">
                <a:solidFill>
                  <a:srgbClr val="7030A0"/>
                </a:solidFill>
              </a:rPr>
              <a:t>0</a:t>
            </a:r>
            <a:r>
              <a:rPr lang="nl-NL" sz="3200" b="1" dirty="0">
                <a:solidFill>
                  <a:srgbClr val="7030A0"/>
                </a:solidFill>
              </a:rPr>
              <a:t> , </a:t>
            </a:r>
            <a:r>
              <a:rPr lang="nl-NL" sz="3200" b="1" dirty="0" err="1">
                <a:solidFill>
                  <a:srgbClr val="7030A0"/>
                </a:solidFill>
              </a:rPr>
              <a:t>ideal</a:t>
            </a:r>
            <a:r>
              <a:rPr lang="nl-NL" sz="3200" b="1" dirty="0">
                <a:solidFill>
                  <a:srgbClr val="7030A0"/>
                </a:solidFill>
              </a:rPr>
              <a:t> </a:t>
            </a:r>
            <a:r>
              <a:rPr lang="nl-NL" sz="3200" b="1" dirty="0" err="1">
                <a:solidFill>
                  <a:srgbClr val="7030A0"/>
                </a:solidFill>
              </a:rPr>
              <a:t>dilute</a:t>
            </a:r>
            <a:r>
              <a:rPr lang="nl-NL" sz="3200" b="1" dirty="0">
                <a:solidFill>
                  <a:srgbClr val="7030A0"/>
                </a:solidFill>
              </a:rPr>
              <a:t> solution</a:t>
            </a:r>
          </a:p>
        </p:txBody>
      </p:sp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47755363"/>
              </p:ext>
            </p:extLst>
          </p:nvPr>
        </p:nvGraphicFramePr>
        <p:xfrm>
          <a:off x="5019608" y="4662871"/>
          <a:ext cx="6192688" cy="11036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89" name="Vergelijking" r:id="rId5" imgW="2209680" imgH="393480" progId="Equation.3">
                  <p:embed/>
                </p:oleObj>
              </mc:Choice>
              <mc:Fallback>
                <p:oleObj name="Vergelijking" r:id="rId5" imgW="2209680" imgH="393480" progId="Equation.3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19608" y="4662871"/>
                        <a:ext cx="6192688" cy="1103626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03148254"/>
              </p:ext>
            </p:extLst>
          </p:nvPr>
        </p:nvGraphicFramePr>
        <p:xfrm>
          <a:off x="6168008" y="1093137"/>
          <a:ext cx="2880320" cy="12996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90" name="Vergelijking" r:id="rId7" imgW="1041120" imgH="469800" progId="Equation.3">
                  <p:embed/>
                </p:oleObj>
              </mc:Choice>
              <mc:Fallback>
                <p:oleObj name="Vergelijking" r:id="rId7" imgW="1041120" imgH="469800" progId="Equation.3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68008" y="1093137"/>
                        <a:ext cx="2880320" cy="1299656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Tekstvak 13"/>
          <p:cNvSpPr txBox="1"/>
          <p:nvPr/>
        </p:nvSpPr>
        <p:spPr>
          <a:xfrm>
            <a:off x="2531059" y="191252"/>
            <a:ext cx="70567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600" b="1" dirty="0" err="1"/>
              <a:t>Elevation</a:t>
            </a:r>
            <a:r>
              <a:rPr lang="nl-NL" sz="3600" b="1" dirty="0"/>
              <a:t> of </a:t>
            </a:r>
            <a:r>
              <a:rPr lang="nl-NL" sz="3600" b="1" dirty="0" err="1"/>
              <a:t>boiling</a:t>
            </a:r>
            <a:r>
              <a:rPr lang="nl-NL" sz="3600" b="1" dirty="0"/>
              <a:t> point</a:t>
            </a:r>
          </a:p>
        </p:txBody>
      </p:sp>
      <p:sp>
        <p:nvSpPr>
          <p:cNvPr id="16" name="Tekstvak 15"/>
          <p:cNvSpPr txBox="1"/>
          <p:nvPr/>
        </p:nvSpPr>
        <p:spPr>
          <a:xfrm>
            <a:off x="2803060" y="3700143"/>
            <a:ext cx="165618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3200" dirty="0"/>
              <a:t>C</a:t>
            </a:r>
            <a:r>
              <a:rPr lang="nl-NL" sz="3200" baseline="-25000" dirty="0"/>
              <a:t>6</a:t>
            </a:r>
            <a:r>
              <a:rPr lang="nl-NL" sz="3200" dirty="0"/>
              <a:t>H</a:t>
            </a:r>
            <a:r>
              <a:rPr lang="nl-NL" sz="3200" baseline="-25000" dirty="0"/>
              <a:t>14</a:t>
            </a:r>
            <a:r>
              <a:rPr lang="nl-NL" sz="3200" dirty="0"/>
              <a:t>(l)</a:t>
            </a:r>
          </a:p>
          <a:p>
            <a:pPr algn="ctr"/>
            <a:r>
              <a:rPr lang="nl-NL" sz="3200" dirty="0"/>
              <a:t>+</a:t>
            </a:r>
          </a:p>
          <a:p>
            <a:pPr algn="ctr"/>
            <a:r>
              <a:rPr lang="nl-NL" sz="3200" dirty="0"/>
              <a:t>C</a:t>
            </a:r>
            <a:r>
              <a:rPr lang="nl-NL" sz="3200" baseline="-25000" dirty="0"/>
              <a:t>20</a:t>
            </a:r>
            <a:r>
              <a:rPr lang="nl-NL" sz="3200" dirty="0"/>
              <a:t>H</a:t>
            </a:r>
            <a:r>
              <a:rPr lang="nl-NL" sz="3200" baseline="-25000" dirty="0"/>
              <a:t>42</a:t>
            </a:r>
            <a:r>
              <a:rPr lang="nl-NL" sz="3200" dirty="0"/>
              <a:t>(l</a:t>
            </a:r>
            <a:r>
              <a:rPr lang="nl-NL" sz="3200" dirty="0" smtClean="0"/>
              <a:t>)</a:t>
            </a:r>
            <a:endParaRPr lang="nl-NL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kstvak 10"/>
          <p:cNvSpPr txBox="1"/>
          <p:nvPr/>
        </p:nvSpPr>
        <p:spPr>
          <a:xfrm>
            <a:off x="2567608" y="2492897"/>
            <a:ext cx="6912768" cy="27699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4500"/>
              </a:lnSpc>
            </a:pPr>
            <a:r>
              <a:rPr lang="nl-NL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∆</a:t>
            </a:r>
            <a:r>
              <a:rPr lang="nl-NL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nl-NL" sz="3200" dirty="0"/>
              <a:t>    : </a:t>
            </a:r>
            <a:r>
              <a:rPr lang="nl-NL" sz="3200" dirty="0" err="1"/>
              <a:t>depression</a:t>
            </a:r>
            <a:r>
              <a:rPr lang="nl-NL" sz="3200" dirty="0"/>
              <a:t> of </a:t>
            </a:r>
            <a:r>
              <a:rPr lang="nl-NL" sz="3200" dirty="0" err="1"/>
              <a:t>freezing</a:t>
            </a:r>
            <a:r>
              <a:rPr lang="nl-NL" sz="3200" dirty="0"/>
              <a:t> point </a:t>
            </a:r>
          </a:p>
          <a:p>
            <a:pPr>
              <a:lnSpc>
                <a:spcPts val="4500"/>
              </a:lnSpc>
            </a:pPr>
            <a:r>
              <a:rPr lang="nl-NL" sz="3200" dirty="0"/>
              <a:t>         : </a:t>
            </a:r>
            <a:r>
              <a:rPr lang="nl-NL" sz="3200" dirty="0" err="1"/>
              <a:t>freezing</a:t>
            </a:r>
            <a:r>
              <a:rPr lang="nl-NL" sz="3200" dirty="0"/>
              <a:t> point of the pure </a:t>
            </a:r>
            <a:r>
              <a:rPr lang="nl-NL" sz="3200" b="1" dirty="0">
                <a:solidFill>
                  <a:srgbClr val="FF0000"/>
                </a:solidFill>
              </a:rPr>
              <a:t>solvent</a:t>
            </a:r>
            <a:endParaRPr lang="nl-NL" sz="3200" dirty="0">
              <a:solidFill>
                <a:srgbClr val="FF0000"/>
              </a:solidFill>
            </a:endParaRPr>
          </a:p>
          <a:p>
            <a:pPr>
              <a:lnSpc>
                <a:spcPts val="4500"/>
              </a:lnSpc>
            </a:pPr>
            <a:r>
              <a:rPr lang="nl-NL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∆</a:t>
            </a:r>
            <a:r>
              <a:rPr lang="nl-NL" sz="3200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fus</a:t>
            </a:r>
            <a:r>
              <a:rPr lang="nl-NL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nl-NL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sz="3200" dirty="0"/>
              <a:t>: </a:t>
            </a:r>
            <a:r>
              <a:rPr lang="nl-NL" sz="3200" dirty="0" err="1"/>
              <a:t>enthalpy</a:t>
            </a:r>
            <a:r>
              <a:rPr lang="nl-NL" sz="3200" dirty="0"/>
              <a:t> of </a:t>
            </a:r>
            <a:r>
              <a:rPr lang="nl-NL" sz="3200" dirty="0" err="1"/>
              <a:t>fusion</a:t>
            </a:r>
            <a:r>
              <a:rPr lang="nl-NL" sz="3200" dirty="0"/>
              <a:t> of the </a:t>
            </a:r>
            <a:r>
              <a:rPr lang="nl-NL" sz="3200" b="1" dirty="0">
                <a:solidFill>
                  <a:srgbClr val="FF0000"/>
                </a:solidFill>
              </a:rPr>
              <a:t>solvent</a:t>
            </a:r>
          </a:p>
          <a:p>
            <a:pPr>
              <a:lnSpc>
                <a:spcPts val="4500"/>
              </a:lnSpc>
            </a:pPr>
            <a:r>
              <a:rPr lang="nl-NL" sz="3200" i="1" dirty="0" err="1" smtClean="0">
                <a:latin typeface="Bookman Old Style" pitchFamily="18" charset="0"/>
                <a:cs typeface="Times New Roman" pitchFamily="18" charset="0"/>
              </a:rPr>
              <a:t>x</a:t>
            </a:r>
            <a:r>
              <a:rPr lang="nl-NL" sz="3200" i="1" baseline="-25000" dirty="0" err="1" smtClean="0"/>
              <a:t>B</a:t>
            </a:r>
            <a:r>
              <a:rPr lang="nl-NL" sz="3200" dirty="0" smtClean="0"/>
              <a:t> </a:t>
            </a:r>
            <a:r>
              <a:rPr lang="nl-NL" sz="3200" dirty="0"/>
              <a:t>: </a:t>
            </a:r>
            <a:r>
              <a:rPr lang="nl-NL" sz="3200" dirty="0" err="1"/>
              <a:t>mole</a:t>
            </a:r>
            <a:r>
              <a:rPr lang="nl-NL" sz="3200" dirty="0"/>
              <a:t> </a:t>
            </a:r>
            <a:r>
              <a:rPr lang="nl-NL" sz="3200" dirty="0" err="1"/>
              <a:t>fraction</a:t>
            </a:r>
            <a:r>
              <a:rPr lang="nl-NL" sz="3200" dirty="0"/>
              <a:t> of the </a:t>
            </a:r>
            <a:r>
              <a:rPr lang="nl-NL" sz="3200" dirty="0" err="1"/>
              <a:t>dissolved</a:t>
            </a:r>
            <a:r>
              <a:rPr lang="nl-NL" sz="3200" dirty="0"/>
              <a:t> </a:t>
            </a:r>
            <a:r>
              <a:rPr lang="nl-NL" sz="3200" b="1" dirty="0" err="1">
                <a:solidFill>
                  <a:srgbClr val="0070C0"/>
                </a:solidFill>
              </a:rPr>
              <a:t>solute</a:t>
            </a:r>
            <a:endParaRPr lang="nl-NL" sz="3200" b="1" dirty="0">
              <a:solidFill>
                <a:srgbClr val="0070C0"/>
              </a:solidFill>
            </a:endParaRPr>
          </a:p>
          <a:p>
            <a:endParaRPr lang="nl-NL" sz="2400" dirty="0"/>
          </a:p>
        </p:txBody>
      </p:sp>
      <p:sp>
        <p:nvSpPr>
          <p:cNvPr id="5" name="Tekstvak 4"/>
          <p:cNvSpPr txBox="1"/>
          <p:nvPr/>
        </p:nvSpPr>
        <p:spPr>
          <a:xfrm>
            <a:off x="3863752" y="4970498"/>
            <a:ext cx="51125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200" b="1" dirty="0">
                <a:solidFill>
                  <a:srgbClr val="7030A0"/>
                </a:solidFill>
              </a:rPr>
              <a:t> </a:t>
            </a:r>
            <a:r>
              <a:rPr lang="nl-NL" sz="3200" b="1" i="1" dirty="0">
                <a:solidFill>
                  <a:srgbClr val="7030A0"/>
                </a:solidFill>
              </a:rPr>
              <a:t>p</a:t>
            </a:r>
            <a:r>
              <a:rPr lang="nl-NL" sz="3200" b="1" dirty="0">
                <a:solidFill>
                  <a:srgbClr val="7030A0"/>
                </a:solidFill>
              </a:rPr>
              <a:t> = </a:t>
            </a:r>
            <a:r>
              <a:rPr lang="nl-NL" sz="3200" b="1" i="1" dirty="0">
                <a:solidFill>
                  <a:srgbClr val="7030A0"/>
                </a:solidFill>
              </a:rPr>
              <a:t>p</a:t>
            </a:r>
            <a:r>
              <a:rPr lang="nl-NL" sz="3200" b="1" baseline="-25000" dirty="0">
                <a:solidFill>
                  <a:srgbClr val="7030A0"/>
                </a:solidFill>
              </a:rPr>
              <a:t>0</a:t>
            </a:r>
            <a:r>
              <a:rPr lang="nl-NL" sz="3200" b="1" dirty="0">
                <a:solidFill>
                  <a:srgbClr val="7030A0"/>
                </a:solidFill>
              </a:rPr>
              <a:t> , </a:t>
            </a:r>
            <a:r>
              <a:rPr lang="nl-NL" sz="3200" b="1" dirty="0" err="1">
                <a:solidFill>
                  <a:srgbClr val="7030A0"/>
                </a:solidFill>
              </a:rPr>
              <a:t>ideal</a:t>
            </a:r>
            <a:r>
              <a:rPr lang="nl-NL" sz="3200" b="1" dirty="0">
                <a:solidFill>
                  <a:srgbClr val="7030A0"/>
                </a:solidFill>
              </a:rPr>
              <a:t> </a:t>
            </a:r>
            <a:r>
              <a:rPr lang="nl-NL" sz="3200" b="1" dirty="0" err="1">
                <a:solidFill>
                  <a:srgbClr val="7030A0"/>
                </a:solidFill>
              </a:rPr>
              <a:t>dilute</a:t>
            </a:r>
            <a:r>
              <a:rPr lang="nl-NL" sz="3200" b="1" dirty="0">
                <a:solidFill>
                  <a:srgbClr val="7030A0"/>
                </a:solidFill>
              </a:rPr>
              <a:t> solution</a:t>
            </a:r>
          </a:p>
        </p:txBody>
      </p:sp>
      <p:graphicFrame>
        <p:nvGraphicFramePr>
          <p:cNvPr id="307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05151879"/>
              </p:ext>
            </p:extLst>
          </p:nvPr>
        </p:nvGraphicFramePr>
        <p:xfrm>
          <a:off x="4295800" y="1124744"/>
          <a:ext cx="2705093" cy="125209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0" name="Vergelijking" r:id="rId3" imgW="1041120" imgH="482400" progId="Equation.3">
                  <p:embed/>
                </p:oleObj>
              </mc:Choice>
              <mc:Fallback>
                <p:oleObj name="Vergelijking" r:id="rId3" imgW="1041120" imgH="48240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95800" y="1124744"/>
                        <a:ext cx="2705093" cy="1252092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65604225"/>
              </p:ext>
            </p:extLst>
          </p:nvPr>
        </p:nvGraphicFramePr>
        <p:xfrm>
          <a:off x="2592710" y="2988752"/>
          <a:ext cx="720080" cy="75797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1" name="Vergelijking" r:id="rId5" imgW="241200" imgH="253800" progId="Equation.3">
                  <p:embed/>
                </p:oleObj>
              </mc:Choice>
              <mc:Fallback>
                <p:oleObj name="Vergelijking" r:id="rId5" imgW="241200" imgH="2538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592710" y="2988752"/>
                        <a:ext cx="720080" cy="75797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kstvak 6"/>
          <p:cNvSpPr txBox="1"/>
          <p:nvPr/>
        </p:nvSpPr>
        <p:spPr>
          <a:xfrm>
            <a:off x="2531059" y="191252"/>
            <a:ext cx="70567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600" b="1" dirty="0"/>
              <a:t>The </a:t>
            </a:r>
            <a:r>
              <a:rPr lang="nl-NL" sz="3600" b="1" dirty="0" err="1"/>
              <a:t>depression</a:t>
            </a:r>
            <a:r>
              <a:rPr lang="nl-NL" sz="3600" b="1" dirty="0"/>
              <a:t> of </a:t>
            </a:r>
            <a:r>
              <a:rPr lang="nl-NL" sz="3600" b="1" dirty="0" err="1"/>
              <a:t>freezing</a:t>
            </a:r>
            <a:r>
              <a:rPr lang="nl-NL" sz="3600" b="1" dirty="0"/>
              <a:t> point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vak 3"/>
          <p:cNvSpPr txBox="1"/>
          <p:nvPr/>
        </p:nvSpPr>
        <p:spPr>
          <a:xfrm>
            <a:off x="983432" y="198573"/>
            <a:ext cx="106571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600" dirty="0" err="1"/>
              <a:t>Boiling</a:t>
            </a:r>
            <a:r>
              <a:rPr lang="nl-NL" sz="3600" dirty="0"/>
              <a:t> point </a:t>
            </a:r>
            <a:r>
              <a:rPr lang="nl-NL" sz="3600" b="1" dirty="0" err="1"/>
              <a:t>elevation</a:t>
            </a:r>
            <a:r>
              <a:rPr lang="nl-NL" sz="3600" b="1" dirty="0"/>
              <a:t>  </a:t>
            </a:r>
            <a:r>
              <a:rPr lang="nl-NL" sz="3600" dirty="0"/>
              <a:t>and  </a:t>
            </a:r>
            <a:r>
              <a:rPr lang="nl-NL" sz="3600" dirty="0" err="1"/>
              <a:t>freezing</a:t>
            </a:r>
            <a:r>
              <a:rPr lang="nl-NL" sz="3600" dirty="0"/>
              <a:t> point </a:t>
            </a:r>
            <a:r>
              <a:rPr lang="nl-NL" sz="3600" b="1" dirty="0" err="1"/>
              <a:t>depression</a:t>
            </a:r>
            <a:endParaRPr lang="nl-NL" sz="3600" b="1" dirty="0"/>
          </a:p>
        </p:txBody>
      </p:sp>
      <p:grpSp>
        <p:nvGrpSpPr>
          <p:cNvPr id="3" name="Groep 2"/>
          <p:cNvGrpSpPr/>
          <p:nvPr/>
        </p:nvGrpSpPr>
        <p:grpSpPr>
          <a:xfrm>
            <a:off x="2927648" y="2636912"/>
            <a:ext cx="8712968" cy="3661316"/>
            <a:chOff x="1403648" y="2636911"/>
            <a:chExt cx="8712968" cy="3661316"/>
          </a:xfrm>
        </p:grpSpPr>
        <p:sp>
          <p:nvSpPr>
            <p:cNvPr id="6" name="PIJL-OMLAAG 5"/>
            <p:cNvSpPr/>
            <p:nvPr/>
          </p:nvSpPr>
          <p:spPr>
            <a:xfrm>
              <a:off x="2987824" y="2636911"/>
              <a:ext cx="2592288" cy="936104"/>
            </a:xfrm>
            <a:prstGeom prst="downArrow">
              <a:avLst/>
            </a:prstGeom>
            <a:solidFill>
              <a:srgbClr val="92D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sz="2400"/>
            </a:p>
          </p:txBody>
        </p:sp>
        <p:sp>
          <p:nvSpPr>
            <p:cNvPr id="9" name="Tekstvak 8"/>
            <p:cNvSpPr txBox="1"/>
            <p:nvPr/>
          </p:nvSpPr>
          <p:spPr>
            <a:xfrm>
              <a:off x="6660232" y="3566288"/>
              <a:ext cx="345638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sz="3200" dirty="0" err="1">
                  <a:solidFill>
                    <a:srgbClr val="0070C0"/>
                  </a:solidFill>
                </a:rPr>
                <a:t>See</a:t>
              </a:r>
              <a:r>
                <a:rPr lang="nl-NL" sz="3200" dirty="0">
                  <a:solidFill>
                    <a:srgbClr val="0070C0"/>
                  </a:solidFill>
                </a:rPr>
                <a:t> </a:t>
              </a:r>
              <a:r>
                <a:rPr lang="nl-NL" sz="3200" dirty="0" err="1">
                  <a:solidFill>
                    <a:srgbClr val="0070C0"/>
                  </a:solidFill>
                </a:rPr>
                <a:t>also</a:t>
              </a:r>
              <a:r>
                <a:rPr lang="nl-NL" sz="3200" dirty="0">
                  <a:solidFill>
                    <a:srgbClr val="0070C0"/>
                  </a:solidFill>
                </a:rPr>
                <a:t> the </a:t>
              </a:r>
            </a:p>
            <a:p>
              <a:r>
                <a:rPr lang="nl-NL" sz="3200" dirty="0">
                  <a:solidFill>
                    <a:srgbClr val="0070C0"/>
                  </a:solidFill>
                </a:rPr>
                <a:t>checklist of </a:t>
              </a:r>
              <a:endParaRPr lang="nl-NL" sz="3200" dirty="0" smtClean="0">
                <a:solidFill>
                  <a:srgbClr val="0070C0"/>
                </a:solidFill>
              </a:endParaRPr>
            </a:p>
            <a:p>
              <a:r>
                <a:rPr lang="nl-NL" sz="3200" dirty="0" err="1" smtClean="0">
                  <a:solidFill>
                    <a:srgbClr val="0070C0"/>
                  </a:solidFill>
                </a:rPr>
                <a:t>key</a:t>
              </a:r>
              <a:r>
                <a:rPr lang="nl-NL" sz="3200" dirty="0" smtClean="0">
                  <a:solidFill>
                    <a:srgbClr val="0070C0"/>
                  </a:solidFill>
                </a:rPr>
                <a:t> </a:t>
              </a:r>
              <a:r>
                <a:rPr lang="nl-NL" sz="3200" dirty="0" err="1">
                  <a:solidFill>
                    <a:srgbClr val="0070C0"/>
                  </a:solidFill>
                </a:rPr>
                <a:t>equations</a:t>
              </a:r>
              <a:endParaRPr lang="nl-NL" sz="3200" dirty="0">
                <a:solidFill>
                  <a:srgbClr val="0070C0"/>
                </a:solidFill>
              </a:endParaRPr>
            </a:p>
          </p:txBody>
        </p:sp>
        <p:sp>
          <p:nvSpPr>
            <p:cNvPr id="8" name="Tekstvak 7"/>
            <p:cNvSpPr txBox="1"/>
            <p:nvPr/>
          </p:nvSpPr>
          <p:spPr>
            <a:xfrm>
              <a:off x="1403648" y="5221009"/>
              <a:ext cx="6336704" cy="10772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3200" b="1" dirty="0" err="1">
                  <a:solidFill>
                    <a:srgbClr val="7030A0"/>
                  </a:solidFill>
                </a:rPr>
                <a:t>trs</a:t>
              </a:r>
              <a:r>
                <a:rPr lang="nl-NL" sz="3200" b="1" dirty="0">
                  <a:solidFill>
                    <a:srgbClr val="7030A0"/>
                  </a:solidFill>
                </a:rPr>
                <a:t> = </a:t>
              </a:r>
              <a:r>
                <a:rPr lang="nl-NL" sz="3200" b="1" dirty="0" err="1">
                  <a:solidFill>
                    <a:srgbClr val="7030A0"/>
                  </a:solidFill>
                </a:rPr>
                <a:t>transition</a:t>
              </a:r>
              <a:endParaRPr lang="nl-NL" sz="3200" b="1" dirty="0">
                <a:solidFill>
                  <a:srgbClr val="7030A0"/>
                </a:solidFill>
              </a:endParaRPr>
            </a:p>
            <a:p>
              <a:pPr algn="ctr"/>
              <a:r>
                <a:rPr lang="nl-NL" sz="3200" b="1" i="1" dirty="0">
                  <a:solidFill>
                    <a:srgbClr val="7030A0"/>
                  </a:solidFill>
                </a:rPr>
                <a:t>p</a:t>
              </a:r>
              <a:r>
                <a:rPr lang="nl-NL" sz="3200" b="1" dirty="0">
                  <a:solidFill>
                    <a:srgbClr val="7030A0"/>
                  </a:solidFill>
                </a:rPr>
                <a:t> = </a:t>
              </a:r>
              <a:r>
                <a:rPr lang="nl-NL" sz="3200" b="1" i="1" dirty="0">
                  <a:solidFill>
                    <a:srgbClr val="7030A0"/>
                  </a:solidFill>
                </a:rPr>
                <a:t>p</a:t>
              </a:r>
              <a:r>
                <a:rPr lang="nl-NL" sz="3200" b="1" baseline="-25000" dirty="0">
                  <a:solidFill>
                    <a:srgbClr val="7030A0"/>
                  </a:solidFill>
                </a:rPr>
                <a:t>0</a:t>
              </a:r>
              <a:r>
                <a:rPr lang="nl-NL" sz="3200" b="1" dirty="0">
                  <a:solidFill>
                    <a:srgbClr val="7030A0"/>
                  </a:solidFill>
                </a:rPr>
                <a:t> , </a:t>
              </a:r>
              <a:r>
                <a:rPr lang="nl-NL" sz="3200" b="1" dirty="0" err="1">
                  <a:solidFill>
                    <a:srgbClr val="7030A0"/>
                  </a:solidFill>
                </a:rPr>
                <a:t>ideal</a:t>
              </a:r>
              <a:r>
                <a:rPr lang="nl-NL" sz="3200" b="1" dirty="0">
                  <a:solidFill>
                    <a:srgbClr val="7030A0"/>
                  </a:solidFill>
                </a:rPr>
                <a:t> </a:t>
              </a:r>
              <a:r>
                <a:rPr lang="nl-NL" sz="3200" b="1" dirty="0" err="1">
                  <a:solidFill>
                    <a:srgbClr val="7030A0"/>
                  </a:solidFill>
                </a:rPr>
                <a:t>dilute</a:t>
              </a:r>
              <a:r>
                <a:rPr lang="nl-NL" sz="3200" b="1" dirty="0">
                  <a:solidFill>
                    <a:srgbClr val="7030A0"/>
                  </a:solidFill>
                </a:rPr>
                <a:t> solution</a:t>
              </a:r>
            </a:p>
          </p:txBody>
        </p:sp>
        <p:pic>
          <p:nvPicPr>
            <p:cNvPr id="2" name="Picture 1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875298" y="3739894"/>
              <a:ext cx="4043454" cy="1310992"/>
            </a:xfrm>
            <a:prstGeom prst="rect">
              <a:avLst/>
            </a:prstGeom>
          </p:spPr>
        </p:pic>
      </p:grpSp>
      <p:grpSp>
        <p:nvGrpSpPr>
          <p:cNvPr id="14" name="Groep 13"/>
          <p:cNvGrpSpPr/>
          <p:nvPr/>
        </p:nvGrpSpPr>
        <p:grpSpPr>
          <a:xfrm>
            <a:off x="2072920" y="915274"/>
            <a:ext cx="7470096" cy="1579261"/>
            <a:chOff x="2063552" y="1678510"/>
            <a:chExt cx="7470096" cy="1579261"/>
          </a:xfrm>
        </p:grpSpPr>
        <p:pic>
          <p:nvPicPr>
            <p:cNvPr id="5" name="Afbeelding 4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6096000" y="1678510"/>
              <a:ext cx="3437648" cy="1579261"/>
            </a:xfrm>
            <a:prstGeom prst="rect">
              <a:avLst/>
            </a:prstGeom>
          </p:spPr>
        </p:pic>
        <p:pic>
          <p:nvPicPr>
            <p:cNvPr id="7" name="Afbeelding 6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2063552" y="1870368"/>
              <a:ext cx="3319169" cy="1387403"/>
            </a:xfrm>
            <a:prstGeom prst="rect">
              <a:avLst/>
            </a:prstGeom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1775520" y="3068960"/>
            <a:ext cx="4320480" cy="2520280"/>
            <a:chOff x="251520" y="3068960"/>
            <a:chExt cx="4320480" cy="2520280"/>
          </a:xfrm>
        </p:grpSpPr>
        <p:sp>
          <p:nvSpPr>
            <p:cNvPr id="18" name="Rectangle 17"/>
            <p:cNvSpPr/>
            <p:nvPr/>
          </p:nvSpPr>
          <p:spPr>
            <a:xfrm>
              <a:off x="251520" y="3068960"/>
              <a:ext cx="2160240" cy="469844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solidFill>
                <a:schemeClr val="accent1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251520" y="3382820"/>
              <a:ext cx="4248472" cy="2196000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solidFill>
                <a:schemeClr val="accent1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4355976" y="3068960"/>
              <a:ext cx="216024" cy="2520280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solidFill>
                <a:schemeClr val="accent1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sp>
        <p:nvSpPr>
          <p:cNvPr id="3" name="Tekstvak 2"/>
          <p:cNvSpPr txBox="1"/>
          <p:nvPr/>
        </p:nvSpPr>
        <p:spPr>
          <a:xfrm>
            <a:off x="335360" y="174145"/>
            <a:ext cx="7200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600" b="1" dirty="0" err="1"/>
              <a:t>Osmotic</a:t>
            </a:r>
            <a:r>
              <a:rPr lang="nl-NL" sz="3600" b="1" dirty="0"/>
              <a:t> </a:t>
            </a:r>
            <a:r>
              <a:rPr lang="nl-NL" sz="3600" b="1" dirty="0" err="1"/>
              <a:t>pressure</a:t>
            </a:r>
            <a:endParaRPr lang="nl-NL" sz="3600" b="1" dirty="0"/>
          </a:p>
        </p:txBody>
      </p:sp>
      <p:cxnSp>
        <p:nvCxnSpPr>
          <p:cNvPr id="15" name="Rechte verbindingslijn 14"/>
          <p:cNvCxnSpPr/>
          <p:nvPr/>
        </p:nvCxnSpPr>
        <p:spPr>
          <a:xfrm>
            <a:off x="6098738" y="487689"/>
            <a:ext cx="0" cy="511256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Rechte verbindingslijn 16"/>
          <p:cNvCxnSpPr/>
          <p:nvPr/>
        </p:nvCxnSpPr>
        <p:spPr>
          <a:xfrm flipH="1">
            <a:off x="1775520" y="5589240"/>
            <a:ext cx="432048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Rechte verbindingslijn 18"/>
          <p:cNvCxnSpPr/>
          <p:nvPr/>
        </p:nvCxnSpPr>
        <p:spPr>
          <a:xfrm>
            <a:off x="1775520" y="1268760"/>
            <a:ext cx="0" cy="432048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Rechte verbindingslijn 20"/>
          <p:cNvCxnSpPr/>
          <p:nvPr/>
        </p:nvCxnSpPr>
        <p:spPr>
          <a:xfrm>
            <a:off x="3935760" y="1268760"/>
            <a:ext cx="0" cy="208823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Rechte verbindingslijn 22"/>
          <p:cNvCxnSpPr/>
          <p:nvPr/>
        </p:nvCxnSpPr>
        <p:spPr>
          <a:xfrm>
            <a:off x="3935760" y="3356992"/>
            <a:ext cx="1944216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Rechte verbindingslijn 25"/>
          <p:cNvCxnSpPr/>
          <p:nvPr/>
        </p:nvCxnSpPr>
        <p:spPr>
          <a:xfrm flipV="1">
            <a:off x="5879976" y="476672"/>
            <a:ext cx="0" cy="288032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Rechte verbindingslijn 28"/>
          <p:cNvCxnSpPr/>
          <p:nvPr/>
        </p:nvCxnSpPr>
        <p:spPr>
          <a:xfrm>
            <a:off x="4655840" y="3356992"/>
            <a:ext cx="0" cy="2232248"/>
          </a:xfrm>
          <a:prstGeom prst="line">
            <a:avLst/>
          </a:prstGeom>
          <a:ln w="5715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Rechte verbindingslijn 32"/>
          <p:cNvCxnSpPr/>
          <p:nvPr/>
        </p:nvCxnSpPr>
        <p:spPr>
          <a:xfrm>
            <a:off x="1775520" y="3068960"/>
            <a:ext cx="21602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Rechte verbindingslijn 34"/>
          <p:cNvCxnSpPr/>
          <p:nvPr/>
        </p:nvCxnSpPr>
        <p:spPr>
          <a:xfrm>
            <a:off x="5879976" y="3068960"/>
            <a:ext cx="21602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kstvak 35"/>
          <p:cNvSpPr txBox="1"/>
          <p:nvPr/>
        </p:nvSpPr>
        <p:spPr>
          <a:xfrm>
            <a:off x="2279576" y="3789041"/>
            <a:ext cx="180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b="1" dirty="0" err="1">
                <a:solidFill>
                  <a:srgbClr val="0070C0"/>
                </a:solidFill>
              </a:rPr>
              <a:t>hexane</a:t>
            </a:r>
            <a:endParaRPr lang="nl-NL" sz="2800" b="1" dirty="0">
              <a:solidFill>
                <a:srgbClr val="0070C0"/>
              </a:solidFill>
            </a:endParaRPr>
          </a:p>
        </p:txBody>
      </p:sp>
      <p:sp>
        <p:nvSpPr>
          <p:cNvPr id="37" name="Tekstvak 36"/>
          <p:cNvSpPr txBox="1"/>
          <p:nvPr/>
        </p:nvSpPr>
        <p:spPr>
          <a:xfrm>
            <a:off x="4799856" y="3789041"/>
            <a:ext cx="180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b="1" dirty="0" err="1">
                <a:solidFill>
                  <a:srgbClr val="0070C0"/>
                </a:solidFill>
              </a:rPr>
              <a:t>hexane</a:t>
            </a:r>
            <a:endParaRPr lang="nl-NL" sz="2800" b="1" dirty="0">
              <a:solidFill>
                <a:srgbClr val="0070C0"/>
              </a:solidFill>
            </a:endParaRPr>
          </a:p>
        </p:txBody>
      </p:sp>
      <p:sp>
        <p:nvSpPr>
          <p:cNvPr id="39" name="Rechthoek 38"/>
          <p:cNvSpPr/>
          <p:nvPr/>
        </p:nvSpPr>
        <p:spPr>
          <a:xfrm>
            <a:off x="6600056" y="4480820"/>
            <a:ext cx="303262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nl-NL" sz="3200" i="1" dirty="0"/>
              <a:t>µ</a:t>
            </a:r>
            <a:r>
              <a:rPr lang="nl-NL" sz="3200" dirty="0"/>
              <a:t>*</a:t>
            </a:r>
            <a:r>
              <a:rPr lang="nl-NL" sz="3200" baseline="-25000" dirty="0" err="1"/>
              <a:t>hexane</a:t>
            </a:r>
            <a:r>
              <a:rPr lang="nl-NL" sz="3200" dirty="0"/>
              <a:t> = </a:t>
            </a:r>
            <a:r>
              <a:rPr lang="nl-NL" sz="3200" i="1" dirty="0"/>
              <a:t>µ</a:t>
            </a:r>
            <a:r>
              <a:rPr lang="nl-NL" sz="3200" dirty="0"/>
              <a:t>*</a:t>
            </a:r>
            <a:r>
              <a:rPr lang="nl-NL" sz="3200" baseline="-25000" dirty="0" err="1"/>
              <a:t>hexane</a:t>
            </a:r>
            <a:endParaRPr lang="nl-NL" sz="3200" baseline="-25000" dirty="0"/>
          </a:p>
        </p:txBody>
      </p:sp>
      <p:sp>
        <p:nvSpPr>
          <p:cNvPr id="24" name="Tekstvak 37"/>
          <p:cNvSpPr txBox="1"/>
          <p:nvPr/>
        </p:nvSpPr>
        <p:spPr>
          <a:xfrm>
            <a:off x="6347520" y="3284986"/>
            <a:ext cx="500506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200" dirty="0"/>
              <a:t>At </a:t>
            </a:r>
            <a:r>
              <a:rPr lang="nl-NL" sz="3200" dirty="0" err="1"/>
              <a:t>equilibrium</a:t>
            </a:r>
            <a:r>
              <a:rPr lang="nl-NL" sz="3200" dirty="0"/>
              <a:t>:</a:t>
            </a:r>
          </a:p>
          <a:p>
            <a:r>
              <a:rPr lang="nl-NL" sz="3200" i="1" dirty="0"/>
              <a:t>µ</a:t>
            </a:r>
            <a:r>
              <a:rPr lang="nl-NL" sz="3200" baseline="-25000" dirty="0" err="1"/>
              <a:t>hexane</a:t>
            </a:r>
            <a:r>
              <a:rPr lang="nl-NL" sz="3200" baseline="-25000" dirty="0"/>
              <a:t>,</a:t>
            </a:r>
            <a:r>
              <a:rPr lang="nl-NL" sz="3200" baseline="-25000" dirty="0" err="1"/>
              <a:t>left</a:t>
            </a:r>
            <a:r>
              <a:rPr lang="nl-NL" sz="3200" dirty="0"/>
              <a:t> = </a:t>
            </a:r>
            <a:r>
              <a:rPr lang="nl-NL" sz="3200" i="1" dirty="0"/>
              <a:t>µ</a:t>
            </a:r>
            <a:r>
              <a:rPr lang="nl-NL" sz="3200" baseline="-25000" dirty="0" err="1"/>
              <a:t>hexane</a:t>
            </a:r>
            <a:r>
              <a:rPr lang="nl-NL" sz="3200" baseline="-25000" dirty="0"/>
              <a:t>,right</a:t>
            </a:r>
          </a:p>
        </p:txBody>
      </p:sp>
      <p:sp>
        <p:nvSpPr>
          <p:cNvPr id="25" name="Tekstvak 24"/>
          <p:cNvSpPr txBox="1"/>
          <p:nvPr/>
        </p:nvSpPr>
        <p:spPr>
          <a:xfrm>
            <a:off x="2316089" y="1851212"/>
            <a:ext cx="13681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i="1" dirty="0"/>
              <a:t>p</a:t>
            </a:r>
            <a:r>
              <a:rPr lang="nl-NL" sz="2400" dirty="0"/>
              <a:t> = </a:t>
            </a:r>
            <a:r>
              <a:rPr lang="nl-NL" sz="2400" i="1" dirty="0"/>
              <a:t>p</a:t>
            </a:r>
            <a:r>
              <a:rPr lang="nl-NL" sz="2400" baseline="-25000" dirty="0"/>
              <a:t>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" name="Group 39"/>
          <p:cNvGrpSpPr/>
          <p:nvPr/>
        </p:nvGrpSpPr>
        <p:grpSpPr>
          <a:xfrm>
            <a:off x="1775520" y="908720"/>
            <a:ext cx="4320480" cy="4680520"/>
            <a:chOff x="251520" y="908720"/>
            <a:chExt cx="4320480" cy="4680520"/>
          </a:xfrm>
        </p:grpSpPr>
        <p:sp>
          <p:nvSpPr>
            <p:cNvPr id="32" name="Rectangle 31"/>
            <p:cNvSpPr/>
            <p:nvPr/>
          </p:nvSpPr>
          <p:spPr>
            <a:xfrm>
              <a:off x="251520" y="3068960"/>
              <a:ext cx="2160240" cy="469844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solidFill>
                <a:schemeClr val="accent1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31" name="Rectangle 30"/>
            <p:cNvSpPr/>
            <p:nvPr/>
          </p:nvSpPr>
          <p:spPr>
            <a:xfrm>
              <a:off x="251520" y="3382820"/>
              <a:ext cx="4248472" cy="2196000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solidFill>
                <a:schemeClr val="accent1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4355976" y="908720"/>
              <a:ext cx="216024" cy="4680520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solidFill>
                <a:schemeClr val="accent1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cxnSp>
        <p:nvCxnSpPr>
          <p:cNvPr id="15" name="Rechte verbindingslijn 14"/>
          <p:cNvCxnSpPr/>
          <p:nvPr/>
        </p:nvCxnSpPr>
        <p:spPr>
          <a:xfrm>
            <a:off x="6096000" y="476672"/>
            <a:ext cx="0" cy="511256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Rechte verbindingslijn 16"/>
          <p:cNvCxnSpPr/>
          <p:nvPr/>
        </p:nvCxnSpPr>
        <p:spPr>
          <a:xfrm flipH="1">
            <a:off x="1775520" y="5589240"/>
            <a:ext cx="432048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Rechte verbindingslijn 18"/>
          <p:cNvCxnSpPr/>
          <p:nvPr/>
        </p:nvCxnSpPr>
        <p:spPr>
          <a:xfrm>
            <a:off x="1775520" y="1268760"/>
            <a:ext cx="0" cy="432048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Rechte verbindingslijn 20"/>
          <p:cNvCxnSpPr/>
          <p:nvPr/>
        </p:nvCxnSpPr>
        <p:spPr>
          <a:xfrm>
            <a:off x="3935760" y="1268760"/>
            <a:ext cx="0" cy="208823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Rechte verbindingslijn 22"/>
          <p:cNvCxnSpPr/>
          <p:nvPr/>
        </p:nvCxnSpPr>
        <p:spPr>
          <a:xfrm>
            <a:off x="3935760" y="3356992"/>
            <a:ext cx="1944216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Rechte verbindingslijn 25"/>
          <p:cNvCxnSpPr/>
          <p:nvPr/>
        </p:nvCxnSpPr>
        <p:spPr>
          <a:xfrm flipV="1">
            <a:off x="5879976" y="476672"/>
            <a:ext cx="0" cy="288032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Rechte verbindingslijn 28"/>
          <p:cNvCxnSpPr/>
          <p:nvPr/>
        </p:nvCxnSpPr>
        <p:spPr>
          <a:xfrm>
            <a:off x="4655840" y="3356992"/>
            <a:ext cx="0" cy="2232248"/>
          </a:xfrm>
          <a:prstGeom prst="line">
            <a:avLst/>
          </a:prstGeom>
          <a:ln w="5715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Rechte verbindingslijn 32"/>
          <p:cNvCxnSpPr/>
          <p:nvPr/>
        </p:nvCxnSpPr>
        <p:spPr>
          <a:xfrm>
            <a:off x="1775520" y="3068960"/>
            <a:ext cx="21602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Rechte verbindingslijn 34"/>
          <p:cNvCxnSpPr/>
          <p:nvPr/>
        </p:nvCxnSpPr>
        <p:spPr>
          <a:xfrm>
            <a:off x="5879976" y="908720"/>
            <a:ext cx="21602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kstvak 35"/>
          <p:cNvSpPr txBox="1"/>
          <p:nvPr/>
        </p:nvSpPr>
        <p:spPr>
          <a:xfrm>
            <a:off x="2279576" y="3789041"/>
            <a:ext cx="180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b="1" dirty="0" err="1">
                <a:solidFill>
                  <a:srgbClr val="0070C0"/>
                </a:solidFill>
              </a:rPr>
              <a:t>hexane</a:t>
            </a:r>
            <a:endParaRPr lang="nl-NL" sz="2800" b="1" dirty="0">
              <a:solidFill>
                <a:srgbClr val="0070C0"/>
              </a:solidFill>
            </a:endParaRPr>
          </a:p>
        </p:txBody>
      </p:sp>
      <p:sp>
        <p:nvSpPr>
          <p:cNvPr id="39" name="Rechthoek 38"/>
          <p:cNvSpPr/>
          <p:nvPr/>
        </p:nvSpPr>
        <p:spPr>
          <a:xfrm>
            <a:off x="6375242" y="4491779"/>
            <a:ext cx="461730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2800" i="1" dirty="0"/>
              <a:t>µ</a:t>
            </a:r>
            <a:r>
              <a:rPr lang="nl-NL" sz="2800" dirty="0"/>
              <a:t>*(</a:t>
            </a:r>
            <a:r>
              <a:rPr lang="nl-NL" sz="2800" i="1" dirty="0"/>
              <a:t>p</a:t>
            </a:r>
            <a:r>
              <a:rPr lang="nl-NL" sz="2800" baseline="-25000" dirty="0"/>
              <a:t>0</a:t>
            </a:r>
            <a:r>
              <a:rPr lang="nl-NL" sz="2800" dirty="0"/>
              <a:t>)</a:t>
            </a:r>
            <a:r>
              <a:rPr lang="nl-NL" sz="2800" baseline="-25000" dirty="0" err="1"/>
              <a:t>hexane</a:t>
            </a:r>
            <a:r>
              <a:rPr lang="nl-NL" sz="2800" dirty="0"/>
              <a:t> = </a:t>
            </a:r>
            <a:r>
              <a:rPr lang="nl-NL" sz="2800" i="1" dirty="0"/>
              <a:t>µ</a:t>
            </a:r>
            <a:r>
              <a:rPr lang="nl-NL" sz="2800" dirty="0"/>
              <a:t>(</a:t>
            </a:r>
            <a:r>
              <a:rPr lang="nl-NL" sz="2800" i="1" dirty="0"/>
              <a:t>p</a:t>
            </a:r>
            <a:r>
              <a:rPr lang="nl-NL" sz="2800" baseline="-25000" dirty="0"/>
              <a:t>0</a:t>
            </a:r>
            <a:r>
              <a:rPr lang="nl-NL" sz="2800" dirty="0"/>
              <a:t>+</a:t>
            </a:r>
            <a:r>
              <a:rPr lang="el-GR" sz="2400" dirty="0">
                <a:latin typeface="Times New Roman" panose="02020603050405020304" pitchFamily="18" charset="0"/>
                <a:ea typeface="Batang" pitchFamily="18" charset="-127"/>
                <a:cs typeface="Times New Roman" panose="02020603050405020304" pitchFamily="18" charset="0"/>
              </a:rPr>
              <a:t>Π</a:t>
            </a:r>
            <a:r>
              <a:rPr lang="nl-NL" sz="2800" dirty="0"/>
              <a:t>)</a:t>
            </a:r>
            <a:r>
              <a:rPr lang="nl-NL" sz="2800" baseline="-25000" dirty="0"/>
              <a:t>mixture</a:t>
            </a:r>
          </a:p>
        </p:txBody>
      </p:sp>
      <p:sp>
        <p:nvSpPr>
          <p:cNvPr id="37" name="Tekstvak 36"/>
          <p:cNvSpPr txBox="1"/>
          <p:nvPr/>
        </p:nvSpPr>
        <p:spPr>
          <a:xfrm>
            <a:off x="4799856" y="3789041"/>
            <a:ext cx="1800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b="1" dirty="0" err="1">
                <a:solidFill>
                  <a:srgbClr val="0070C0"/>
                </a:solidFill>
              </a:rPr>
              <a:t>hexane</a:t>
            </a:r>
            <a:endParaRPr lang="nl-NL" sz="2400" b="1" dirty="0">
              <a:solidFill>
                <a:srgbClr val="0070C0"/>
              </a:solidFill>
            </a:endParaRPr>
          </a:p>
          <a:p>
            <a:r>
              <a:rPr lang="nl-NL" sz="2400" b="1" dirty="0">
                <a:solidFill>
                  <a:srgbClr val="0070C0"/>
                </a:solidFill>
              </a:rPr>
              <a:t>and</a:t>
            </a:r>
          </a:p>
          <a:p>
            <a:r>
              <a:rPr lang="nl-NL" sz="2400" b="1" dirty="0" err="1">
                <a:solidFill>
                  <a:srgbClr val="0070C0"/>
                </a:solidFill>
              </a:rPr>
              <a:t>eicosane</a:t>
            </a:r>
            <a:endParaRPr lang="nl-NL" sz="2800" b="1" dirty="0">
              <a:solidFill>
                <a:srgbClr val="0070C0"/>
              </a:solidFill>
            </a:endParaRPr>
          </a:p>
        </p:txBody>
      </p:sp>
      <p:sp>
        <p:nvSpPr>
          <p:cNvPr id="34" name="Rechthoek 38"/>
          <p:cNvSpPr/>
          <p:nvPr/>
        </p:nvSpPr>
        <p:spPr>
          <a:xfrm>
            <a:off x="1665072" y="5821502"/>
            <a:ext cx="1026357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2800" i="1" dirty="0"/>
              <a:t>µ</a:t>
            </a:r>
            <a:r>
              <a:rPr lang="nl-NL" sz="2800" dirty="0"/>
              <a:t>*(</a:t>
            </a:r>
            <a:r>
              <a:rPr lang="nl-NL" sz="2800" i="1" dirty="0"/>
              <a:t>p</a:t>
            </a:r>
            <a:r>
              <a:rPr lang="nl-NL" sz="2800" baseline="-25000" dirty="0"/>
              <a:t>0</a:t>
            </a:r>
            <a:r>
              <a:rPr lang="nl-NL" sz="2800" dirty="0"/>
              <a:t>)</a:t>
            </a:r>
            <a:r>
              <a:rPr lang="nl-NL" sz="2800" baseline="-25000" dirty="0" err="1"/>
              <a:t>hexane</a:t>
            </a:r>
            <a:r>
              <a:rPr lang="nl-NL" sz="2800" dirty="0"/>
              <a:t> = </a:t>
            </a:r>
            <a:r>
              <a:rPr lang="nl-NL" sz="2800" i="1" dirty="0"/>
              <a:t>µ</a:t>
            </a:r>
            <a:r>
              <a:rPr lang="nl-NL" sz="2800" dirty="0"/>
              <a:t>*(</a:t>
            </a:r>
            <a:r>
              <a:rPr lang="nl-NL" sz="2800" i="1" dirty="0"/>
              <a:t>p</a:t>
            </a:r>
            <a:r>
              <a:rPr lang="nl-NL" sz="2800" baseline="-25000" dirty="0"/>
              <a:t>0</a:t>
            </a:r>
            <a:r>
              <a:rPr lang="nl-NL" sz="2800" dirty="0"/>
              <a:t>)</a:t>
            </a:r>
            <a:r>
              <a:rPr lang="nl-NL" sz="2800" baseline="-25000" dirty="0" err="1"/>
              <a:t>hexane</a:t>
            </a:r>
            <a:r>
              <a:rPr lang="nl-NL" sz="2800" baseline="-25000" dirty="0"/>
              <a:t> </a:t>
            </a:r>
            <a:r>
              <a:rPr lang="nl-NL" sz="2800" dirty="0"/>
              <a:t> + </a:t>
            </a:r>
            <a:r>
              <a:rPr lang="nl-NL" sz="2400" dirty="0" err="1"/>
              <a:t>correction</a:t>
            </a:r>
            <a:r>
              <a:rPr lang="nl-NL" sz="2400" dirty="0"/>
              <a:t> </a:t>
            </a:r>
            <a:r>
              <a:rPr lang="nl-NL" sz="2400" dirty="0" err="1"/>
              <a:t>for</a:t>
            </a:r>
            <a:r>
              <a:rPr lang="nl-NL" sz="2400" dirty="0"/>
              <a:t> </a:t>
            </a:r>
            <a:r>
              <a:rPr lang="nl-NL" sz="2400" dirty="0" err="1"/>
              <a:t>dissolving</a:t>
            </a:r>
            <a:r>
              <a:rPr lang="nl-NL" sz="2400" baseline="-25000" dirty="0"/>
              <a:t>  </a:t>
            </a:r>
            <a:r>
              <a:rPr lang="nl-NL" sz="2400" dirty="0"/>
              <a:t>+ </a:t>
            </a:r>
            <a:r>
              <a:rPr lang="nl-NL" sz="2400" dirty="0" err="1"/>
              <a:t>additional</a:t>
            </a:r>
            <a:r>
              <a:rPr lang="nl-NL" sz="2400" dirty="0"/>
              <a:t> </a:t>
            </a:r>
            <a:r>
              <a:rPr lang="nl-NL" sz="2400" dirty="0" err="1"/>
              <a:t>pressure</a:t>
            </a:r>
            <a:endParaRPr lang="nl-NL" sz="2400" baseline="-25000" dirty="0"/>
          </a:p>
        </p:txBody>
      </p:sp>
      <p:sp>
        <p:nvSpPr>
          <p:cNvPr id="38" name="Tekstvak 37"/>
          <p:cNvSpPr txBox="1"/>
          <p:nvPr/>
        </p:nvSpPr>
        <p:spPr>
          <a:xfrm>
            <a:off x="335360" y="174145"/>
            <a:ext cx="7200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600" b="1" dirty="0" err="1"/>
              <a:t>Osmotic</a:t>
            </a:r>
            <a:r>
              <a:rPr lang="nl-NL" sz="3600" b="1" dirty="0"/>
              <a:t> </a:t>
            </a:r>
            <a:r>
              <a:rPr lang="nl-NL" sz="3600" b="1" dirty="0" err="1"/>
              <a:t>pressure</a:t>
            </a:r>
            <a:endParaRPr lang="nl-NL" sz="3600" b="1" dirty="0"/>
          </a:p>
        </p:txBody>
      </p:sp>
      <p:sp>
        <p:nvSpPr>
          <p:cNvPr id="41" name="Tekstvak 40"/>
          <p:cNvSpPr txBox="1"/>
          <p:nvPr/>
        </p:nvSpPr>
        <p:spPr>
          <a:xfrm>
            <a:off x="2316089" y="1851212"/>
            <a:ext cx="13681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i="1" dirty="0"/>
              <a:t>p</a:t>
            </a:r>
            <a:r>
              <a:rPr lang="nl-NL" sz="2400" dirty="0"/>
              <a:t> = </a:t>
            </a:r>
            <a:r>
              <a:rPr lang="nl-NL" sz="2400" i="1" dirty="0"/>
              <a:t>p</a:t>
            </a:r>
            <a:r>
              <a:rPr lang="nl-NL" sz="2400" baseline="-25000" dirty="0"/>
              <a:t>0</a:t>
            </a:r>
          </a:p>
        </p:txBody>
      </p:sp>
      <p:sp>
        <p:nvSpPr>
          <p:cNvPr id="28" name="Tekstvak 37"/>
          <p:cNvSpPr txBox="1"/>
          <p:nvPr/>
        </p:nvSpPr>
        <p:spPr>
          <a:xfrm>
            <a:off x="6347520" y="3284986"/>
            <a:ext cx="500506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200" dirty="0"/>
              <a:t>At </a:t>
            </a:r>
            <a:r>
              <a:rPr lang="nl-NL" sz="3200" dirty="0" err="1"/>
              <a:t>equilibrium</a:t>
            </a:r>
            <a:r>
              <a:rPr lang="nl-NL" sz="3200" dirty="0"/>
              <a:t>:</a:t>
            </a:r>
          </a:p>
          <a:p>
            <a:r>
              <a:rPr lang="nl-NL" sz="3200" i="1" dirty="0"/>
              <a:t>µ</a:t>
            </a:r>
            <a:r>
              <a:rPr lang="nl-NL" sz="3200" baseline="-25000" dirty="0" err="1"/>
              <a:t>hexane</a:t>
            </a:r>
            <a:r>
              <a:rPr lang="nl-NL" sz="3200" baseline="-25000" dirty="0"/>
              <a:t>,</a:t>
            </a:r>
            <a:r>
              <a:rPr lang="nl-NL" sz="3200" baseline="-25000" dirty="0" err="1"/>
              <a:t>left</a:t>
            </a:r>
            <a:r>
              <a:rPr lang="nl-NL" sz="3200" dirty="0"/>
              <a:t> = </a:t>
            </a:r>
            <a:r>
              <a:rPr lang="nl-NL" sz="3200" i="1" dirty="0"/>
              <a:t>µ</a:t>
            </a:r>
            <a:r>
              <a:rPr lang="nl-NL" sz="3200" baseline="-25000" dirty="0" err="1"/>
              <a:t>hexane</a:t>
            </a:r>
            <a:r>
              <a:rPr lang="nl-NL" sz="3200" baseline="-25000" dirty="0"/>
              <a:t>,right</a:t>
            </a:r>
          </a:p>
        </p:txBody>
      </p:sp>
      <p:cxnSp>
        <p:nvCxnSpPr>
          <p:cNvPr id="6" name="Rechte verbindingslijn 5"/>
          <p:cNvCxnSpPr/>
          <p:nvPr/>
        </p:nvCxnSpPr>
        <p:spPr>
          <a:xfrm>
            <a:off x="12192000" y="3356992"/>
            <a:ext cx="914400" cy="914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" name="Groep 6"/>
          <p:cNvGrpSpPr/>
          <p:nvPr/>
        </p:nvGrpSpPr>
        <p:grpSpPr>
          <a:xfrm>
            <a:off x="6096000" y="908720"/>
            <a:ext cx="4085421" cy="2160240"/>
            <a:chOff x="6096000" y="908720"/>
            <a:chExt cx="4085421" cy="2160240"/>
          </a:xfrm>
        </p:grpSpPr>
        <p:grpSp>
          <p:nvGrpSpPr>
            <p:cNvPr id="4" name="Groep 3"/>
            <p:cNvGrpSpPr/>
            <p:nvPr/>
          </p:nvGrpSpPr>
          <p:grpSpPr>
            <a:xfrm>
              <a:off x="6528048" y="908720"/>
              <a:ext cx="3653373" cy="2160240"/>
              <a:chOff x="6528048" y="908720"/>
              <a:chExt cx="3653373" cy="2160240"/>
            </a:xfrm>
          </p:grpSpPr>
          <p:cxnSp>
            <p:nvCxnSpPr>
              <p:cNvPr id="18" name="Rechte verbindingslijn met pijl 17"/>
              <p:cNvCxnSpPr/>
              <p:nvPr/>
            </p:nvCxnSpPr>
            <p:spPr>
              <a:xfrm>
                <a:off x="6528048" y="908720"/>
                <a:ext cx="0" cy="2160240"/>
              </a:xfrm>
              <a:prstGeom prst="straightConnector1">
                <a:avLst/>
              </a:prstGeom>
              <a:ln w="38100">
                <a:solidFill>
                  <a:srgbClr val="FF0000"/>
                </a:solidFill>
                <a:headEnd type="arrow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0" name="Tekstvak 19"/>
              <p:cNvSpPr txBox="1"/>
              <p:nvPr/>
            </p:nvSpPr>
            <p:spPr>
              <a:xfrm>
                <a:off x="6528048" y="1772817"/>
                <a:ext cx="36004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nl-NL" sz="2400" b="1" i="1" dirty="0">
                    <a:solidFill>
                      <a:srgbClr val="FF0000"/>
                    </a:solidFill>
                  </a:rPr>
                  <a:t>h</a:t>
                </a:r>
              </a:p>
            </p:txBody>
          </p:sp>
          <p:grpSp>
            <p:nvGrpSpPr>
              <p:cNvPr id="3" name="Groep 2"/>
              <p:cNvGrpSpPr/>
              <p:nvPr/>
            </p:nvGrpSpPr>
            <p:grpSpPr>
              <a:xfrm>
                <a:off x="7104112" y="1422658"/>
                <a:ext cx="3077309" cy="1048423"/>
                <a:chOff x="7104112" y="1422658"/>
                <a:chExt cx="3077309" cy="1048423"/>
              </a:xfrm>
            </p:grpSpPr>
            <p:sp>
              <p:nvSpPr>
                <p:cNvPr id="27" name="Tekstvak 26"/>
                <p:cNvSpPr txBox="1"/>
                <p:nvPr/>
              </p:nvSpPr>
              <p:spPr>
                <a:xfrm>
                  <a:off x="7149003" y="1886306"/>
                  <a:ext cx="2340260" cy="58477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nl-NL" sz="3200" i="1" dirty="0"/>
                    <a:t>p</a:t>
                  </a:r>
                  <a:r>
                    <a:rPr lang="nl-NL" sz="3200" dirty="0"/>
                    <a:t> = </a:t>
                  </a:r>
                  <a:r>
                    <a:rPr lang="nl-NL" sz="3200" i="1" dirty="0"/>
                    <a:t>p</a:t>
                  </a:r>
                  <a:r>
                    <a:rPr lang="nl-NL" sz="3200" baseline="-25000" dirty="0"/>
                    <a:t>0</a:t>
                  </a:r>
                  <a:r>
                    <a:rPr lang="nl-NL" sz="3200" dirty="0"/>
                    <a:t>+ </a:t>
                  </a:r>
                  <a:r>
                    <a:rPr lang="el-GR" sz="3200" dirty="0">
                      <a:latin typeface="Times New Roman" panose="02020603050405020304" pitchFamily="18" charset="0"/>
                      <a:ea typeface="Batang" pitchFamily="18" charset="-127"/>
                      <a:cs typeface="Times New Roman" panose="02020603050405020304" pitchFamily="18" charset="0"/>
                    </a:rPr>
                    <a:t>Π</a:t>
                  </a:r>
                  <a:endParaRPr lang="nl-NL" sz="3200" baseline="-25000" dirty="0"/>
                </a:p>
              </p:txBody>
            </p:sp>
            <p:sp>
              <p:nvSpPr>
                <p:cNvPr id="2" name="Rechthoek 1"/>
                <p:cNvSpPr/>
                <p:nvPr/>
              </p:nvSpPr>
              <p:spPr>
                <a:xfrm>
                  <a:off x="7104112" y="1422658"/>
                  <a:ext cx="3077309" cy="523220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nl-NL" sz="2800" dirty="0" err="1"/>
                    <a:t>additional</a:t>
                  </a:r>
                  <a:r>
                    <a:rPr lang="nl-NL" sz="2800" dirty="0"/>
                    <a:t> </a:t>
                  </a:r>
                  <a:r>
                    <a:rPr lang="nl-NL" sz="2800" dirty="0" err="1"/>
                    <a:t>pressure</a:t>
                  </a:r>
                  <a:r>
                    <a:rPr lang="nl-NL" sz="2800" dirty="0"/>
                    <a:t>:</a:t>
                  </a:r>
                </a:p>
              </p:txBody>
            </p:sp>
          </p:grpSp>
        </p:grpSp>
        <p:cxnSp>
          <p:nvCxnSpPr>
            <p:cNvPr id="42" name="Rechte verbindingslijn 41"/>
            <p:cNvCxnSpPr/>
            <p:nvPr/>
          </p:nvCxnSpPr>
          <p:spPr>
            <a:xfrm>
              <a:off x="6096000" y="3068960"/>
              <a:ext cx="916153" cy="0"/>
            </a:xfrm>
            <a:prstGeom prst="line">
              <a:avLst/>
            </a:prstGeom>
            <a:ln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Rechte verbindingslijn 42"/>
            <p:cNvCxnSpPr/>
            <p:nvPr/>
          </p:nvCxnSpPr>
          <p:spPr>
            <a:xfrm>
              <a:off x="6115951" y="908720"/>
              <a:ext cx="916153" cy="0"/>
            </a:xfrm>
            <a:prstGeom prst="line">
              <a:avLst/>
            </a:prstGeom>
            <a:ln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/>
      <p:bldP spid="3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ep 2"/>
          <p:cNvGrpSpPr/>
          <p:nvPr/>
        </p:nvGrpSpPr>
        <p:grpSpPr>
          <a:xfrm>
            <a:off x="1649415" y="1488847"/>
            <a:ext cx="7416824" cy="1912277"/>
            <a:chOff x="1187624" y="1281535"/>
            <a:chExt cx="7416824" cy="1912277"/>
          </a:xfrm>
        </p:grpSpPr>
        <p:pic>
          <p:nvPicPr>
            <p:cNvPr id="2" name="Picture 1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187624" y="2228708"/>
              <a:ext cx="3981053" cy="965104"/>
            </a:xfrm>
            <a:prstGeom prst="rect">
              <a:avLst/>
            </a:prstGeom>
          </p:spPr>
        </p:pic>
        <p:sp>
          <p:nvSpPr>
            <p:cNvPr id="4" name="PIJL-OMLAAG 3"/>
            <p:cNvSpPr/>
            <p:nvPr/>
          </p:nvSpPr>
          <p:spPr>
            <a:xfrm>
              <a:off x="1187624" y="1412776"/>
              <a:ext cx="2592288" cy="936104"/>
            </a:xfrm>
            <a:prstGeom prst="downArrow">
              <a:avLst/>
            </a:prstGeom>
            <a:solidFill>
              <a:srgbClr val="92D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sz="2000"/>
            </a:p>
          </p:txBody>
        </p:sp>
        <p:sp>
          <p:nvSpPr>
            <p:cNvPr id="7" name="Tekstvak 6"/>
            <p:cNvSpPr txBox="1"/>
            <p:nvPr/>
          </p:nvSpPr>
          <p:spPr>
            <a:xfrm>
              <a:off x="3563888" y="1281535"/>
              <a:ext cx="504056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sz="2800" b="1" dirty="0">
                  <a:solidFill>
                    <a:srgbClr val="7030A0"/>
                  </a:solidFill>
                </a:rPr>
                <a:t> </a:t>
              </a:r>
              <a:r>
                <a:rPr lang="nl-NL" sz="2800" b="1" i="1" dirty="0">
                  <a:solidFill>
                    <a:srgbClr val="7030A0"/>
                  </a:solidFill>
                </a:rPr>
                <a:t>p</a:t>
              </a:r>
              <a:r>
                <a:rPr lang="nl-NL" sz="2800" b="1" dirty="0">
                  <a:solidFill>
                    <a:srgbClr val="7030A0"/>
                  </a:solidFill>
                </a:rPr>
                <a:t> = </a:t>
              </a:r>
              <a:r>
                <a:rPr lang="nl-NL" sz="2800" b="1" i="1" dirty="0">
                  <a:solidFill>
                    <a:srgbClr val="7030A0"/>
                  </a:solidFill>
                </a:rPr>
                <a:t>p</a:t>
              </a:r>
              <a:r>
                <a:rPr lang="nl-NL" sz="2800" b="1" baseline="-25000" dirty="0">
                  <a:solidFill>
                    <a:srgbClr val="7030A0"/>
                  </a:solidFill>
                </a:rPr>
                <a:t>0</a:t>
              </a:r>
              <a:r>
                <a:rPr lang="nl-NL" sz="2800" b="1" dirty="0">
                  <a:solidFill>
                    <a:srgbClr val="7030A0"/>
                  </a:solidFill>
                </a:rPr>
                <a:t> , </a:t>
              </a:r>
              <a:r>
                <a:rPr lang="nl-NL" sz="2800" b="1" dirty="0" err="1">
                  <a:solidFill>
                    <a:srgbClr val="7030A0"/>
                  </a:solidFill>
                </a:rPr>
                <a:t>ideal</a:t>
              </a:r>
              <a:r>
                <a:rPr lang="nl-NL" sz="2800" b="1" dirty="0">
                  <a:solidFill>
                    <a:srgbClr val="7030A0"/>
                  </a:solidFill>
                </a:rPr>
                <a:t> </a:t>
              </a:r>
              <a:r>
                <a:rPr lang="nl-NL" sz="2800" b="1" dirty="0" err="1">
                  <a:solidFill>
                    <a:srgbClr val="7030A0"/>
                  </a:solidFill>
                </a:rPr>
                <a:t>dilute</a:t>
              </a:r>
              <a:r>
                <a:rPr lang="nl-NL" sz="2800" b="1" dirty="0">
                  <a:solidFill>
                    <a:srgbClr val="7030A0"/>
                  </a:solidFill>
                </a:rPr>
                <a:t> solution</a:t>
              </a:r>
            </a:p>
          </p:txBody>
        </p:sp>
      </p:grpSp>
      <p:cxnSp>
        <p:nvCxnSpPr>
          <p:cNvPr id="9" name="Rechte verbindingslijn met pijl 8"/>
          <p:cNvCxnSpPr/>
          <p:nvPr/>
        </p:nvCxnSpPr>
        <p:spPr>
          <a:xfrm flipV="1">
            <a:off x="1289375" y="3132256"/>
            <a:ext cx="504056" cy="1368152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Rechte verbindingslijn met pijl 10"/>
          <p:cNvCxnSpPr/>
          <p:nvPr/>
        </p:nvCxnSpPr>
        <p:spPr>
          <a:xfrm flipH="1" flipV="1">
            <a:off x="2873551" y="3087832"/>
            <a:ext cx="216024" cy="72850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kstvak 12"/>
          <p:cNvSpPr txBox="1"/>
          <p:nvPr/>
        </p:nvSpPr>
        <p:spPr>
          <a:xfrm>
            <a:off x="1937447" y="3780329"/>
            <a:ext cx="46085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dirty="0" err="1"/>
              <a:t>Note</a:t>
            </a:r>
            <a:r>
              <a:rPr lang="nl-NL" sz="2800" dirty="0"/>
              <a:t>: [B]  in </a:t>
            </a:r>
            <a:r>
              <a:rPr lang="nl-NL" sz="2800" b="1" dirty="0"/>
              <a:t>mol/m</a:t>
            </a:r>
            <a:r>
              <a:rPr lang="nl-NL" sz="2800" b="1" baseline="30000" dirty="0"/>
              <a:t>3</a:t>
            </a:r>
            <a:endParaRPr lang="nl-NL" sz="2800" b="1" dirty="0"/>
          </a:p>
        </p:txBody>
      </p:sp>
      <p:sp>
        <p:nvSpPr>
          <p:cNvPr id="16" name="Tekstvak 15"/>
          <p:cNvSpPr txBox="1"/>
          <p:nvPr/>
        </p:nvSpPr>
        <p:spPr>
          <a:xfrm>
            <a:off x="713311" y="4428400"/>
            <a:ext cx="99371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dirty="0" err="1"/>
              <a:t>Osmotic</a:t>
            </a:r>
            <a:r>
              <a:rPr lang="nl-NL" sz="2800" dirty="0"/>
              <a:t> </a:t>
            </a:r>
            <a:r>
              <a:rPr lang="nl-NL" sz="2800" dirty="0" err="1"/>
              <a:t>pressure</a:t>
            </a:r>
            <a:r>
              <a:rPr lang="nl-NL" sz="2800" dirty="0"/>
              <a:t> </a:t>
            </a:r>
            <a:r>
              <a:rPr lang="nl-NL" sz="2800" dirty="0" err="1"/>
              <a:t>can</a:t>
            </a:r>
            <a:r>
              <a:rPr lang="nl-NL" sz="2800" dirty="0"/>
              <a:t> </a:t>
            </a:r>
            <a:r>
              <a:rPr lang="nl-NL" sz="2800" dirty="0" err="1"/>
              <a:t>also</a:t>
            </a:r>
            <a:r>
              <a:rPr lang="nl-NL" sz="2800" dirty="0"/>
              <a:t> </a:t>
            </a:r>
            <a:r>
              <a:rPr lang="nl-NL" sz="2800" dirty="0" err="1"/>
              <a:t>be</a:t>
            </a:r>
            <a:r>
              <a:rPr lang="nl-NL" sz="2800" dirty="0"/>
              <a:t> </a:t>
            </a:r>
            <a:r>
              <a:rPr lang="nl-NL" sz="2800" dirty="0" err="1"/>
              <a:t>expressed</a:t>
            </a:r>
            <a:r>
              <a:rPr lang="nl-NL" sz="2800" dirty="0"/>
              <a:t> as a </a:t>
            </a:r>
            <a:r>
              <a:rPr lang="nl-NL" sz="2800" dirty="0" err="1"/>
              <a:t>function</a:t>
            </a:r>
            <a:r>
              <a:rPr lang="nl-NL" sz="2800" dirty="0"/>
              <a:t> of </a:t>
            </a:r>
            <a:r>
              <a:rPr lang="nl-NL" sz="2800" dirty="0" err="1"/>
              <a:t>height</a:t>
            </a:r>
            <a:r>
              <a:rPr lang="nl-NL" sz="2800" dirty="0"/>
              <a:t> </a:t>
            </a:r>
            <a:r>
              <a:rPr lang="nl-NL" sz="3200" b="1" i="1" dirty="0">
                <a:solidFill>
                  <a:srgbClr val="FF0000"/>
                </a:solidFill>
              </a:rPr>
              <a:t>h</a:t>
            </a:r>
            <a:r>
              <a:rPr lang="nl-NL" sz="3200" dirty="0"/>
              <a:t>:</a:t>
            </a:r>
          </a:p>
        </p:txBody>
      </p:sp>
      <p:sp>
        <p:nvSpPr>
          <p:cNvPr id="17" name="Tekstvak 16"/>
          <p:cNvSpPr txBox="1"/>
          <p:nvPr/>
        </p:nvSpPr>
        <p:spPr>
          <a:xfrm>
            <a:off x="7716688" y="5057309"/>
            <a:ext cx="32038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dirty="0" err="1"/>
              <a:t>mass</a:t>
            </a:r>
            <a:r>
              <a:rPr lang="nl-NL" sz="2800" dirty="0"/>
              <a:t>: </a:t>
            </a:r>
            <a:r>
              <a:rPr lang="nl-NL" sz="2800" b="1" i="1" dirty="0">
                <a:solidFill>
                  <a:srgbClr val="0070C0"/>
                </a:solidFill>
              </a:rPr>
              <a:t>m</a:t>
            </a:r>
            <a:r>
              <a:rPr lang="nl-NL" sz="2800" dirty="0"/>
              <a:t> = </a:t>
            </a:r>
            <a:r>
              <a:rPr lang="el-GR" sz="2800" i="1" smtClean="0"/>
              <a:t>ρ</a:t>
            </a:r>
            <a:r>
              <a:rPr lang="el-GR" sz="2800" smtClean="0"/>
              <a:t>·</a:t>
            </a:r>
            <a:r>
              <a:rPr lang="nl-NL" sz="2800" b="1" i="1" smtClean="0">
                <a:solidFill>
                  <a:srgbClr val="FF0000"/>
                </a:solidFill>
              </a:rPr>
              <a:t>V</a:t>
            </a:r>
            <a:endParaRPr lang="nl-NL" sz="2800" b="1" i="1" dirty="0">
              <a:solidFill>
                <a:srgbClr val="FF0000"/>
              </a:solidFill>
            </a:endParaRPr>
          </a:p>
        </p:txBody>
      </p:sp>
      <p:sp>
        <p:nvSpPr>
          <p:cNvPr id="18" name="Tekstvak 17"/>
          <p:cNvSpPr txBox="1"/>
          <p:nvPr/>
        </p:nvSpPr>
        <p:spPr>
          <a:xfrm>
            <a:off x="785319" y="5076473"/>
            <a:ext cx="33843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dirty="0" err="1"/>
              <a:t>pressure</a:t>
            </a:r>
            <a:r>
              <a:rPr lang="nl-NL" sz="2800" dirty="0"/>
              <a:t>:  </a:t>
            </a:r>
            <a:r>
              <a:rPr lang="nl-NL" sz="2800" i="1" dirty="0"/>
              <a:t>p</a:t>
            </a:r>
            <a:r>
              <a:rPr lang="nl-NL" sz="2800" dirty="0"/>
              <a:t> = </a:t>
            </a:r>
            <a:r>
              <a:rPr lang="nl-NL" sz="2800" b="1" i="1" dirty="0" err="1">
                <a:solidFill>
                  <a:srgbClr val="00B050"/>
                </a:solidFill>
              </a:rPr>
              <a:t>F</a:t>
            </a:r>
            <a:r>
              <a:rPr lang="nl-NL" sz="2800" b="1" baseline="-25000" dirty="0" err="1">
                <a:solidFill>
                  <a:srgbClr val="00B050"/>
                </a:solidFill>
              </a:rPr>
              <a:t>z</a:t>
            </a:r>
            <a:r>
              <a:rPr lang="nl-NL" sz="2800" baseline="-25000" dirty="0"/>
              <a:t> </a:t>
            </a:r>
            <a:r>
              <a:rPr lang="nl-NL" sz="2800" dirty="0"/>
              <a:t>/ </a:t>
            </a:r>
            <a:r>
              <a:rPr lang="nl-NL" sz="2800" b="1" i="1" dirty="0">
                <a:solidFill>
                  <a:srgbClr val="FF0000"/>
                </a:solidFill>
              </a:rPr>
              <a:t>A</a:t>
            </a:r>
          </a:p>
        </p:txBody>
      </p:sp>
      <p:sp>
        <p:nvSpPr>
          <p:cNvPr id="19" name="Tekstvak 18"/>
          <p:cNvSpPr txBox="1"/>
          <p:nvPr/>
        </p:nvSpPr>
        <p:spPr>
          <a:xfrm>
            <a:off x="785319" y="5678957"/>
            <a:ext cx="103444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dirty="0" err="1"/>
              <a:t>pressure</a:t>
            </a:r>
            <a:r>
              <a:rPr lang="nl-NL" sz="2800" dirty="0"/>
              <a:t>:  </a:t>
            </a:r>
            <a:r>
              <a:rPr lang="nl-NL" sz="2800" i="1" dirty="0"/>
              <a:t>p</a:t>
            </a:r>
            <a:r>
              <a:rPr lang="nl-NL" sz="2800" dirty="0"/>
              <a:t> = </a:t>
            </a:r>
            <a:r>
              <a:rPr lang="nl-NL" sz="2800" b="1" i="1" dirty="0" err="1" smtClean="0">
                <a:solidFill>
                  <a:srgbClr val="00B050"/>
                </a:solidFill>
              </a:rPr>
              <a:t>F</a:t>
            </a:r>
            <a:r>
              <a:rPr lang="nl-NL" sz="2800" b="1" baseline="-25000" dirty="0" err="1" smtClean="0">
                <a:solidFill>
                  <a:srgbClr val="00B050"/>
                </a:solidFill>
              </a:rPr>
              <a:t>z</a:t>
            </a:r>
            <a:r>
              <a:rPr lang="nl-NL" sz="2800" b="1" baseline="-25000" dirty="0" smtClean="0">
                <a:solidFill>
                  <a:srgbClr val="FF0000"/>
                </a:solidFill>
              </a:rPr>
              <a:t> </a:t>
            </a:r>
            <a:r>
              <a:rPr lang="nl-NL" sz="2800" dirty="0" smtClean="0"/>
              <a:t>/ </a:t>
            </a:r>
            <a:r>
              <a:rPr lang="nl-NL" sz="2800" b="1" i="1" dirty="0" smtClean="0">
                <a:solidFill>
                  <a:srgbClr val="FF0000"/>
                </a:solidFill>
              </a:rPr>
              <a:t>A</a:t>
            </a:r>
            <a:r>
              <a:rPr lang="nl-NL" sz="2800" dirty="0" smtClean="0"/>
              <a:t> </a:t>
            </a:r>
            <a:r>
              <a:rPr lang="nl-NL" sz="2800" dirty="0"/>
              <a:t>= </a:t>
            </a:r>
            <a:r>
              <a:rPr lang="nl-NL" sz="2800" b="1" i="1" dirty="0">
                <a:solidFill>
                  <a:srgbClr val="0070C0"/>
                </a:solidFill>
              </a:rPr>
              <a:t>m</a:t>
            </a:r>
            <a:r>
              <a:rPr lang="el-GR" sz="2800" dirty="0"/>
              <a:t>·</a:t>
            </a:r>
            <a:r>
              <a:rPr lang="nl-NL" sz="2800" dirty="0"/>
              <a:t>g /</a:t>
            </a:r>
            <a:r>
              <a:rPr lang="nl-NL" sz="2800" b="1" dirty="0">
                <a:solidFill>
                  <a:srgbClr val="FF0000"/>
                </a:solidFill>
              </a:rPr>
              <a:t>A</a:t>
            </a:r>
            <a:r>
              <a:rPr lang="nl-NL" sz="2800" dirty="0"/>
              <a:t> = </a:t>
            </a:r>
            <a:r>
              <a:rPr lang="el-GR" sz="2800" i="1" dirty="0"/>
              <a:t>ρ</a:t>
            </a:r>
            <a:r>
              <a:rPr lang="el-GR" sz="2800" dirty="0"/>
              <a:t>·</a:t>
            </a:r>
            <a:r>
              <a:rPr lang="nl-NL" sz="2800" b="1" i="1" dirty="0">
                <a:solidFill>
                  <a:srgbClr val="FF0000"/>
                </a:solidFill>
              </a:rPr>
              <a:t>V</a:t>
            </a:r>
            <a:r>
              <a:rPr lang="el-GR" sz="2800" dirty="0"/>
              <a:t>·</a:t>
            </a:r>
            <a:r>
              <a:rPr lang="nl-NL" sz="2800" dirty="0"/>
              <a:t>g /</a:t>
            </a:r>
            <a:r>
              <a:rPr lang="nl-NL" sz="2800" b="1" i="1" dirty="0">
                <a:solidFill>
                  <a:srgbClr val="FF0000"/>
                </a:solidFill>
              </a:rPr>
              <a:t>A</a:t>
            </a:r>
            <a:r>
              <a:rPr lang="nl-NL" sz="2800" dirty="0"/>
              <a:t> = </a:t>
            </a:r>
            <a:r>
              <a:rPr lang="el-GR" sz="2800" i="1" dirty="0"/>
              <a:t>ρ</a:t>
            </a:r>
            <a:r>
              <a:rPr lang="el-GR" sz="2800" dirty="0"/>
              <a:t>·</a:t>
            </a:r>
            <a:r>
              <a:rPr lang="nl-NL" sz="2800" dirty="0"/>
              <a:t>g</a:t>
            </a:r>
            <a:r>
              <a:rPr lang="el-GR" sz="2800" dirty="0"/>
              <a:t>·</a:t>
            </a:r>
            <a:r>
              <a:rPr lang="nl-NL" sz="2800" dirty="0"/>
              <a:t> </a:t>
            </a:r>
            <a:r>
              <a:rPr lang="nl-NL" sz="2800" b="1" i="1" dirty="0">
                <a:solidFill>
                  <a:srgbClr val="FF0000"/>
                </a:solidFill>
              </a:rPr>
              <a:t>V</a:t>
            </a:r>
            <a:r>
              <a:rPr lang="nl-NL" sz="2800" dirty="0"/>
              <a:t>/</a:t>
            </a:r>
            <a:r>
              <a:rPr lang="nl-NL" sz="2800" b="1" i="1" dirty="0">
                <a:solidFill>
                  <a:srgbClr val="FF0000"/>
                </a:solidFill>
              </a:rPr>
              <a:t>A</a:t>
            </a:r>
            <a:r>
              <a:rPr lang="nl-NL" sz="2800" dirty="0"/>
              <a:t>     </a:t>
            </a:r>
            <a:r>
              <a:rPr lang="nl-NL" sz="2800" dirty="0">
                <a:sym typeface="Wingdings" pitchFamily="2" charset="2"/>
              </a:rPr>
              <a:t></a:t>
            </a:r>
            <a:r>
              <a:rPr lang="nl-NL" sz="2800" dirty="0"/>
              <a:t>   </a:t>
            </a:r>
            <a:r>
              <a:rPr lang="el-GR" sz="3600" dirty="0">
                <a:latin typeface="Times New Roman" panose="02020603050405020304" pitchFamily="18" charset="0"/>
                <a:ea typeface="Batang" pitchFamily="18" charset="-127"/>
                <a:cs typeface="Times New Roman" panose="02020603050405020304" pitchFamily="18" charset="0"/>
              </a:rPr>
              <a:t>Π</a:t>
            </a:r>
            <a:r>
              <a:rPr lang="nl-NL" sz="3200" dirty="0">
                <a:latin typeface="Times New Roman" panose="02020603050405020304" pitchFamily="18" charset="0"/>
                <a:ea typeface="Batang" pitchFamily="18" charset="-127"/>
                <a:cs typeface="Times New Roman" panose="02020603050405020304" pitchFamily="18" charset="0"/>
              </a:rPr>
              <a:t> </a:t>
            </a:r>
            <a:r>
              <a:rPr lang="nl-NL" sz="3200" b="1" dirty="0"/>
              <a:t>= </a:t>
            </a:r>
            <a:r>
              <a:rPr lang="el-GR" sz="3200" i="1" dirty="0"/>
              <a:t>ρ</a:t>
            </a:r>
            <a:r>
              <a:rPr lang="el-GR" sz="3200" dirty="0"/>
              <a:t>·</a:t>
            </a:r>
            <a:r>
              <a:rPr lang="nl-NL" sz="3200" dirty="0"/>
              <a:t>g</a:t>
            </a:r>
            <a:r>
              <a:rPr lang="el-GR" sz="3200" b="1" dirty="0"/>
              <a:t>·</a:t>
            </a:r>
            <a:r>
              <a:rPr lang="nl-NL" sz="3200" b="1" i="1" dirty="0">
                <a:solidFill>
                  <a:srgbClr val="FF0000"/>
                </a:solidFill>
              </a:rPr>
              <a:t>h</a:t>
            </a:r>
          </a:p>
        </p:txBody>
      </p:sp>
      <p:sp>
        <p:nvSpPr>
          <p:cNvPr id="20" name="Tekstvak 17"/>
          <p:cNvSpPr txBox="1"/>
          <p:nvPr/>
        </p:nvSpPr>
        <p:spPr>
          <a:xfrm>
            <a:off x="4367808" y="5076473"/>
            <a:ext cx="33123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dirty="0" err="1"/>
              <a:t>weight</a:t>
            </a:r>
            <a:r>
              <a:rPr lang="nl-NL" sz="2800" dirty="0"/>
              <a:t>:  </a:t>
            </a:r>
            <a:r>
              <a:rPr lang="nl-NL" sz="2800" b="1" i="1" dirty="0" err="1">
                <a:solidFill>
                  <a:srgbClr val="00B050"/>
                </a:solidFill>
              </a:rPr>
              <a:t>F</a:t>
            </a:r>
            <a:r>
              <a:rPr lang="nl-NL" sz="2800" b="1" baseline="-25000" dirty="0" err="1">
                <a:solidFill>
                  <a:srgbClr val="00B050"/>
                </a:solidFill>
              </a:rPr>
              <a:t>z</a:t>
            </a:r>
            <a:r>
              <a:rPr lang="nl-NL" sz="2800" dirty="0"/>
              <a:t> = </a:t>
            </a:r>
            <a:r>
              <a:rPr lang="nl-NL" sz="2800" b="1" i="1" dirty="0">
                <a:solidFill>
                  <a:srgbClr val="0070C0"/>
                </a:solidFill>
              </a:rPr>
              <a:t>m</a:t>
            </a:r>
            <a:r>
              <a:rPr lang="el-GR" sz="2800" dirty="0"/>
              <a:t>·</a:t>
            </a:r>
            <a:r>
              <a:rPr lang="nl-NL" sz="2800" dirty="0"/>
              <a:t>g</a:t>
            </a:r>
          </a:p>
        </p:txBody>
      </p:sp>
      <p:cxnSp>
        <p:nvCxnSpPr>
          <p:cNvPr id="21" name="Rechte verbindingslijn met pijl 10"/>
          <p:cNvCxnSpPr/>
          <p:nvPr/>
        </p:nvCxnSpPr>
        <p:spPr>
          <a:xfrm flipV="1">
            <a:off x="4169695" y="3401125"/>
            <a:ext cx="288032" cy="504782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chthoek 4"/>
          <p:cNvSpPr/>
          <p:nvPr/>
        </p:nvSpPr>
        <p:spPr>
          <a:xfrm>
            <a:off x="3922711" y="5584586"/>
            <a:ext cx="1440160" cy="7813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2000"/>
          </a:p>
        </p:txBody>
      </p:sp>
      <p:sp>
        <p:nvSpPr>
          <p:cNvPr id="22" name="Rechthoek 21"/>
          <p:cNvSpPr/>
          <p:nvPr/>
        </p:nvSpPr>
        <p:spPr>
          <a:xfrm>
            <a:off x="5033791" y="5805264"/>
            <a:ext cx="1692188" cy="51276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2000"/>
          </a:p>
        </p:txBody>
      </p:sp>
      <p:sp>
        <p:nvSpPr>
          <p:cNvPr id="23" name="Rechthoek 22"/>
          <p:cNvSpPr/>
          <p:nvPr/>
        </p:nvSpPr>
        <p:spPr>
          <a:xfrm>
            <a:off x="6545959" y="5805264"/>
            <a:ext cx="1692548" cy="51276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2000"/>
          </a:p>
        </p:txBody>
      </p:sp>
      <p:sp>
        <p:nvSpPr>
          <p:cNvPr id="24" name="Rechthoek 23"/>
          <p:cNvSpPr/>
          <p:nvPr/>
        </p:nvSpPr>
        <p:spPr>
          <a:xfrm>
            <a:off x="8202143" y="5733256"/>
            <a:ext cx="2448272" cy="51276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2000"/>
          </a:p>
        </p:txBody>
      </p:sp>
      <p:sp>
        <p:nvSpPr>
          <p:cNvPr id="26" name="Rechthoek 25"/>
          <p:cNvSpPr/>
          <p:nvPr/>
        </p:nvSpPr>
        <p:spPr>
          <a:xfrm>
            <a:off x="695400" y="836712"/>
            <a:ext cx="1009903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2400" i="1" dirty="0"/>
              <a:t>µ</a:t>
            </a:r>
            <a:r>
              <a:rPr lang="nl-NL" sz="2400" dirty="0"/>
              <a:t>*(</a:t>
            </a:r>
            <a:r>
              <a:rPr lang="nl-NL" sz="2400" i="1" dirty="0"/>
              <a:t>p</a:t>
            </a:r>
            <a:r>
              <a:rPr lang="nl-NL" sz="2400" baseline="-25000" dirty="0"/>
              <a:t>0</a:t>
            </a:r>
            <a:r>
              <a:rPr lang="nl-NL" sz="2400" dirty="0"/>
              <a:t>)</a:t>
            </a:r>
            <a:r>
              <a:rPr lang="nl-NL" sz="2400" baseline="-25000" dirty="0" err="1"/>
              <a:t>hexane</a:t>
            </a:r>
            <a:r>
              <a:rPr lang="nl-NL" sz="2400" dirty="0"/>
              <a:t> = </a:t>
            </a:r>
            <a:r>
              <a:rPr lang="nl-NL" sz="2400" i="1" dirty="0"/>
              <a:t>µ</a:t>
            </a:r>
            <a:r>
              <a:rPr lang="nl-NL" sz="2400" dirty="0"/>
              <a:t>*(</a:t>
            </a:r>
            <a:r>
              <a:rPr lang="nl-NL" sz="2400" i="1" dirty="0"/>
              <a:t>p</a:t>
            </a:r>
            <a:r>
              <a:rPr lang="nl-NL" sz="2400" baseline="-25000" dirty="0"/>
              <a:t>0</a:t>
            </a:r>
            <a:r>
              <a:rPr lang="nl-NL" sz="2400" dirty="0"/>
              <a:t>)</a:t>
            </a:r>
            <a:r>
              <a:rPr lang="nl-NL" sz="2400" baseline="-25000" dirty="0" err="1"/>
              <a:t>hexane</a:t>
            </a:r>
            <a:r>
              <a:rPr lang="nl-NL" sz="2400" baseline="-25000" dirty="0"/>
              <a:t> </a:t>
            </a:r>
            <a:r>
              <a:rPr lang="nl-NL" sz="2400" dirty="0"/>
              <a:t> + </a:t>
            </a:r>
            <a:r>
              <a:rPr lang="nl-NL" sz="2400" dirty="0" err="1"/>
              <a:t>correction</a:t>
            </a:r>
            <a:r>
              <a:rPr lang="nl-NL" sz="2400" dirty="0"/>
              <a:t> </a:t>
            </a:r>
            <a:r>
              <a:rPr lang="nl-NL" sz="2400" dirty="0" err="1"/>
              <a:t>for</a:t>
            </a:r>
            <a:r>
              <a:rPr lang="nl-NL" sz="2400" dirty="0"/>
              <a:t> </a:t>
            </a:r>
            <a:r>
              <a:rPr lang="nl-NL" sz="2400" dirty="0" err="1"/>
              <a:t>dissolving</a:t>
            </a:r>
            <a:r>
              <a:rPr lang="nl-NL" sz="2400" baseline="-25000" dirty="0"/>
              <a:t>  </a:t>
            </a:r>
            <a:r>
              <a:rPr lang="nl-NL" sz="2400" dirty="0"/>
              <a:t>+ </a:t>
            </a:r>
            <a:r>
              <a:rPr lang="nl-NL" sz="2400" dirty="0" err="1"/>
              <a:t>additional</a:t>
            </a:r>
            <a:r>
              <a:rPr lang="nl-NL" sz="2400" dirty="0"/>
              <a:t> </a:t>
            </a:r>
            <a:r>
              <a:rPr lang="nl-NL" sz="2400" dirty="0" err="1"/>
              <a:t>pressure</a:t>
            </a:r>
            <a:endParaRPr lang="nl-NL" sz="2400" baseline="-25000" dirty="0"/>
          </a:p>
        </p:txBody>
      </p:sp>
      <p:sp>
        <p:nvSpPr>
          <p:cNvPr id="25" name="Tekstvak 24"/>
          <p:cNvSpPr txBox="1"/>
          <p:nvPr/>
        </p:nvSpPr>
        <p:spPr>
          <a:xfrm>
            <a:off x="335360" y="174145"/>
            <a:ext cx="7200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600" b="1" dirty="0" err="1"/>
              <a:t>Osmotic</a:t>
            </a:r>
            <a:r>
              <a:rPr lang="nl-NL" sz="3600" b="1" dirty="0"/>
              <a:t> </a:t>
            </a:r>
            <a:r>
              <a:rPr lang="nl-NL" sz="3600" b="1" dirty="0" err="1"/>
              <a:t>pressure</a:t>
            </a:r>
            <a:endParaRPr lang="nl-NL" sz="3600" b="1" dirty="0"/>
          </a:p>
        </p:txBody>
      </p:sp>
      <p:grpSp>
        <p:nvGrpSpPr>
          <p:cNvPr id="6" name="Groep 5"/>
          <p:cNvGrpSpPr/>
          <p:nvPr/>
        </p:nvGrpSpPr>
        <p:grpSpPr>
          <a:xfrm>
            <a:off x="8205254" y="762728"/>
            <a:ext cx="3716042" cy="3732376"/>
            <a:chOff x="8205254" y="762728"/>
            <a:chExt cx="3716042" cy="3732376"/>
          </a:xfrm>
        </p:grpSpPr>
        <p:pic>
          <p:nvPicPr>
            <p:cNvPr id="14" name="Afbeelding 13"/>
            <p:cNvPicPr>
              <a:picLocks noChangeAspect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8205254" y="762728"/>
              <a:ext cx="3716042" cy="3732376"/>
            </a:xfrm>
            <a:prstGeom prst="rect">
              <a:avLst/>
            </a:prstGeom>
          </p:spPr>
        </p:pic>
        <p:cxnSp>
          <p:nvCxnSpPr>
            <p:cNvPr id="27" name="Rechte verbindingslijn 26"/>
            <p:cNvCxnSpPr/>
            <p:nvPr/>
          </p:nvCxnSpPr>
          <p:spPr>
            <a:xfrm>
              <a:off x="11345783" y="1144200"/>
              <a:ext cx="517145" cy="0"/>
            </a:xfrm>
            <a:prstGeom prst="line">
              <a:avLst/>
            </a:prstGeom>
            <a:ln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Rechte verbindingslijn 27"/>
            <p:cNvCxnSpPr/>
            <p:nvPr/>
          </p:nvCxnSpPr>
          <p:spPr>
            <a:xfrm>
              <a:off x="11384695" y="2627184"/>
              <a:ext cx="517145" cy="0"/>
            </a:xfrm>
            <a:prstGeom prst="line">
              <a:avLst/>
            </a:prstGeom>
            <a:ln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6" grpId="0"/>
      <p:bldP spid="18" grpId="0"/>
      <p:bldP spid="19" grpId="0"/>
      <p:bldP spid="5" grpId="0" animBg="1"/>
      <p:bldP spid="22" grpId="0" animBg="1"/>
      <p:bldP spid="23" grpId="0" animBg="1"/>
      <p:bldP spid="24" grpId="0" animBg="1"/>
    </p:bldLst>
  </p:timing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1273</TotalTime>
  <Words>395</Words>
  <Application>Microsoft Office PowerPoint</Application>
  <PresentationFormat>Breedbeeld</PresentationFormat>
  <Paragraphs>124</Paragraphs>
  <Slides>12</Slides>
  <Notes>1</Notes>
  <HiddenSlides>0</HiddenSlides>
  <MMClips>0</MMClips>
  <ScaleCrop>false</ScaleCrop>
  <HeadingPairs>
    <vt:vector size="8" baseType="variant">
      <vt:variant>
        <vt:lpstr>Gebruikte lettertypen</vt:lpstr>
      </vt:variant>
      <vt:variant>
        <vt:i4>8</vt:i4>
      </vt:variant>
      <vt:variant>
        <vt:lpstr>Thema</vt:lpstr>
      </vt:variant>
      <vt:variant>
        <vt:i4>1</vt:i4>
      </vt:variant>
      <vt:variant>
        <vt:lpstr>Ingesloten OLE-bronprogramma's</vt:lpstr>
      </vt:variant>
      <vt:variant>
        <vt:i4>1</vt:i4>
      </vt:variant>
      <vt:variant>
        <vt:lpstr>Diatitels</vt:lpstr>
      </vt:variant>
      <vt:variant>
        <vt:i4>12</vt:i4>
      </vt:variant>
    </vt:vector>
  </HeadingPairs>
  <TitlesOfParts>
    <vt:vector size="22" baseType="lpstr">
      <vt:lpstr>Batang</vt:lpstr>
      <vt:lpstr>Arial</vt:lpstr>
      <vt:lpstr>Bookman Old Style</vt:lpstr>
      <vt:lpstr>Calibri</vt:lpstr>
      <vt:lpstr>Cambria Math</vt:lpstr>
      <vt:lpstr>Times New Roman</vt:lpstr>
      <vt:lpstr>Verdana</vt:lpstr>
      <vt:lpstr>Wingdings</vt:lpstr>
      <vt:lpstr>Office-thema</vt:lpstr>
      <vt:lpstr>Vergelijking</vt:lpstr>
      <vt:lpstr>Thermodynamics  tutorhour 5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Company>HP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Tutoruur Thermodynamica</dc:title>
  <dc:creator>Frank</dc:creator>
  <cp:lastModifiedBy>Heijmen, Els</cp:lastModifiedBy>
  <cp:revision>116</cp:revision>
  <dcterms:created xsi:type="dcterms:W3CDTF">2014-02-28T12:43:48Z</dcterms:created>
  <dcterms:modified xsi:type="dcterms:W3CDTF">2021-11-17T20:33:22Z</dcterms:modified>
</cp:coreProperties>
</file>