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74" r:id="rId4"/>
    <p:sldId id="273" r:id="rId5"/>
    <p:sldId id="277" r:id="rId6"/>
    <p:sldId id="268" r:id="rId7"/>
    <p:sldId id="265" r:id="rId8"/>
    <p:sldId id="337" r:id="rId9"/>
    <p:sldId id="292" r:id="rId10"/>
    <p:sldId id="293" r:id="rId11"/>
    <p:sldId id="338" r:id="rId12"/>
    <p:sldId id="318" r:id="rId13"/>
    <p:sldId id="319" r:id="rId14"/>
    <p:sldId id="317" r:id="rId15"/>
    <p:sldId id="320" r:id="rId16"/>
    <p:sldId id="321" r:id="rId17"/>
    <p:sldId id="322" r:id="rId18"/>
    <p:sldId id="323" r:id="rId19"/>
    <p:sldId id="324" r:id="rId20"/>
    <p:sldId id="336" r:id="rId21"/>
    <p:sldId id="325" r:id="rId22"/>
    <p:sldId id="294" r:id="rId23"/>
    <p:sldId id="340" r:id="rId24"/>
    <p:sldId id="326" r:id="rId25"/>
    <p:sldId id="330" r:id="rId26"/>
    <p:sldId id="331" r:id="rId27"/>
    <p:sldId id="328" r:id="rId28"/>
    <p:sldId id="295" r:id="rId29"/>
    <p:sldId id="333" r:id="rId30"/>
    <p:sldId id="339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34" r:id="rId39"/>
    <p:sldId id="303" r:id="rId40"/>
    <p:sldId id="304" r:id="rId41"/>
    <p:sldId id="305" r:id="rId42"/>
    <p:sldId id="306" r:id="rId43"/>
    <p:sldId id="316" r:id="rId44"/>
    <p:sldId id="314" r:id="rId45"/>
    <p:sldId id="315" r:id="rId46"/>
    <p:sldId id="310" r:id="rId47"/>
    <p:sldId id="313" r:id="rId48"/>
    <p:sldId id="335" r:id="rId49"/>
    <p:sldId id="311" r:id="rId5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80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4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60.wmf"/><Relationship Id="rId6" Type="http://schemas.openxmlformats.org/officeDocument/2006/relationships/image" Target="../media/image6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1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66.wmf"/><Relationship Id="rId5" Type="http://schemas.openxmlformats.org/officeDocument/2006/relationships/image" Target="../media/image61.wmf"/><Relationship Id="rId4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79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7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4.wmf"/><Relationship Id="rId5" Type="http://schemas.openxmlformats.org/officeDocument/2006/relationships/image" Target="../media/image81.wmf"/><Relationship Id="rId4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1.wmf"/><Relationship Id="rId4" Type="http://schemas.openxmlformats.org/officeDocument/2006/relationships/image" Target="../media/image9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91.wmf"/><Relationship Id="rId4" Type="http://schemas.openxmlformats.org/officeDocument/2006/relationships/image" Target="../media/image10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91.wmf"/><Relationship Id="rId4" Type="http://schemas.openxmlformats.org/officeDocument/2006/relationships/image" Target="../media/image112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28.wmf"/><Relationship Id="rId1" Type="http://schemas.openxmlformats.org/officeDocument/2006/relationships/image" Target="../media/image131.wmf"/><Relationship Id="rId4" Type="http://schemas.openxmlformats.org/officeDocument/2006/relationships/image" Target="../media/image9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28.wmf"/><Relationship Id="rId1" Type="http://schemas.openxmlformats.org/officeDocument/2006/relationships/image" Target="../media/image131.wmf"/><Relationship Id="rId4" Type="http://schemas.openxmlformats.org/officeDocument/2006/relationships/image" Target="../media/image9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9.wmf"/><Relationship Id="rId1" Type="http://schemas.openxmlformats.org/officeDocument/2006/relationships/image" Target="../media/image131.wmf"/><Relationship Id="rId4" Type="http://schemas.openxmlformats.org/officeDocument/2006/relationships/image" Target="../media/image14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44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44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0.wmf"/><Relationship Id="rId1" Type="http://schemas.openxmlformats.org/officeDocument/2006/relationships/image" Target="../media/image15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0.wmf"/><Relationship Id="rId7" Type="http://schemas.openxmlformats.org/officeDocument/2006/relationships/image" Target="../media/image38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86324-2EBA-4F8B-95F3-E5537DD24816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8233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7B59F-45F5-4F15-83AD-5772B87296BF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4440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5A7D8-5AB3-4C71-9252-7F630FA98DFF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5226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5B07B-E8D4-4D15-8BFF-9D2AD1EDF482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718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9602E-E861-4F38-A773-2DB594E53467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1267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0E70-30D9-49C6-A248-C93B996BEDFB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007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A3F72-538C-4516-99AB-F3D7C6B8F9A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3461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737FF-C33C-4117-8E29-92E2E3B5602B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9750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E8CC7-5F47-4A89-BE31-B9AB0C491730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6618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604E6-4638-476C-B24F-4404A1C8BBE3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5098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C75AE-EFA5-44F5-AB22-A4EC29D1A6F0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5379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937CC5-EEE9-4114-B609-57283D8F26BE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png"/><Relationship Id="rId4" Type="http://schemas.openxmlformats.org/officeDocument/2006/relationships/image" Target="../media/image18.wmf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5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7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2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0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0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6.bin"/><Relationship Id="rId3" Type="http://schemas.openxmlformats.org/officeDocument/2006/relationships/image" Target="../media/image58.png"/><Relationship Id="rId7" Type="http://schemas.openxmlformats.org/officeDocument/2006/relationships/image" Target="../media/image53.wmf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4.wmf"/><Relationship Id="rId14" Type="http://schemas.openxmlformats.org/officeDocument/2006/relationships/image" Target="../media/image5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55.wmf"/><Relationship Id="rId3" Type="http://schemas.openxmlformats.org/officeDocument/2006/relationships/image" Target="../media/image58.png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54.wmf"/><Relationship Id="rId5" Type="http://schemas.openxmlformats.org/officeDocument/2006/relationships/image" Target="../media/image60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7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66.wmf"/><Relationship Id="rId3" Type="http://schemas.openxmlformats.org/officeDocument/2006/relationships/image" Target="../media/image58.pn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65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71.wmf"/><Relationship Id="rId3" Type="http://schemas.openxmlformats.org/officeDocument/2006/relationships/image" Target="../media/image73.png"/><Relationship Id="rId7" Type="http://schemas.openxmlformats.org/officeDocument/2006/relationships/image" Target="../media/image68.wmf"/><Relationship Id="rId12" Type="http://schemas.openxmlformats.org/officeDocument/2006/relationships/image" Target="../media/image58.png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6.wmf"/><Relationship Id="rId20" Type="http://schemas.openxmlformats.org/officeDocument/2006/relationships/image" Target="../media/image72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oleObject" Target="../embeddings/oleObject85.bin"/><Relationship Id="rId10" Type="http://schemas.openxmlformats.org/officeDocument/2006/relationships/oleObject" Target="../embeddings/oleObject83.bin"/><Relationship Id="rId19" Type="http://schemas.openxmlformats.org/officeDocument/2006/relationships/oleObject" Target="../embeddings/oleObject87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69.wmf"/><Relationship Id="rId14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58.png"/><Relationship Id="rId4" Type="http://schemas.openxmlformats.org/officeDocument/2006/relationships/image" Target="../media/image7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80.wmf"/><Relationship Id="rId3" Type="http://schemas.openxmlformats.org/officeDocument/2006/relationships/image" Target="../media/image83.gi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6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9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84.wmf"/><Relationship Id="rId3" Type="http://schemas.openxmlformats.org/officeDocument/2006/relationships/image" Target="../media/image83.gi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3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81.wmf"/><Relationship Id="rId5" Type="http://schemas.openxmlformats.org/officeDocument/2006/relationships/image" Target="../media/image76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10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81.wmf"/><Relationship Id="rId3" Type="http://schemas.openxmlformats.org/officeDocument/2006/relationships/image" Target="../media/image83.gi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0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86.wmf"/><Relationship Id="rId5" Type="http://schemas.openxmlformats.org/officeDocument/2006/relationships/image" Target="../media/image76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10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image" Target="../media/image92.pn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9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91.wmf"/><Relationship Id="rId3" Type="http://schemas.openxmlformats.org/officeDocument/2006/relationships/image" Target="../media/image92.pn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9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0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91.wmf"/><Relationship Id="rId3" Type="http://schemas.openxmlformats.org/officeDocument/2006/relationships/image" Target="../media/image108.png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0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91.wmf"/><Relationship Id="rId3" Type="http://schemas.openxmlformats.org/officeDocument/2006/relationships/image" Target="../media/image108.png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1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42.bin"/><Relationship Id="rId18" Type="http://schemas.openxmlformats.org/officeDocument/2006/relationships/image" Target="../media/image120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4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145.bin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1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4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5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9.png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0.png"/><Relationship Id="rId11" Type="http://schemas.openxmlformats.org/officeDocument/2006/relationships/oleObject" Target="../embeddings/oleObject157.bin"/><Relationship Id="rId5" Type="http://schemas.openxmlformats.org/officeDocument/2006/relationships/image" Target="../media/image126.wmf"/><Relationship Id="rId10" Type="http://schemas.openxmlformats.org/officeDocument/2006/relationships/image" Target="../media/image128.wmf"/><Relationship Id="rId4" Type="http://schemas.openxmlformats.org/officeDocument/2006/relationships/oleObject" Target="../embeddings/oleObject154.bin"/><Relationship Id="rId9" Type="http://schemas.openxmlformats.org/officeDocument/2006/relationships/oleObject" Target="../embeddings/oleObject15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133.pn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91.wmf"/><Relationship Id="rId5" Type="http://schemas.openxmlformats.org/officeDocument/2006/relationships/image" Target="../media/image131.w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3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3" Type="http://schemas.openxmlformats.org/officeDocument/2006/relationships/image" Target="../media/image135.pn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91.wmf"/><Relationship Id="rId5" Type="http://schemas.openxmlformats.org/officeDocument/2006/relationships/image" Target="../media/image131.wmf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3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image" Target="../media/image138.png"/><Relationship Id="rId7" Type="http://schemas.openxmlformats.org/officeDocument/2006/relationships/image" Target="../media/image1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67.bin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3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3" Type="http://schemas.openxmlformats.org/officeDocument/2006/relationships/image" Target="../media/image138.png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40.wmf"/><Relationship Id="rId5" Type="http://schemas.openxmlformats.org/officeDocument/2006/relationships/image" Target="../media/image131.w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3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7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83.bin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9.bin"/><Relationship Id="rId10" Type="http://schemas.openxmlformats.org/officeDocument/2006/relationships/image" Target="../media/image140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81.bin"/><Relationship Id="rId14" Type="http://schemas.openxmlformats.org/officeDocument/2006/relationships/image" Target="../media/image14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151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8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193.bin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0" Type="http://schemas.openxmlformats.org/officeDocument/2006/relationships/image" Target="../media/image154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15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199.bin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5.bin"/><Relationship Id="rId10" Type="http://schemas.openxmlformats.org/officeDocument/2006/relationships/image" Target="../media/image154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97.bin"/><Relationship Id="rId14" Type="http://schemas.openxmlformats.org/officeDocument/2006/relationships/image" Target="../media/image156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990600" y="1111044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990600" y="34290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990600" y="47244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990600" y="54102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990600" y="22860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0444"/>
            <a:ext cx="5644677" cy="655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3" grpId="0" animBg="1"/>
      <p:bldP spid="6163" grpId="1" animBg="1"/>
      <p:bldP spid="6164" grpId="0" animBg="1"/>
      <p:bldP spid="6164" grpId="1" animBg="1"/>
      <p:bldP spid="6165" grpId="0" animBg="1"/>
      <p:bldP spid="6168" grpId="0" animBg="1"/>
      <p:bldP spid="616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10</a:t>
            </a:fld>
            <a:endParaRPr lang="en-US" altLang="nl-NL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u="sng" dirty="0" smtClean="0">
                <a:solidFill>
                  <a:srgbClr val="C00000"/>
                </a:solidFill>
              </a:rPr>
              <a:t>from atoms to molecules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10" name="Picture 5" descr="fig_collision_p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2310"/>
            <a:ext cx="3657600" cy="17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57252" y="3177313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(Study guide p.3-4)</a:t>
            </a:r>
            <a:endParaRPr lang="en-US" altLang="nl-NL" sz="2400" b="1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5400000">
            <a:off x="5733015" y="3902869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8567" y="5624513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Internal energy </a:t>
            </a:r>
          </a:p>
          <a:p>
            <a:r>
              <a:rPr lang="en-US" altLang="nl-NL" sz="2400" b="1" u="sng" dirty="0" smtClean="0"/>
              <a:t>of the system</a:t>
            </a:r>
            <a:endParaRPr lang="en-US" altLang="nl-NL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51399"/>
              </p:ext>
            </p:extLst>
          </p:nvPr>
        </p:nvGraphicFramePr>
        <p:xfrm>
          <a:off x="4865688" y="4722559"/>
          <a:ext cx="27098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6" name="Vergelijking" r:id="rId4" imgW="1193760" imgH="393480" progId="Equation.3">
                  <p:embed/>
                </p:oleObj>
              </mc:Choice>
              <mc:Fallback>
                <p:oleObj name="Vergelijking" r:id="rId4" imgW="11937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4722559"/>
                        <a:ext cx="2709862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6" y="2667000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6384" y="46691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Atomic perfect gas</a:t>
            </a:r>
            <a:endParaRPr lang="en-US" altLang="nl-NL" sz="2400" b="1" u="sng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41092"/>
              </p:ext>
            </p:extLst>
          </p:nvPr>
        </p:nvGraphicFramePr>
        <p:xfrm>
          <a:off x="868363" y="5378450"/>
          <a:ext cx="1555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7" name="Vergelijking" r:id="rId7" imgW="685800" imgH="177480" progId="Equation.3">
                  <p:embed/>
                </p:oleObj>
              </mc:Choice>
              <mc:Fallback>
                <p:oleObj name="Vergelijking" r:id="rId7" imgW="68580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5378450"/>
                        <a:ext cx="1555750" cy="401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6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11</a:t>
            </a:fld>
            <a:endParaRPr lang="en-US" altLang="nl-NL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u="sng" dirty="0" smtClean="0">
                <a:solidFill>
                  <a:srgbClr val="C00000"/>
                </a:solidFill>
              </a:rPr>
              <a:t>from atoms to molecules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10" name="Picture 5" descr="fig_collision_p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2310"/>
            <a:ext cx="3657600" cy="17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57252" y="3177313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(Study guide p.3-4)</a:t>
            </a:r>
            <a:endParaRPr lang="en-US" altLang="nl-NL" sz="2400" b="1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5400000">
            <a:off x="5733015" y="3902869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8567" y="5624513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Internal energy </a:t>
            </a:r>
          </a:p>
          <a:p>
            <a:r>
              <a:rPr lang="en-US" altLang="nl-NL" sz="2400" b="1" u="sng" dirty="0" smtClean="0"/>
              <a:t>of the system</a:t>
            </a:r>
            <a:endParaRPr lang="en-US" altLang="nl-NL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70198"/>
              </p:ext>
            </p:extLst>
          </p:nvPr>
        </p:nvGraphicFramePr>
        <p:xfrm>
          <a:off x="4865688" y="4722559"/>
          <a:ext cx="27098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4" name="Vergelijking" r:id="rId4" imgW="1193760" imgH="393480" progId="Equation.3">
                  <p:embed/>
                </p:oleObj>
              </mc:Choice>
              <mc:Fallback>
                <p:oleObj name="Vergelijking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4722559"/>
                        <a:ext cx="2709862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6" y="2667000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6384" y="46691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Atomic perfect gas</a:t>
            </a:r>
            <a:endParaRPr lang="en-US" altLang="nl-NL" sz="2400" b="1" u="sng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516465"/>
              </p:ext>
            </p:extLst>
          </p:nvPr>
        </p:nvGraphicFramePr>
        <p:xfrm>
          <a:off x="868363" y="5378450"/>
          <a:ext cx="1555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5" name="Vergelijking" r:id="rId7" imgW="685800" imgH="177480" progId="Equation.3">
                  <p:embed/>
                </p:oleObj>
              </mc:Choice>
              <mc:Fallback>
                <p:oleObj name="Vergelijking" r:id="rId7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5378450"/>
                        <a:ext cx="1555750" cy="401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56957" y="4648200"/>
            <a:ext cx="432842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Only for atomic</a:t>
            </a:r>
          </a:p>
          <a:p>
            <a:r>
              <a:rPr lang="nl-NL" sz="4800" dirty="0" smtClean="0">
                <a:solidFill>
                  <a:srgbClr val="FF0000"/>
                </a:solidFill>
              </a:rPr>
              <a:t>perfect gas!</a:t>
            </a:r>
            <a:endParaRPr lang="nl-NL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12</a:t>
            </a:fld>
            <a:endParaRPr lang="en-US" altLang="nl-NL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u="sng" dirty="0" smtClean="0">
                <a:solidFill>
                  <a:srgbClr val="C00000"/>
                </a:solidFill>
              </a:rPr>
              <a:t>from atoms to molecules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562600" y="9144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(Study guide p.17-18)</a:t>
            </a:r>
            <a:endParaRPr lang="en-US" altLang="nl-NL" sz="2400" b="1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16200000">
            <a:off x="5822156" y="323135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8567" y="2425954"/>
            <a:ext cx="3124200" cy="48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Internal energy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17650"/>
              </p:ext>
            </p:extLst>
          </p:nvPr>
        </p:nvGraphicFramePr>
        <p:xfrm>
          <a:off x="4232275" y="1524000"/>
          <a:ext cx="39782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6" name="Equation" r:id="rId3" imgW="1752480" imgH="393480" progId="Equation.3">
                  <p:embed/>
                </p:oleObj>
              </mc:Choice>
              <mc:Fallback>
                <p:oleObj name="Equation" r:id="rId3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1524000"/>
                        <a:ext cx="3978275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6" y="2667000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6384" y="46691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Atomic perfect gas</a:t>
            </a:r>
            <a:endParaRPr lang="en-US" altLang="nl-NL" sz="2400" b="1" u="sng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2981"/>
              </p:ext>
            </p:extLst>
          </p:nvPr>
        </p:nvGraphicFramePr>
        <p:xfrm>
          <a:off x="868363" y="5378450"/>
          <a:ext cx="1555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7" name="Vergelijking" r:id="rId6" imgW="685800" imgH="177480" progId="Equation.3">
                  <p:embed/>
                </p:oleObj>
              </mc:Choice>
              <mc:Fallback>
                <p:oleObj name="Vergelijking" r:id="rId6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5378450"/>
                        <a:ext cx="1555750" cy="401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351493"/>
              </p:ext>
            </p:extLst>
          </p:nvPr>
        </p:nvGraphicFramePr>
        <p:xfrm>
          <a:off x="5373688" y="4070350"/>
          <a:ext cx="18732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8" name="Vergelijking" r:id="rId8" imgW="825480" imgH="393480" progId="Equation.3">
                  <p:embed/>
                </p:oleObj>
              </mc:Choice>
              <mc:Fallback>
                <p:oleObj name="Vergelijking" r:id="rId8" imgW="825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070350"/>
                        <a:ext cx="1873250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114800" y="5029200"/>
            <a:ext cx="43672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Internal energy of a </a:t>
            </a:r>
            <a:r>
              <a:rPr lang="en-US" altLang="nl-NL" sz="2400" b="1" u="sng" dirty="0" smtClean="0">
                <a:solidFill>
                  <a:srgbClr val="0070C0"/>
                </a:solidFill>
              </a:rPr>
              <a:t>system with 3</a:t>
            </a:r>
            <a:r>
              <a:rPr lang="en-US" altLang="nl-NL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400" b="1" u="sng" dirty="0" smtClean="0">
                <a:solidFill>
                  <a:srgbClr val="0070C0"/>
                </a:solidFill>
              </a:rPr>
              <a:t> degrees of freedom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72000" y="5943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</a:t>
            </a:r>
            <a:r>
              <a:rPr lang="en-US" altLang="nl-NL" sz="2400" b="1" dirty="0" smtClean="0">
                <a:solidFill>
                  <a:srgbClr val="FF0000"/>
                </a:solidFill>
              </a:rPr>
              <a:t>equipartition theorem</a:t>
            </a:r>
            <a:r>
              <a:rPr lang="en-US" altLang="nl-NL" sz="2400" b="1" dirty="0" smtClean="0"/>
              <a:t>)</a:t>
            </a:r>
            <a:endParaRPr lang="en-US" alt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8094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33535" y="6248400"/>
            <a:ext cx="2133600" cy="476250"/>
          </a:xfrm>
        </p:spPr>
        <p:txBody>
          <a:bodyPr/>
          <a:lstStyle/>
          <a:p>
            <a:fld id="{B9CF8E95-B399-4090-855A-29D0AFC7699D}" type="slidenum">
              <a:rPr lang="en-US" altLang="nl-NL" smtClean="0"/>
              <a:pPr/>
              <a:t>13</a:t>
            </a:fld>
            <a:endParaRPr lang="en-US" altLang="nl-NL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u="sng" dirty="0" smtClean="0">
                <a:solidFill>
                  <a:srgbClr val="C00000"/>
                </a:solidFill>
              </a:rPr>
              <a:t>from atoms to molecules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981700" y="409851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6" y="2667000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6384" y="46691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Atomic perfect gas</a:t>
            </a:r>
            <a:endParaRPr lang="en-US" altLang="nl-NL" sz="2400" b="1" u="sng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11853"/>
              </p:ext>
            </p:extLst>
          </p:nvPr>
        </p:nvGraphicFramePr>
        <p:xfrm>
          <a:off x="868363" y="5378450"/>
          <a:ext cx="1555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64" name="Vergelijking" r:id="rId4" imgW="685800" imgH="177480" progId="Equation.3">
                  <p:embed/>
                </p:oleObj>
              </mc:Choice>
              <mc:Fallback>
                <p:oleObj name="Vergelijking" r:id="rId4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5378450"/>
                        <a:ext cx="1555750" cy="401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993107"/>
              </p:ext>
            </p:extLst>
          </p:nvPr>
        </p:nvGraphicFramePr>
        <p:xfrm>
          <a:off x="4094163" y="1600200"/>
          <a:ext cx="13827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65" name="Vergelijking" r:id="rId6" imgW="609480" imgH="393480" progId="Equation.3">
                  <p:embed/>
                </p:oleObj>
              </mc:Choice>
              <mc:Fallback>
                <p:oleObj name="Vergelijking" r:id="rId6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1600200"/>
                        <a:ext cx="1382712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0800" y="2470562"/>
            <a:ext cx="43672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Internal energy</a:t>
            </a:r>
          </a:p>
          <a:p>
            <a:r>
              <a:rPr lang="en-US" altLang="nl-NL" sz="2400" b="1" u="sng" dirty="0" smtClean="0">
                <a:solidFill>
                  <a:srgbClr val="0070C0"/>
                </a:solidFill>
              </a:rPr>
              <a:t>per degree of freedom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48000" y="3277012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</a:t>
            </a:r>
            <a:r>
              <a:rPr lang="en-US" altLang="nl-NL" sz="2400" b="1" dirty="0" smtClean="0">
                <a:solidFill>
                  <a:srgbClr val="FF0000"/>
                </a:solidFill>
              </a:rPr>
              <a:t>equipartition theorem</a:t>
            </a:r>
            <a:r>
              <a:rPr lang="en-US" altLang="nl-NL" sz="2400" b="1" dirty="0" smtClean="0"/>
              <a:t>)</a:t>
            </a:r>
            <a:endParaRPr lang="en-US" altLang="nl-NL" sz="24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337158"/>
              </p:ext>
            </p:extLst>
          </p:nvPr>
        </p:nvGraphicFramePr>
        <p:xfrm>
          <a:off x="3849688" y="3917950"/>
          <a:ext cx="18732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66" name="Vergelijking" r:id="rId8" imgW="825480" imgH="393480" progId="Equation.3">
                  <p:embed/>
                </p:oleObj>
              </mc:Choice>
              <mc:Fallback>
                <p:oleObj name="Vergelijking" r:id="rId8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3917950"/>
                        <a:ext cx="1873250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 flipV="1">
            <a:off x="4809204" y="4481052"/>
            <a:ext cx="495300" cy="914400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114800" y="4495800"/>
            <a:ext cx="454742" cy="914400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08273" y="5262720"/>
            <a:ext cx="11835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</a:t>
            </a:r>
            <a:r>
              <a:rPr lang="en-US" altLang="nl-NL" sz="2800" b="1" i="1" dirty="0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altLang="nl-NL" sz="2400" b="1" dirty="0" smtClean="0"/>
              <a:t>)</a:t>
            </a:r>
            <a:endParaRPr lang="en-US" altLang="nl-NL" sz="2400" b="1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572000" y="526272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</a:t>
            </a:r>
            <a:r>
              <a:rPr lang="en-US" altLang="nl-NL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8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nl-NL" sz="2400" b="1" dirty="0" smtClean="0">
                <a:latin typeface="+mn-lt"/>
                <a:cs typeface="Times New Roman" pitchFamily="18" charset="0"/>
              </a:rPr>
              <a:t>toms</a:t>
            </a:r>
            <a:r>
              <a:rPr lang="en-US" altLang="nl-NL" sz="2400" b="1" dirty="0" smtClean="0"/>
              <a:t>)</a:t>
            </a:r>
            <a:endParaRPr lang="en-US" altLang="nl-NL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803546"/>
              </p:ext>
            </p:extLst>
          </p:nvPr>
        </p:nvGraphicFramePr>
        <p:xfrm>
          <a:off x="5902992" y="4669138"/>
          <a:ext cx="1154112" cy="36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67" name="Vergelijking" r:id="rId10" imgW="558720" imgH="177480" progId="Equation.3">
                  <p:embed/>
                </p:oleObj>
              </mc:Choice>
              <mc:Fallback>
                <p:oleObj name="Vergelijking" r:id="rId10" imgW="5587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992" y="4669138"/>
                        <a:ext cx="1154112" cy="36688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773114"/>
              </p:ext>
            </p:extLst>
          </p:nvPr>
        </p:nvGraphicFramePr>
        <p:xfrm>
          <a:off x="7197673" y="3895312"/>
          <a:ext cx="16144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68" name="Vergelijking" r:id="rId12" imgW="711000" imgH="393480" progId="Equation.3">
                  <p:embed/>
                </p:oleObj>
              </mc:Choice>
              <mc:Fallback>
                <p:oleObj name="Vergelijking" r:id="rId12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673" y="3895312"/>
                        <a:ext cx="1614488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Brace 25"/>
          <p:cNvSpPr/>
          <p:nvPr/>
        </p:nvSpPr>
        <p:spPr bwMode="auto">
          <a:xfrm rot="5400000">
            <a:off x="4719792" y="4608564"/>
            <a:ext cx="454127" cy="2667000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6008437"/>
            <a:ext cx="3810000" cy="57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0070C0"/>
                </a:solidFill>
              </a:rPr>
              <a:t>3</a:t>
            </a:r>
            <a:r>
              <a:rPr lang="en-US" altLang="nl-NL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400" b="1" u="sng" dirty="0" smtClean="0">
                <a:solidFill>
                  <a:srgbClr val="0070C0"/>
                </a:solidFill>
              </a:rPr>
              <a:t> degrees of freedom 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562600" y="9144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(Study guide p.17-18)</a:t>
            </a:r>
            <a:endParaRPr lang="en-US" alt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6046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9" grpId="0"/>
      <p:bldP spid="24" grpId="0"/>
      <p:bldP spid="25" grpId="0"/>
      <p:bldP spid="26" grpId="0" animBg="1"/>
      <p:bldP spid="2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14</a:t>
            </a:fld>
            <a:endParaRPr lang="en-US" altLang="nl-NL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u="sng" dirty="0" smtClean="0">
                <a:solidFill>
                  <a:srgbClr val="C00000"/>
                </a:solidFill>
              </a:rPr>
              <a:t>from atoms to molecules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6" y="2667000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34" y="2675558"/>
            <a:ext cx="2581910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6384" y="46691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Atomic perfect gas</a:t>
            </a:r>
            <a:endParaRPr lang="en-US" altLang="nl-NL" sz="2400" b="1" u="sng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81600" y="4680156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Molecular perfect gas</a:t>
            </a:r>
            <a:endParaRPr lang="en-US" altLang="nl-NL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68361"/>
              </p:ext>
            </p:extLst>
          </p:nvPr>
        </p:nvGraphicFramePr>
        <p:xfrm>
          <a:off x="317500" y="5257800"/>
          <a:ext cx="26225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3" name="Vergelijking" r:id="rId5" imgW="1155600" imgH="393480" progId="Equation.3">
                  <p:embed/>
                </p:oleObj>
              </mc:Choice>
              <mc:Fallback>
                <p:oleObj name="Vergelijking" r:id="rId5" imgW="115560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5257800"/>
                        <a:ext cx="2622550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52400" y="914400"/>
            <a:ext cx="365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Only </a:t>
            </a:r>
            <a:r>
              <a:rPr lang="en-US" altLang="nl-NL" sz="2400" b="1" u="sng" dirty="0" smtClean="0">
                <a:solidFill>
                  <a:srgbClr val="0070C0"/>
                </a:solidFill>
              </a:rPr>
              <a:t>Translational </a:t>
            </a:r>
          </a:p>
          <a:p>
            <a:r>
              <a:rPr lang="en-US" altLang="nl-NL" sz="2400" b="1" u="sng" dirty="0" smtClean="0">
                <a:solidFill>
                  <a:schemeClr val="tx2"/>
                </a:solidFill>
              </a:rPr>
              <a:t>degrees of freedom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19600" y="914400"/>
            <a:ext cx="472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Also </a:t>
            </a:r>
            <a:r>
              <a:rPr lang="en-US" altLang="nl-NL" sz="2400" b="1" u="sng" dirty="0" smtClean="0">
                <a:solidFill>
                  <a:srgbClr val="0070C0"/>
                </a:solidFill>
              </a:rPr>
              <a:t>Rotational </a:t>
            </a:r>
            <a:r>
              <a:rPr lang="en-US" altLang="nl-NL" sz="2400" b="1" u="sng" dirty="0" smtClean="0">
                <a:solidFill>
                  <a:schemeClr val="tx2"/>
                </a:solidFill>
              </a:rPr>
              <a:t>and </a:t>
            </a:r>
            <a:r>
              <a:rPr lang="en-US" altLang="nl-NL" sz="2400" b="1" u="sng" dirty="0" smtClean="0">
                <a:solidFill>
                  <a:srgbClr val="0070C0"/>
                </a:solidFill>
              </a:rPr>
              <a:t>Vibrational</a:t>
            </a:r>
          </a:p>
          <a:p>
            <a:r>
              <a:rPr lang="en-US" altLang="nl-NL" sz="2400" b="1" u="sng" dirty="0">
                <a:solidFill>
                  <a:schemeClr val="tx2"/>
                </a:solidFill>
              </a:rPr>
              <a:t>degrees of freedom </a:t>
            </a:r>
          </a:p>
          <a:p>
            <a:endParaRPr lang="en-US" altLang="nl-NL" sz="2400" u="sng" dirty="0" smtClean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052052" y="5823156"/>
            <a:ext cx="617574" cy="577644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61491"/>
              </p:ext>
            </p:extLst>
          </p:nvPr>
        </p:nvGraphicFramePr>
        <p:xfrm>
          <a:off x="1685930" y="6221412"/>
          <a:ext cx="10382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4" name="Vergelijking" r:id="rId7" imgW="457200" imgH="215640" progId="Equation.3">
                  <p:embed/>
                </p:oleObj>
              </mc:Choice>
              <mc:Fallback>
                <p:oleObj name="Vergelijking" r:id="rId7" imgW="4572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30" y="6221412"/>
                        <a:ext cx="1038225" cy="4841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51650"/>
              </p:ext>
            </p:extLst>
          </p:nvPr>
        </p:nvGraphicFramePr>
        <p:xfrm>
          <a:off x="6324139" y="5252883"/>
          <a:ext cx="10382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5" name="Vergelijking" r:id="rId9" imgW="457200" imgH="215640" progId="Equation.3">
                  <p:embed/>
                </p:oleObj>
              </mc:Choice>
              <mc:Fallback>
                <p:oleObj name="Vergelijking" r:id="rId9" imgW="45720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139" y="5252883"/>
                        <a:ext cx="1038225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21832"/>
              </p:ext>
            </p:extLst>
          </p:nvPr>
        </p:nvGraphicFramePr>
        <p:xfrm>
          <a:off x="6310313" y="5865813"/>
          <a:ext cx="10668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" name="Vergelijking" r:id="rId11" imgW="469800" imgH="228600" progId="Equation.3">
                  <p:embed/>
                </p:oleObj>
              </mc:Choice>
              <mc:Fallback>
                <p:oleObj name="Vergelijking" r:id="rId11" imgW="4698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5865813"/>
                        <a:ext cx="1066800" cy="512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8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15</a:t>
            </a:fld>
            <a:endParaRPr lang="en-US" altLang="nl-NL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u="sng" dirty="0" smtClean="0">
                <a:solidFill>
                  <a:srgbClr val="C00000"/>
                </a:solidFill>
              </a:rPr>
              <a:t>from atoms to molecules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34" y="2675558"/>
            <a:ext cx="2581910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81600" y="4680156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Molecular perfect gas</a:t>
            </a:r>
            <a:endParaRPr lang="en-US" altLang="nl-NL" sz="2400" b="1" u="sng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793956"/>
            <a:ext cx="37018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0070C0"/>
                </a:solidFill>
              </a:rPr>
              <a:t>Rotational </a:t>
            </a:r>
          </a:p>
          <a:p>
            <a:r>
              <a:rPr lang="en-US" altLang="nl-NL" sz="2400" b="1" u="sng" dirty="0" smtClean="0">
                <a:solidFill>
                  <a:schemeClr val="tx2"/>
                </a:solidFill>
              </a:rPr>
              <a:t>degrees </a:t>
            </a:r>
            <a:r>
              <a:rPr lang="en-US" altLang="nl-NL" sz="2400" b="1" u="sng" dirty="0">
                <a:solidFill>
                  <a:schemeClr val="tx2"/>
                </a:solidFill>
              </a:rPr>
              <a:t>of freedom </a:t>
            </a:r>
          </a:p>
          <a:p>
            <a:endParaRPr lang="en-US" altLang="nl-NL" sz="2400" u="sng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596026"/>
              </p:ext>
            </p:extLst>
          </p:nvPr>
        </p:nvGraphicFramePr>
        <p:xfrm>
          <a:off x="2957513" y="2039417"/>
          <a:ext cx="10683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9" name="Vergelijking" r:id="rId4" imgW="469800" imgH="215640" progId="Equation.3">
                  <p:embed/>
                </p:oleObj>
              </mc:Choice>
              <mc:Fallback>
                <p:oleObj name="Vergelijking" r:id="rId4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039417"/>
                        <a:ext cx="1068387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owchart: Connector 15"/>
          <p:cNvSpPr/>
          <p:nvPr/>
        </p:nvSpPr>
        <p:spPr bwMode="auto">
          <a:xfrm>
            <a:off x="2184921" y="2168004"/>
            <a:ext cx="228600" cy="228600"/>
          </a:xfrm>
          <a:prstGeom prst="flowChartConnector">
            <a:avLst/>
          </a:prstGeom>
          <a:solidFill>
            <a:srgbClr val="0070C0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02420" y="3642852"/>
            <a:ext cx="275304" cy="340440"/>
            <a:chOff x="882444" y="3744864"/>
            <a:chExt cx="275304" cy="340440"/>
          </a:xfrm>
        </p:grpSpPr>
        <p:sp>
          <p:nvSpPr>
            <p:cNvPr id="25" name="Flowchart: Connector 24"/>
            <p:cNvSpPr/>
            <p:nvPr/>
          </p:nvSpPr>
          <p:spPr bwMode="auto">
            <a:xfrm>
              <a:off x="882444" y="3833985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lowchart: Connector 27"/>
            <p:cNvSpPr/>
            <p:nvPr/>
          </p:nvSpPr>
          <p:spPr bwMode="auto">
            <a:xfrm>
              <a:off x="946356" y="3744864"/>
              <a:ext cx="114300" cy="114300"/>
            </a:xfrm>
            <a:prstGeom prst="flowChartConnector">
              <a:avLst/>
            </a:prstGeom>
            <a:solidFill>
              <a:srgbClr val="00B050"/>
            </a:solidFill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lowchart: Connector 28"/>
            <p:cNvSpPr/>
            <p:nvPr/>
          </p:nvSpPr>
          <p:spPr bwMode="auto">
            <a:xfrm>
              <a:off x="1043448" y="3971004"/>
              <a:ext cx="114300" cy="114300"/>
            </a:xfrm>
            <a:prstGeom prst="flowChartConnector">
              <a:avLst/>
            </a:prstGeom>
            <a:solidFill>
              <a:srgbClr val="00B050"/>
            </a:solidFill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13932" y="2790774"/>
            <a:ext cx="476868" cy="479367"/>
            <a:chOff x="940208" y="2454287"/>
            <a:chExt cx="476868" cy="479367"/>
          </a:xfrm>
        </p:grpSpPr>
        <p:sp>
          <p:nvSpPr>
            <p:cNvPr id="17" name="Flowchart: Connector 16"/>
            <p:cNvSpPr/>
            <p:nvPr/>
          </p:nvSpPr>
          <p:spPr bwMode="auto">
            <a:xfrm>
              <a:off x="940208" y="2705054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Connector 17"/>
            <p:cNvSpPr/>
            <p:nvPr/>
          </p:nvSpPr>
          <p:spPr bwMode="auto">
            <a:xfrm>
              <a:off x="1188476" y="2454287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>
              <a:stCxn id="17" idx="7"/>
              <a:endCxn id="18" idx="3"/>
            </p:cNvCxnSpPr>
            <p:nvPr/>
          </p:nvCxnSpPr>
          <p:spPr bwMode="auto">
            <a:xfrm flipV="1">
              <a:off x="1135330" y="2649409"/>
              <a:ext cx="86624" cy="89123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35766"/>
              </p:ext>
            </p:extLst>
          </p:nvPr>
        </p:nvGraphicFramePr>
        <p:xfrm>
          <a:off x="2928938" y="2785239"/>
          <a:ext cx="1095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0" name="Vergelijking" r:id="rId6" imgW="482400" imgH="215640" progId="Equation.3">
                  <p:embed/>
                </p:oleObj>
              </mc:Choice>
              <mc:Fallback>
                <p:oleObj name="Vergelijking" r:id="rId6" imgW="48240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785239"/>
                        <a:ext cx="1095375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336385"/>
              </p:ext>
            </p:extLst>
          </p:nvPr>
        </p:nvGraphicFramePr>
        <p:xfrm>
          <a:off x="2957513" y="3529013"/>
          <a:ext cx="10668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1" name="Vergelijking" r:id="rId8" imgW="469800" imgH="215640" progId="Equation.3">
                  <p:embed/>
                </p:oleObj>
              </mc:Choice>
              <mc:Fallback>
                <p:oleObj name="Vergelijking" r:id="rId8" imgW="46980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3529013"/>
                        <a:ext cx="1066800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-609600" y="2053704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atom</a:t>
            </a:r>
            <a:endParaRPr lang="en-US" altLang="nl-NL" sz="2400" b="1" u="sng" dirty="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2757296"/>
            <a:ext cx="2179404" cy="8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linear</a:t>
            </a:r>
            <a:endParaRPr lang="en-US" altLang="nl-NL" sz="2400" b="1" u="sng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90948" y="3501802"/>
            <a:ext cx="1918221" cy="48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non-linear</a:t>
            </a:r>
            <a:endParaRPr lang="en-US" altLang="nl-NL" sz="2400" b="1" u="sng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403203"/>
              </p:ext>
            </p:extLst>
          </p:nvPr>
        </p:nvGraphicFramePr>
        <p:xfrm>
          <a:off x="1141588" y="4509311"/>
          <a:ext cx="23637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2" name="Vergelijking" r:id="rId10" imgW="1041120" imgH="393480" progId="Equation.3">
                  <p:embed/>
                </p:oleObj>
              </mc:Choice>
              <mc:Fallback>
                <p:oleObj name="Vergelijking" r:id="rId10" imgW="10411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588" y="4509311"/>
                        <a:ext cx="2363787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981200" y="5562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 smtClean="0">
                <a:latin typeface="+mn-lt"/>
                <a:cs typeface="Times New Roman" pitchFamily="18" charset="0"/>
              </a:rPr>
              <a:t>(</a:t>
            </a:r>
            <a:r>
              <a:rPr lang="en-US" altLang="nl-NL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400" baseline="-25000" dirty="0" smtClean="0"/>
              <a:t>R</a:t>
            </a:r>
            <a:r>
              <a:rPr lang="en-US" altLang="nl-NL" sz="2400" b="1" dirty="0" smtClean="0"/>
              <a:t> </a:t>
            </a:r>
            <a:r>
              <a:rPr lang="en-US" altLang="nl-NL" sz="2800" dirty="0" smtClean="0">
                <a:latin typeface="Times New Roman" pitchFamily="18" charset="0"/>
                <a:cs typeface="Times New Roman" pitchFamily="18" charset="0"/>
              </a:rPr>
              <a:t>= # Rotation axes</a:t>
            </a:r>
            <a:r>
              <a:rPr lang="en-US" altLang="nl-NL" sz="2400" dirty="0" smtClean="0"/>
              <a:t>)</a:t>
            </a:r>
            <a:endParaRPr lang="en-US" altLang="nl-NL" sz="24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1371600" y="5086955"/>
            <a:ext cx="742332" cy="625578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2399070" y="5086955"/>
            <a:ext cx="617574" cy="577644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-27036" y="5562600"/>
            <a:ext cx="22712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 smtClean="0"/>
              <a:t>(</a:t>
            </a:r>
            <a:r>
              <a:rPr lang="en-US" altLang="nl-NL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nl-NL" sz="2800" dirty="0" smtClean="0">
                <a:latin typeface="Times New Roman" pitchFamily="18" charset="0"/>
                <a:cs typeface="Times New Roman" pitchFamily="18" charset="0"/>
              </a:rPr>
              <a:t> molecules</a:t>
            </a:r>
            <a:r>
              <a:rPr lang="en-US" altLang="nl-NL" sz="2400" dirty="0" smtClean="0"/>
              <a:t>)</a:t>
            </a: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38728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16</a:t>
            </a:fld>
            <a:endParaRPr lang="en-US" altLang="nl-NL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u="sng" dirty="0" smtClean="0">
                <a:solidFill>
                  <a:srgbClr val="C00000"/>
                </a:solidFill>
              </a:rPr>
              <a:t>from atoms to molecules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793956"/>
            <a:ext cx="37018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0070C0"/>
                </a:solidFill>
              </a:rPr>
              <a:t>Rotational </a:t>
            </a:r>
          </a:p>
          <a:p>
            <a:r>
              <a:rPr lang="en-US" altLang="nl-NL" sz="2400" b="1" u="sng" dirty="0" smtClean="0">
                <a:solidFill>
                  <a:schemeClr val="tx2"/>
                </a:solidFill>
              </a:rPr>
              <a:t>degrees </a:t>
            </a:r>
            <a:r>
              <a:rPr lang="en-US" altLang="nl-NL" sz="2400" b="1" u="sng" dirty="0">
                <a:solidFill>
                  <a:schemeClr val="tx2"/>
                </a:solidFill>
              </a:rPr>
              <a:t>of freedom </a:t>
            </a:r>
          </a:p>
          <a:p>
            <a:endParaRPr lang="en-US" altLang="nl-NL" sz="2400" u="sng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515914"/>
              </p:ext>
            </p:extLst>
          </p:nvPr>
        </p:nvGraphicFramePr>
        <p:xfrm>
          <a:off x="2957513" y="2039417"/>
          <a:ext cx="10683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9" name="Vergelijking" r:id="rId3" imgW="469800" imgH="215640" progId="Equation.3">
                  <p:embed/>
                </p:oleObj>
              </mc:Choice>
              <mc:Fallback>
                <p:oleObj name="Vergelijking" r:id="rId3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039417"/>
                        <a:ext cx="1068387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owchart: Connector 15"/>
          <p:cNvSpPr/>
          <p:nvPr/>
        </p:nvSpPr>
        <p:spPr bwMode="auto">
          <a:xfrm>
            <a:off x="2184921" y="2168004"/>
            <a:ext cx="228600" cy="228600"/>
          </a:xfrm>
          <a:prstGeom prst="flowChartConnector">
            <a:avLst/>
          </a:prstGeom>
          <a:solidFill>
            <a:srgbClr val="0070C0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02420" y="3642852"/>
            <a:ext cx="275304" cy="340440"/>
            <a:chOff x="882444" y="3744864"/>
            <a:chExt cx="275304" cy="340440"/>
          </a:xfrm>
        </p:grpSpPr>
        <p:sp>
          <p:nvSpPr>
            <p:cNvPr id="25" name="Flowchart: Connector 24"/>
            <p:cNvSpPr/>
            <p:nvPr/>
          </p:nvSpPr>
          <p:spPr bwMode="auto">
            <a:xfrm>
              <a:off x="882444" y="3833985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lowchart: Connector 27"/>
            <p:cNvSpPr/>
            <p:nvPr/>
          </p:nvSpPr>
          <p:spPr bwMode="auto">
            <a:xfrm>
              <a:off x="946356" y="3744864"/>
              <a:ext cx="114300" cy="114300"/>
            </a:xfrm>
            <a:prstGeom prst="flowChartConnector">
              <a:avLst/>
            </a:prstGeom>
            <a:solidFill>
              <a:srgbClr val="00B050"/>
            </a:solidFill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lowchart: Connector 28"/>
            <p:cNvSpPr/>
            <p:nvPr/>
          </p:nvSpPr>
          <p:spPr bwMode="auto">
            <a:xfrm>
              <a:off x="1043448" y="3971004"/>
              <a:ext cx="114300" cy="114300"/>
            </a:xfrm>
            <a:prstGeom prst="flowChartConnector">
              <a:avLst/>
            </a:prstGeom>
            <a:solidFill>
              <a:srgbClr val="00B050"/>
            </a:solidFill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13932" y="2790774"/>
            <a:ext cx="476868" cy="479367"/>
            <a:chOff x="940208" y="2454287"/>
            <a:chExt cx="476868" cy="479367"/>
          </a:xfrm>
        </p:grpSpPr>
        <p:sp>
          <p:nvSpPr>
            <p:cNvPr id="17" name="Flowchart: Connector 16"/>
            <p:cNvSpPr/>
            <p:nvPr/>
          </p:nvSpPr>
          <p:spPr bwMode="auto">
            <a:xfrm>
              <a:off x="940208" y="2705054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Connector 17"/>
            <p:cNvSpPr/>
            <p:nvPr/>
          </p:nvSpPr>
          <p:spPr bwMode="auto">
            <a:xfrm>
              <a:off x="1188476" y="2454287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>
              <a:stCxn id="17" idx="7"/>
              <a:endCxn id="18" idx="3"/>
            </p:cNvCxnSpPr>
            <p:nvPr/>
          </p:nvCxnSpPr>
          <p:spPr bwMode="auto">
            <a:xfrm flipV="1">
              <a:off x="1135330" y="2649409"/>
              <a:ext cx="86624" cy="89123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10934"/>
              </p:ext>
            </p:extLst>
          </p:nvPr>
        </p:nvGraphicFramePr>
        <p:xfrm>
          <a:off x="2928938" y="2785239"/>
          <a:ext cx="1095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" name="Vergelijking" r:id="rId5" imgW="482400" imgH="215640" progId="Equation.3">
                  <p:embed/>
                </p:oleObj>
              </mc:Choice>
              <mc:Fallback>
                <p:oleObj name="Vergelijking" r:id="rId5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785239"/>
                        <a:ext cx="1095375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229718"/>
              </p:ext>
            </p:extLst>
          </p:nvPr>
        </p:nvGraphicFramePr>
        <p:xfrm>
          <a:off x="2957513" y="3529013"/>
          <a:ext cx="10668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1" name="Vergelijking" r:id="rId7" imgW="469800" imgH="215640" progId="Equation.3">
                  <p:embed/>
                </p:oleObj>
              </mc:Choice>
              <mc:Fallback>
                <p:oleObj name="Vergelijking" r:id="rId7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3529013"/>
                        <a:ext cx="1066800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-609600" y="2053704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atom</a:t>
            </a:r>
            <a:endParaRPr lang="en-US" altLang="nl-NL" sz="2400" b="1" u="sng" dirty="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2757296"/>
            <a:ext cx="2179404" cy="8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linear</a:t>
            </a:r>
            <a:endParaRPr lang="en-US" altLang="nl-NL" sz="2400" b="1" u="sng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90948" y="3501802"/>
            <a:ext cx="1918221" cy="48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non-linear</a:t>
            </a:r>
            <a:endParaRPr lang="en-US" altLang="nl-NL" sz="2400" b="1" u="sng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756356" y="798876"/>
            <a:ext cx="37018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0070C0"/>
                </a:solidFill>
              </a:rPr>
              <a:t>Vibrational </a:t>
            </a:r>
          </a:p>
          <a:p>
            <a:r>
              <a:rPr lang="en-US" altLang="nl-NL" sz="2400" b="1" u="sng" dirty="0" smtClean="0">
                <a:solidFill>
                  <a:schemeClr val="tx2"/>
                </a:solidFill>
              </a:rPr>
              <a:t>degrees </a:t>
            </a:r>
            <a:r>
              <a:rPr lang="en-US" altLang="nl-NL" sz="2400" b="1" u="sng" dirty="0">
                <a:solidFill>
                  <a:schemeClr val="tx2"/>
                </a:solidFill>
              </a:rPr>
              <a:t>of freedom </a:t>
            </a:r>
          </a:p>
          <a:p>
            <a:endParaRPr lang="en-US" altLang="nl-NL" sz="2400" u="sng" dirty="0" smtClean="0">
              <a:solidFill>
                <a:srgbClr val="0070C0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877250" y="1966432"/>
            <a:ext cx="3460056" cy="11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In total</a:t>
            </a:r>
            <a:r>
              <a:rPr lang="nl-NL" altLang="nl-NL" sz="2400" b="1" u="sng" dirty="0" smtClean="0"/>
              <a:t>: </a:t>
            </a:r>
            <a:r>
              <a:rPr lang="en-US" altLang="nl-NL" sz="2800" i="1" u="sng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400" b="1" u="sng" dirty="0" smtClean="0"/>
              <a:t> atoms in </a:t>
            </a:r>
          </a:p>
          <a:p>
            <a:r>
              <a:rPr lang="en-US" altLang="nl-NL" sz="2800" i="1" u="sng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nl-NL" sz="2400" b="1" u="sng" dirty="0" smtClean="0"/>
              <a:t> molecules</a:t>
            </a:r>
            <a:endParaRPr lang="en-US" altLang="nl-NL" sz="2400" b="1" u="sng" dirty="0"/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 rot="5400000">
            <a:off x="6262687" y="4923502"/>
            <a:ext cx="668594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677696" y="3704882"/>
            <a:ext cx="3841056" cy="5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2400" dirty="0" smtClean="0"/>
              <a:t>3</a:t>
            </a:r>
            <a:r>
              <a:rPr lang="en-US" altLang="nl-NL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400" b="1" dirty="0" smtClean="0"/>
              <a:t> degrees of freedom</a:t>
            </a:r>
            <a:endParaRPr lang="en-US" altLang="nl-NL" sz="2400" b="1" dirty="0"/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 rot="5400000">
            <a:off x="6233191" y="3080415"/>
            <a:ext cx="668594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85227"/>
              </p:ext>
            </p:extLst>
          </p:nvPr>
        </p:nvGraphicFramePr>
        <p:xfrm>
          <a:off x="4651375" y="4191000"/>
          <a:ext cx="38623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2" name="Vergelijking" r:id="rId9" imgW="1701720" imgH="228600" progId="Equation.3">
                  <p:embed/>
                </p:oleObj>
              </mc:Choice>
              <mc:Fallback>
                <p:oleObj name="Vergelijking" r:id="rId9" imgW="170172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4191000"/>
                        <a:ext cx="3862388" cy="5127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520719"/>
              </p:ext>
            </p:extLst>
          </p:nvPr>
        </p:nvGraphicFramePr>
        <p:xfrm>
          <a:off x="4772025" y="5645768"/>
          <a:ext cx="36020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3" name="Vergelijking" r:id="rId11" imgW="1587240" imgH="228600" progId="Equation.3">
                  <p:embed/>
                </p:oleObj>
              </mc:Choice>
              <mc:Fallback>
                <p:oleObj name="Vergelijking" r:id="rId11" imgW="15872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5645768"/>
                        <a:ext cx="3602038" cy="5127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utoShape 9"/>
          <p:cNvSpPr>
            <a:spLocks noChangeArrowheads="1"/>
          </p:cNvSpPr>
          <p:nvPr/>
        </p:nvSpPr>
        <p:spPr bwMode="auto">
          <a:xfrm>
            <a:off x="8456379" y="5668296"/>
            <a:ext cx="668594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403203"/>
              </p:ext>
            </p:extLst>
          </p:nvPr>
        </p:nvGraphicFramePr>
        <p:xfrm>
          <a:off x="1141413" y="4510088"/>
          <a:ext cx="23637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4" name="Vergelijking" r:id="rId13" imgW="1041120" imgH="393480" progId="Equation.3">
                  <p:embed/>
                </p:oleObj>
              </mc:Choice>
              <mc:Fallback>
                <p:oleObj name="Vergelijking" r:id="rId13" imgW="1041120" imgH="393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4510088"/>
                        <a:ext cx="2363787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9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17</a:t>
            </a:fld>
            <a:endParaRPr lang="en-US" altLang="nl-NL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u="sng" dirty="0" smtClean="0">
                <a:solidFill>
                  <a:srgbClr val="C00000"/>
                </a:solidFill>
              </a:rPr>
              <a:t>from atoms to molecules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793956"/>
            <a:ext cx="37018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0070C0"/>
                </a:solidFill>
              </a:rPr>
              <a:t>Rotational </a:t>
            </a:r>
          </a:p>
          <a:p>
            <a:r>
              <a:rPr lang="en-US" altLang="nl-NL" sz="2400" b="1" u="sng" dirty="0" smtClean="0">
                <a:solidFill>
                  <a:schemeClr val="tx2"/>
                </a:solidFill>
              </a:rPr>
              <a:t>degrees </a:t>
            </a:r>
            <a:r>
              <a:rPr lang="en-US" altLang="nl-NL" sz="2400" b="1" u="sng" dirty="0">
                <a:solidFill>
                  <a:schemeClr val="tx2"/>
                </a:solidFill>
              </a:rPr>
              <a:t>of freedom </a:t>
            </a:r>
          </a:p>
          <a:p>
            <a:endParaRPr lang="en-US" altLang="nl-NL" sz="2400" u="sng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08911"/>
              </p:ext>
            </p:extLst>
          </p:nvPr>
        </p:nvGraphicFramePr>
        <p:xfrm>
          <a:off x="2957513" y="2039417"/>
          <a:ext cx="10683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0" name="Vergelijking" r:id="rId3" imgW="469800" imgH="215640" progId="Equation.3">
                  <p:embed/>
                </p:oleObj>
              </mc:Choice>
              <mc:Fallback>
                <p:oleObj name="Vergelijking" r:id="rId3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039417"/>
                        <a:ext cx="1068387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owchart: Connector 15"/>
          <p:cNvSpPr/>
          <p:nvPr/>
        </p:nvSpPr>
        <p:spPr bwMode="auto">
          <a:xfrm>
            <a:off x="2184921" y="2168004"/>
            <a:ext cx="228600" cy="228600"/>
          </a:xfrm>
          <a:prstGeom prst="flowChartConnector">
            <a:avLst/>
          </a:prstGeom>
          <a:solidFill>
            <a:srgbClr val="0070C0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02420" y="3642852"/>
            <a:ext cx="275304" cy="340440"/>
            <a:chOff x="882444" y="3744864"/>
            <a:chExt cx="275304" cy="340440"/>
          </a:xfrm>
        </p:grpSpPr>
        <p:sp>
          <p:nvSpPr>
            <p:cNvPr id="25" name="Flowchart: Connector 24"/>
            <p:cNvSpPr/>
            <p:nvPr/>
          </p:nvSpPr>
          <p:spPr bwMode="auto">
            <a:xfrm>
              <a:off x="882444" y="3833985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lowchart: Connector 27"/>
            <p:cNvSpPr/>
            <p:nvPr/>
          </p:nvSpPr>
          <p:spPr bwMode="auto">
            <a:xfrm>
              <a:off x="946356" y="3744864"/>
              <a:ext cx="114300" cy="114300"/>
            </a:xfrm>
            <a:prstGeom prst="flowChartConnector">
              <a:avLst/>
            </a:prstGeom>
            <a:solidFill>
              <a:srgbClr val="00B050"/>
            </a:solidFill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lowchart: Connector 28"/>
            <p:cNvSpPr/>
            <p:nvPr/>
          </p:nvSpPr>
          <p:spPr bwMode="auto">
            <a:xfrm>
              <a:off x="1043448" y="3971004"/>
              <a:ext cx="114300" cy="114300"/>
            </a:xfrm>
            <a:prstGeom prst="flowChartConnector">
              <a:avLst/>
            </a:prstGeom>
            <a:solidFill>
              <a:srgbClr val="00B050"/>
            </a:solidFill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13932" y="2790774"/>
            <a:ext cx="476868" cy="479367"/>
            <a:chOff x="940208" y="2454287"/>
            <a:chExt cx="476868" cy="479367"/>
          </a:xfrm>
        </p:grpSpPr>
        <p:sp>
          <p:nvSpPr>
            <p:cNvPr id="17" name="Flowchart: Connector 16"/>
            <p:cNvSpPr/>
            <p:nvPr/>
          </p:nvSpPr>
          <p:spPr bwMode="auto">
            <a:xfrm>
              <a:off x="940208" y="2705054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Connector 17"/>
            <p:cNvSpPr/>
            <p:nvPr/>
          </p:nvSpPr>
          <p:spPr bwMode="auto">
            <a:xfrm>
              <a:off x="1188476" y="2454287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>
              <a:stCxn id="17" idx="7"/>
              <a:endCxn id="18" idx="3"/>
            </p:cNvCxnSpPr>
            <p:nvPr/>
          </p:nvCxnSpPr>
          <p:spPr bwMode="auto">
            <a:xfrm flipV="1">
              <a:off x="1135330" y="2649409"/>
              <a:ext cx="86624" cy="89123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905423"/>
              </p:ext>
            </p:extLst>
          </p:nvPr>
        </p:nvGraphicFramePr>
        <p:xfrm>
          <a:off x="2928938" y="2785239"/>
          <a:ext cx="1095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1" name="Vergelijking" r:id="rId5" imgW="482400" imgH="215640" progId="Equation.3">
                  <p:embed/>
                </p:oleObj>
              </mc:Choice>
              <mc:Fallback>
                <p:oleObj name="Vergelijking" r:id="rId5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785239"/>
                        <a:ext cx="1095375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11561"/>
              </p:ext>
            </p:extLst>
          </p:nvPr>
        </p:nvGraphicFramePr>
        <p:xfrm>
          <a:off x="2957513" y="3529013"/>
          <a:ext cx="10668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2" name="Vergelijking" r:id="rId7" imgW="469800" imgH="215640" progId="Equation.3">
                  <p:embed/>
                </p:oleObj>
              </mc:Choice>
              <mc:Fallback>
                <p:oleObj name="Vergelijking" r:id="rId7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3529013"/>
                        <a:ext cx="1066800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-609600" y="2053704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atom</a:t>
            </a:r>
            <a:endParaRPr lang="en-US" altLang="nl-NL" sz="2400" b="1" u="sng" dirty="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2757296"/>
            <a:ext cx="2179404" cy="8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linear</a:t>
            </a:r>
            <a:endParaRPr lang="en-US" altLang="nl-NL" sz="2400" b="1" u="sng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90948" y="3501802"/>
            <a:ext cx="1918221" cy="48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non-linear</a:t>
            </a:r>
            <a:endParaRPr lang="en-US" altLang="nl-NL" sz="2400" b="1" u="sng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756356" y="798876"/>
            <a:ext cx="37018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0070C0"/>
                </a:solidFill>
              </a:rPr>
              <a:t>Vibrational </a:t>
            </a:r>
          </a:p>
          <a:p>
            <a:r>
              <a:rPr lang="en-US" altLang="nl-NL" sz="2400" b="1" u="sng" dirty="0" smtClean="0">
                <a:solidFill>
                  <a:schemeClr val="tx2"/>
                </a:solidFill>
              </a:rPr>
              <a:t>degrees </a:t>
            </a:r>
            <a:r>
              <a:rPr lang="en-US" altLang="nl-NL" sz="2400" b="1" u="sng" dirty="0">
                <a:solidFill>
                  <a:schemeClr val="tx2"/>
                </a:solidFill>
              </a:rPr>
              <a:t>of freedom </a:t>
            </a:r>
          </a:p>
          <a:p>
            <a:endParaRPr lang="en-US" altLang="nl-NL" sz="2400" u="sng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980068"/>
              </p:ext>
            </p:extLst>
          </p:nvPr>
        </p:nvGraphicFramePr>
        <p:xfrm>
          <a:off x="5218113" y="5459413"/>
          <a:ext cx="27082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3" name="Vergelijking" r:id="rId9" imgW="1193760" imgH="393480" progId="Equation.3">
                  <p:embed/>
                </p:oleObj>
              </mc:Choice>
              <mc:Fallback>
                <p:oleObj name="Vergelijking" r:id="rId9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5459413"/>
                        <a:ext cx="2708275" cy="8842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utoShape 9"/>
          <p:cNvSpPr>
            <a:spLocks noChangeArrowheads="1"/>
          </p:cNvSpPr>
          <p:nvPr/>
        </p:nvSpPr>
        <p:spPr bwMode="auto">
          <a:xfrm rot="10800000">
            <a:off x="8123903" y="5668296"/>
            <a:ext cx="668594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 rot="16200000">
            <a:off x="6233192" y="4695365"/>
            <a:ext cx="668594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722862"/>
              </p:ext>
            </p:extLst>
          </p:nvPr>
        </p:nvGraphicFramePr>
        <p:xfrm>
          <a:off x="6049296" y="2002044"/>
          <a:ext cx="10937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4" name="Vergelijking" r:id="rId11" imgW="482400" imgH="228600" progId="Equation.3">
                  <p:embed/>
                </p:oleObj>
              </mc:Choice>
              <mc:Fallback>
                <p:oleObj name="Vergelijking" r:id="rId11" imgW="482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296" y="2002044"/>
                        <a:ext cx="1093788" cy="512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31860"/>
              </p:ext>
            </p:extLst>
          </p:nvPr>
        </p:nvGraphicFramePr>
        <p:xfrm>
          <a:off x="5584825" y="2760869"/>
          <a:ext cx="198913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5" name="Vergelijking" r:id="rId13" imgW="876240" imgH="228600" progId="Equation.3">
                  <p:embed/>
                </p:oleObj>
              </mc:Choice>
              <mc:Fallback>
                <p:oleObj name="Vergelijking" r:id="rId13" imgW="8762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2760869"/>
                        <a:ext cx="1989138" cy="512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5534"/>
              </p:ext>
            </p:extLst>
          </p:nvPr>
        </p:nvGraphicFramePr>
        <p:xfrm>
          <a:off x="5570538" y="3519488"/>
          <a:ext cx="20177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6" name="Vergelijking" r:id="rId15" imgW="888840" imgH="228600" progId="Equation.3">
                  <p:embed/>
                </p:oleObj>
              </mc:Choice>
              <mc:Fallback>
                <p:oleObj name="Vergelijking" r:id="rId15" imgW="8888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3519488"/>
                        <a:ext cx="2017712" cy="512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4311444" y="3658061"/>
            <a:ext cx="98814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4313904" y="2913269"/>
            <a:ext cx="98814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4306536" y="2180304"/>
            <a:ext cx="98814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10012"/>
              </p:ext>
            </p:extLst>
          </p:nvPr>
        </p:nvGraphicFramePr>
        <p:xfrm>
          <a:off x="5220924" y="4564492"/>
          <a:ext cx="1003300" cy="668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7" name="Vergelijking" r:id="rId17" imgW="583920" imgH="393480" progId="Equation.3">
                  <p:embed/>
                </p:oleObj>
              </mc:Choice>
              <mc:Fallback>
                <p:oleObj name="Vergelijking" r:id="rId17" imgW="5839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924" y="4564492"/>
                        <a:ext cx="1003300" cy="66806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403203"/>
              </p:ext>
            </p:extLst>
          </p:nvPr>
        </p:nvGraphicFramePr>
        <p:xfrm>
          <a:off x="1141413" y="4510088"/>
          <a:ext cx="23637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8" name="Vergelijking" r:id="rId19" imgW="1041120" imgH="393480" progId="Equation.3">
                  <p:embed/>
                </p:oleObj>
              </mc:Choice>
              <mc:Fallback>
                <p:oleObj name="Vergelijking" r:id="rId19" imgW="1041120" imgH="393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4510088"/>
                        <a:ext cx="2363787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916129" y="6277896"/>
            <a:ext cx="3389671" cy="48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400" b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nl-NL" sz="1800" b="1" dirty="0" smtClean="0"/>
              <a:t>: # atoms/molecule</a:t>
            </a:r>
            <a:endParaRPr lang="en-US" alt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22750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18</a:t>
            </a:fld>
            <a:endParaRPr lang="en-US" altLang="nl-NL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u="sng" dirty="0" smtClean="0">
                <a:solidFill>
                  <a:srgbClr val="C00000"/>
                </a:solidFill>
              </a:rPr>
              <a:t>from atoms to molecules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793956"/>
            <a:ext cx="37018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0070C0"/>
                </a:solidFill>
              </a:rPr>
              <a:t>Rotational </a:t>
            </a:r>
          </a:p>
          <a:p>
            <a:r>
              <a:rPr lang="en-US" altLang="nl-NL" sz="2400" b="1" u="sng" dirty="0" smtClean="0">
                <a:solidFill>
                  <a:schemeClr val="tx2"/>
                </a:solidFill>
              </a:rPr>
              <a:t>degrees </a:t>
            </a:r>
            <a:r>
              <a:rPr lang="en-US" altLang="nl-NL" sz="2400" b="1" u="sng" dirty="0">
                <a:solidFill>
                  <a:schemeClr val="tx2"/>
                </a:solidFill>
              </a:rPr>
              <a:t>of freedom </a:t>
            </a:r>
          </a:p>
          <a:p>
            <a:endParaRPr lang="en-US" altLang="nl-NL" sz="2400" u="sng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815402"/>
              </p:ext>
            </p:extLst>
          </p:nvPr>
        </p:nvGraphicFramePr>
        <p:xfrm>
          <a:off x="2957513" y="2039417"/>
          <a:ext cx="10683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3" name="Vergelijking" r:id="rId3" imgW="469800" imgH="215640" progId="Equation.3">
                  <p:embed/>
                </p:oleObj>
              </mc:Choice>
              <mc:Fallback>
                <p:oleObj name="Vergelijking" r:id="rId3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039417"/>
                        <a:ext cx="1068387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owchart: Connector 15"/>
          <p:cNvSpPr/>
          <p:nvPr/>
        </p:nvSpPr>
        <p:spPr bwMode="auto">
          <a:xfrm>
            <a:off x="2184921" y="2168004"/>
            <a:ext cx="228600" cy="228600"/>
          </a:xfrm>
          <a:prstGeom prst="flowChartConnector">
            <a:avLst/>
          </a:prstGeom>
          <a:solidFill>
            <a:srgbClr val="0070C0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02420" y="3642852"/>
            <a:ext cx="275304" cy="340440"/>
            <a:chOff x="882444" y="3744864"/>
            <a:chExt cx="275304" cy="340440"/>
          </a:xfrm>
        </p:grpSpPr>
        <p:sp>
          <p:nvSpPr>
            <p:cNvPr id="25" name="Flowchart: Connector 24"/>
            <p:cNvSpPr/>
            <p:nvPr/>
          </p:nvSpPr>
          <p:spPr bwMode="auto">
            <a:xfrm>
              <a:off x="882444" y="3833985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lowchart: Connector 27"/>
            <p:cNvSpPr/>
            <p:nvPr/>
          </p:nvSpPr>
          <p:spPr bwMode="auto">
            <a:xfrm>
              <a:off x="946356" y="3744864"/>
              <a:ext cx="114300" cy="114300"/>
            </a:xfrm>
            <a:prstGeom prst="flowChartConnector">
              <a:avLst/>
            </a:prstGeom>
            <a:solidFill>
              <a:srgbClr val="00B050"/>
            </a:solidFill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lowchart: Connector 28"/>
            <p:cNvSpPr/>
            <p:nvPr/>
          </p:nvSpPr>
          <p:spPr bwMode="auto">
            <a:xfrm>
              <a:off x="1043448" y="3971004"/>
              <a:ext cx="114300" cy="114300"/>
            </a:xfrm>
            <a:prstGeom prst="flowChartConnector">
              <a:avLst/>
            </a:prstGeom>
            <a:solidFill>
              <a:srgbClr val="00B050"/>
            </a:solidFill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13932" y="2790774"/>
            <a:ext cx="476868" cy="479367"/>
            <a:chOff x="940208" y="2454287"/>
            <a:chExt cx="476868" cy="479367"/>
          </a:xfrm>
        </p:grpSpPr>
        <p:sp>
          <p:nvSpPr>
            <p:cNvPr id="17" name="Flowchart: Connector 16"/>
            <p:cNvSpPr/>
            <p:nvPr/>
          </p:nvSpPr>
          <p:spPr bwMode="auto">
            <a:xfrm>
              <a:off x="940208" y="2705054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Connector 17"/>
            <p:cNvSpPr/>
            <p:nvPr/>
          </p:nvSpPr>
          <p:spPr bwMode="auto">
            <a:xfrm>
              <a:off x="1188476" y="2454287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>
              <a:stCxn id="17" idx="7"/>
              <a:endCxn id="18" idx="3"/>
            </p:cNvCxnSpPr>
            <p:nvPr/>
          </p:nvCxnSpPr>
          <p:spPr bwMode="auto">
            <a:xfrm flipV="1">
              <a:off x="1135330" y="2649409"/>
              <a:ext cx="86624" cy="89123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736882"/>
              </p:ext>
            </p:extLst>
          </p:nvPr>
        </p:nvGraphicFramePr>
        <p:xfrm>
          <a:off x="2928938" y="2785239"/>
          <a:ext cx="1095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4" name="Vergelijking" r:id="rId5" imgW="482400" imgH="215640" progId="Equation.3">
                  <p:embed/>
                </p:oleObj>
              </mc:Choice>
              <mc:Fallback>
                <p:oleObj name="Vergelijking" r:id="rId5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785239"/>
                        <a:ext cx="1095375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81676"/>
              </p:ext>
            </p:extLst>
          </p:nvPr>
        </p:nvGraphicFramePr>
        <p:xfrm>
          <a:off x="2957513" y="3529013"/>
          <a:ext cx="10668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5" name="Vergelijking" r:id="rId7" imgW="469800" imgH="215640" progId="Equation.3">
                  <p:embed/>
                </p:oleObj>
              </mc:Choice>
              <mc:Fallback>
                <p:oleObj name="Vergelijking" r:id="rId7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3529013"/>
                        <a:ext cx="1066800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-609600" y="2053704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atom</a:t>
            </a:r>
            <a:endParaRPr lang="en-US" altLang="nl-NL" sz="2400" b="1" u="sng" dirty="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2757296"/>
            <a:ext cx="2179404" cy="8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linear</a:t>
            </a:r>
            <a:endParaRPr lang="en-US" altLang="nl-NL" sz="2400" b="1" u="sng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90948" y="3501802"/>
            <a:ext cx="1918221" cy="48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non-linear</a:t>
            </a:r>
            <a:endParaRPr lang="en-US" altLang="nl-NL" sz="2400" b="1" u="sng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756356" y="798876"/>
            <a:ext cx="37018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0070C0"/>
                </a:solidFill>
              </a:rPr>
              <a:t>Vibrational </a:t>
            </a:r>
          </a:p>
          <a:p>
            <a:r>
              <a:rPr lang="en-US" altLang="nl-NL" sz="2400" b="1" u="sng" dirty="0" smtClean="0">
                <a:solidFill>
                  <a:schemeClr val="tx2"/>
                </a:solidFill>
              </a:rPr>
              <a:t>degrees </a:t>
            </a:r>
            <a:r>
              <a:rPr lang="en-US" altLang="nl-NL" sz="2400" b="1" u="sng" dirty="0">
                <a:solidFill>
                  <a:schemeClr val="tx2"/>
                </a:solidFill>
              </a:rPr>
              <a:t>of freedom </a:t>
            </a:r>
          </a:p>
          <a:p>
            <a:endParaRPr lang="en-US" altLang="nl-NL" sz="2400" u="sng" dirty="0" smtClean="0">
              <a:solidFill>
                <a:srgbClr val="0070C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505200" y="4329318"/>
            <a:ext cx="2536825" cy="884238"/>
            <a:chOff x="3505200" y="4462050"/>
            <a:chExt cx="2536825" cy="884238"/>
          </a:xfrm>
        </p:grpSpPr>
        <p:sp>
          <p:nvSpPr>
            <p:cNvPr id="3" name="Rectangle 2"/>
            <p:cNvSpPr/>
            <p:nvPr/>
          </p:nvSpPr>
          <p:spPr bwMode="auto">
            <a:xfrm>
              <a:off x="4332421" y="4699839"/>
              <a:ext cx="238705" cy="384923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895005"/>
                </p:ext>
              </p:extLst>
            </p:nvPr>
          </p:nvGraphicFramePr>
          <p:xfrm>
            <a:off x="3505200" y="4462050"/>
            <a:ext cx="2536825" cy="884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06" name="Vergelijking" r:id="rId9" imgW="1117440" imgH="393480" progId="Equation.3">
                    <p:embed/>
                  </p:oleObj>
                </mc:Choice>
                <mc:Fallback>
                  <p:oleObj name="Vergelijking" r:id="rId9" imgW="11174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4462050"/>
                          <a:ext cx="2536825" cy="8842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055089"/>
              </p:ext>
            </p:extLst>
          </p:nvPr>
        </p:nvGraphicFramePr>
        <p:xfrm>
          <a:off x="6049296" y="2002044"/>
          <a:ext cx="10937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7" name="Vergelijking" r:id="rId11" imgW="482400" imgH="228600" progId="Equation.3">
                  <p:embed/>
                </p:oleObj>
              </mc:Choice>
              <mc:Fallback>
                <p:oleObj name="Vergelijking" r:id="rId11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296" y="2002044"/>
                        <a:ext cx="1093788" cy="512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530531"/>
              </p:ext>
            </p:extLst>
          </p:nvPr>
        </p:nvGraphicFramePr>
        <p:xfrm>
          <a:off x="5584825" y="2760869"/>
          <a:ext cx="198913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8" name="Vergelijking" r:id="rId13" imgW="876240" imgH="228600" progId="Equation.3">
                  <p:embed/>
                </p:oleObj>
              </mc:Choice>
              <mc:Fallback>
                <p:oleObj name="Vergelijking" r:id="rId13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2760869"/>
                        <a:ext cx="1989138" cy="512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71556"/>
              </p:ext>
            </p:extLst>
          </p:nvPr>
        </p:nvGraphicFramePr>
        <p:xfrm>
          <a:off x="5570538" y="3519488"/>
          <a:ext cx="20177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9" name="Vergelijking" r:id="rId15" imgW="888840" imgH="228600" progId="Equation.3">
                  <p:embed/>
                </p:oleObj>
              </mc:Choice>
              <mc:Fallback>
                <p:oleObj name="Vergelijking" r:id="rId15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3519488"/>
                        <a:ext cx="2017712" cy="512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4311444" y="3658061"/>
            <a:ext cx="98814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4313904" y="2913269"/>
            <a:ext cx="98814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4306536" y="2180304"/>
            <a:ext cx="98814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330924" y="4471239"/>
            <a:ext cx="33564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0070C0"/>
                </a:solidFill>
              </a:rPr>
              <a:t>Vibrational </a:t>
            </a:r>
            <a:r>
              <a:rPr lang="en-US" altLang="nl-NL" sz="2400" b="1" u="sng" dirty="0" smtClean="0">
                <a:solidFill>
                  <a:schemeClr val="tx2"/>
                </a:solidFill>
              </a:rPr>
              <a:t>energy</a:t>
            </a:r>
            <a:endParaRPr lang="en-US" altLang="nl-NL" sz="2400" u="sng" dirty="0" smtClean="0"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3711684" y="4970814"/>
            <a:ext cx="742332" cy="625578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0" name="Group 59"/>
          <p:cNvGrpSpPr/>
          <p:nvPr/>
        </p:nvGrpSpPr>
        <p:grpSpPr>
          <a:xfrm>
            <a:off x="3038209" y="5622838"/>
            <a:ext cx="1423261" cy="328152"/>
            <a:chOff x="3231084" y="6007524"/>
            <a:chExt cx="1423261" cy="328152"/>
          </a:xfrm>
        </p:grpSpPr>
        <p:sp>
          <p:nvSpPr>
            <p:cNvPr id="58" name="Flowchart: Connector 57"/>
            <p:cNvSpPr/>
            <p:nvPr/>
          </p:nvSpPr>
          <p:spPr bwMode="auto">
            <a:xfrm>
              <a:off x="3231084" y="6007524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3429000" y="6019800"/>
              <a:ext cx="122586" cy="228600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3689556" y="6013656"/>
              <a:ext cx="122586" cy="228600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3933222" y="6029640"/>
              <a:ext cx="122586" cy="228600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4174110" y="6064056"/>
              <a:ext cx="122586" cy="228600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4414998" y="6068976"/>
              <a:ext cx="61293" cy="152400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3549444" y="6019800"/>
              <a:ext cx="122586" cy="228600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3825066" y="6037008"/>
              <a:ext cx="122586" cy="228600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055808" y="6049296"/>
              <a:ext cx="122586" cy="228600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3357636" y="6013668"/>
              <a:ext cx="86112" cy="114300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4284408" y="6064044"/>
              <a:ext cx="122586" cy="228600"/>
            </a:xfrm>
            <a:prstGeom prst="lin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Flowchart: Connector 56"/>
            <p:cNvSpPr/>
            <p:nvPr/>
          </p:nvSpPr>
          <p:spPr bwMode="auto">
            <a:xfrm>
              <a:off x="4425745" y="6107076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548148" y="6044999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 smtClean="0">
                <a:latin typeface="+mn-lt"/>
                <a:cs typeface="Times New Roman" pitchFamily="18" charset="0"/>
              </a:rPr>
              <a:t>Chemical bond: kinetic and potential energy</a:t>
            </a: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27274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19</a:t>
            </a:fld>
            <a:endParaRPr lang="en-US" altLang="nl-NL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u="sng" dirty="0" smtClean="0">
                <a:solidFill>
                  <a:srgbClr val="C00000"/>
                </a:solidFill>
              </a:rPr>
              <a:t>from atoms to molecules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6" y="1676400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34" y="1684958"/>
            <a:ext cx="2581910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66384" y="36785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Atomic perfect gas</a:t>
            </a:r>
            <a:endParaRPr lang="en-US" altLang="nl-NL" sz="2400" b="1" u="sng" dirty="0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5181600" y="3689556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Molecular perfect gas</a:t>
            </a:r>
            <a:endParaRPr lang="en-US" altLang="nl-NL" sz="2400" b="1" u="sng" dirty="0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2743200" y="838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(Study guide p.17-18)</a:t>
            </a:r>
            <a:endParaRPr lang="en-US" altLang="nl-NL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851686"/>
              </p:ext>
            </p:extLst>
          </p:nvPr>
        </p:nvGraphicFramePr>
        <p:xfrm>
          <a:off x="417513" y="4267200"/>
          <a:ext cx="24209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5" name="Vergelijking" r:id="rId5" imgW="1066680" imgH="393480" progId="Equation.3">
                  <p:embed/>
                </p:oleObj>
              </mc:Choice>
              <mc:Fallback>
                <p:oleObj name="Vergelijking" r:id="rId5" imgW="1066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4267200"/>
                        <a:ext cx="2420937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201252"/>
              </p:ext>
            </p:extLst>
          </p:nvPr>
        </p:nvGraphicFramePr>
        <p:xfrm>
          <a:off x="4967748" y="4271963"/>
          <a:ext cx="37750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6" name="Vergelijking" r:id="rId7" imgW="1663560" imgH="393480" progId="Equation.3">
                  <p:embed/>
                </p:oleObj>
              </mc:Choice>
              <mc:Fallback>
                <p:oleObj name="Vergelijking" r:id="rId7" imgW="16635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748" y="4271963"/>
                        <a:ext cx="3775075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63600" y="5257800"/>
            <a:ext cx="7805738" cy="1349375"/>
            <a:chOff x="863600" y="5257800"/>
            <a:chExt cx="7805738" cy="134937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075316"/>
                </p:ext>
              </p:extLst>
            </p:nvPr>
          </p:nvGraphicFramePr>
          <p:xfrm>
            <a:off x="1069373" y="5257800"/>
            <a:ext cx="1154113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87" name="Vergelijking" r:id="rId9" imgW="558720" imgH="177480" progId="Equation.3">
                    <p:embed/>
                  </p:oleObj>
                </mc:Choice>
                <mc:Fallback>
                  <p:oleObj name="Vergelijking" r:id="rId9" imgW="558720" imgH="177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9373" y="5257800"/>
                          <a:ext cx="1154113" cy="36671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6496157"/>
                </p:ext>
              </p:extLst>
            </p:nvPr>
          </p:nvGraphicFramePr>
          <p:xfrm>
            <a:off x="6227239" y="5257800"/>
            <a:ext cx="1206500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88" name="Vergelijking" r:id="rId11" imgW="583920" imgH="177480" progId="Equation.3">
                    <p:embed/>
                  </p:oleObj>
                </mc:Choice>
                <mc:Fallback>
                  <p:oleObj name="Vergelijking" r:id="rId11" imgW="583920" imgH="1774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7239" y="5257800"/>
                          <a:ext cx="1206500" cy="36671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281946"/>
                </p:ext>
              </p:extLst>
            </p:nvPr>
          </p:nvGraphicFramePr>
          <p:xfrm>
            <a:off x="863600" y="5715000"/>
            <a:ext cx="1527175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89" name="Vergelijking" r:id="rId13" imgW="672840" imgH="393480" progId="Equation.3">
                    <p:embed/>
                  </p:oleObj>
                </mc:Choice>
                <mc:Fallback>
                  <p:oleObj name="Vergelijking" r:id="rId13" imgW="672840" imgH="393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0" y="5715000"/>
                          <a:ext cx="1527175" cy="89217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3326276"/>
                </p:ext>
              </p:extLst>
            </p:nvPr>
          </p:nvGraphicFramePr>
          <p:xfrm>
            <a:off x="5038725" y="5715000"/>
            <a:ext cx="3630613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90" name="Vergelijking" r:id="rId15" imgW="1600200" imgH="393480" progId="Equation.3">
                    <p:embed/>
                  </p:oleObj>
                </mc:Choice>
                <mc:Fallback>
                  <p:oleObj name="Vergelijking" r:id="rId15" imgW="1600200" imgH="3934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8725" y="5715000"/>
                          <a:ext cx="3630613" cy="89217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3190746"/>
                </p:ext>
              </p:extLst>
            </p:nvPr>
          </p:nvGraphicFramePr>
          <p:xfrm>
            <a:off x="2864977" y="5353050"/>
            <a:ext cx="1844675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91" name="Vergelijking" r:id="rId17" imgW="812520" imgH="444240" progId="Equation.3">
                    <p:embed/>
                  </p:oleObj>
                </mc:Choice>
                <mc:Fallback>
                  <p:oleObj name="Vergelijking" r:id="rId17" imgW="812520" imgH="4442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4977" y="5353050"/>
                          <a:ext cx="1844675" cy="100647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Straight Arrow Connector 65"/>
            <p:cNvCxnSpPr>
              <a:stCxn id="22" idx="1"/>
              <a:endCxn id="19" idx="3"/>
            </p:cNvCxnSpPr>
            <p:nvPr/>
          </p:nvCxnSpPr>
          <p:spPr bwMode="auto">
            <a:xfrm flipH="1">
              <a:off x="2390775" y="5856287"/>
              <a:ext cx="474202" cy="304800"/>
            </a:xfrm>
            <a:prstGeom prst="straightConnector1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>
              <a:stCxn id="22" idx="3"/>
              <a:endCxn id="21" idx="1"/>
            </p:cNvCxnSpPr>
            <p:nvPr/>
          </p:nvCxnSpPr>
          <p:spPr bwMode="auto">
            <a:xfrm>
              <a:off x="4709652" y="5856287"/>
              <a:ext cx="329073" cy="304800"/>
            </a:xfrm>
            <a:prstGeom prst="straightConnector1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2465436" y="1369689"/>
            <a:ext cx="3581400" cy="2319867"/>
            <a:chOff x="2465436" y="1369689"/>
            <a:chExt cx="3581400" cy="2319867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667000" y="1369689"/>
              <a:ext cx="3124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2400" b="1" u="sng" dirty="0" smtClean="0"/>
                <a:t>Perfect gas</a:t>
              </a:r>
              <a:endParaRPr lang="en-US" altLang="nl-NL" sz="2400" b="1" u="sng" dirty="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6815473"/>
                </p:ext>
              </p:extLst>
            </p:nvPr>
          </p:nvGraphicFramePr>
          <p:xfrm>
            <a:off x="3443954" y="1865881"/>
            <a:ext cx="1555750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92" name="Vergelijking" r:id="rId19" imgW="685800" imgH="177480" progId="Equation.3">
                    <p:embed/>
                  </p:oleObj>
                </mc:Choice>
                <mc:Fallback>
                  <p:oleObj name="Vergelijking" r:id="rId19" imgW="685800" imgH="1774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954" y="1865881"/>
                          <a:ext cx="1555750" cy="4016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2465436" y="2294558"/>
              <a:ext cx="3581400" cy="1383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2400" b="1" dirty="0" smtClean="0"/>
                <a:t>obeys the</a:t>
              </a:r>
            </a:p>
            <a:p>
              <a:r>
                <a:rPr lang="en-US" altLang="nl-NL" sz="2400" b="1" dirty="0" smtClean="0"/>
                <a:t>equipartition theorem</a:t>
              </a:r>
            </a:p>
            <a:p>
              <a:r>
                <a:rPr lang="en-US" altLang="nl-NL" sz="2400" b="1" dirty="0" smtClean="0"/>
                <a:t>(</a:t>
              </a:r>
              <a:r>
                <a:rPr lang="en-US" altLang="nl-NL" sz="2400" b="1" dirty="0" smtClean="0">
                  <a:solidFill>
                    <a:srgbClr val="FF0000"/>
                  </a:solidFill>
                </a:rPr>
                <a:t>high </a:t>
              </a:r>
              <a:r>
                <a:rPr lang="en-US" altLang="nl-NL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nl-NL" sz="2400" b="1" dirty="0" smtClean="0">
                  <a:solidFill>
                    <a:srgbClr val="FF0000"/>
                  </a:solidFill>
                </a:rPr>
                <a:t> and low </a:t>
              </a:r>
              <a:r>
                <a:rPr lang="en-US" altLang="nl-NL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nl-NL" sz="2400" b="1" dirty="0" smtClean="0"/>
                <a:t>)</a:t>
              </a:r>
              <a:endParaRPr lang="en-US" altLang="nl-NL" sz="2400" b="1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549016" y="1369689"/>
              <a:ext cx="3379836" cy="2319867"/>
            </a:xfrm>
            <a:prstGeom prst="rect">
              <a:avLst/>
            </a:prstGeom>
            <a:noFill/>
            <a:ln w="317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937384" y="4495800"/>
            <a:ext cx="1936803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1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39492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990600" y="3048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990600" y="39624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990600" y="50292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990600" y="6110748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990600" y="27432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124"/>
            <a:ext cx="6649363" cy="19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11" y="2777613"/>
            <a:ext cx="6063226" cy="363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6" grpId="1" animBg="1"/>
      <p:bldP spid="23557" grpId="0" animBg="1"/>
      <p:bldP spid="23557" grpId="1" animBg="1"/>
      <p:bldP spid="23560" grpId="0" animBg="1"/>
      <p:bldP spid="23561" grpId="0" animBg="1"/>
      <p:bldP spid="2356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20</a:t>
            </a:fld>
            <a:endParaRPr lang="en-US" altLang="nl-NL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u="sng" dirty="0" smtClean="0">
                <a:solidFill>
                  <a:srgbClr val="C00000"/>
                </a:solidFill>
              </a:rPr>
              <a:t>from atoms to molecules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6" y="1676400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34" y="1684958"/>
            <a:ext cx="2581910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66384" y="36785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Atomic perfect gas</a:t>
            </a:r>
            <a:endParaRPr lang="en-US" altLang="nl-NL" sz="2400" b="1" u="sng" dirty="0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5181600" y="3689556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Molecular perfect gas</a:t>
            </a:r>
            <a:endParaRPr lang="en-US" altLang="nl-NL" sz="2400" b="1" u="sng" dirty="0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2743200" y="838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(Study guide p.17-18)</a:t>
            </a:r>
            <a:endParaRPr lang="en-US" altLang="nl-NL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866681"/>
              </p:ext>
            </p:extLst>
          </p:nvPr>
        </p:nvGraphicFramePr>
        <p:xfrm>
          <a:off x="417513" y="4267200"/>
          <a:ext cx="24209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0" name="Vergelijking" r:id="rId5" imgW="1066680" imgH="393480" progId="Equation.3">
                  <p:embed/>
                </p:oleObj>
              </mc:Choice>
              <mc:Fallback>
                <p:oleObj name="Vergelijking" r:id="rId5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4267200"/>
                        <a:ext cx="2420937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917151"/>
              </p:ext>
            </p:extLst>
          </p:nvPr>
        </p:nvGraphicFramePr>
        <p:xfrm>
          <a:off x="4967748" y="4271963"/>
          <a:ext cx="37750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1" name="Vergelijking" r:id="rId7" imgW="1663560" imgH="393480" progId="Equation.3">
                  <p:embed/>
                </p:oleObj>
              </mc:Choice>
              <mc:Fallback>
                <p:oleObj name="Vergelijking" r:id="rId7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748" y="4271963"/>
                        <a:ext cx="3775075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58032"/>
              </p:ext>
            </p:extLst>
          </p:nvPr>
        </p:nvGraphicFramePr>
        <p:xfrm>
          <a:off x="1069373" y="5257800"/>
          <a:ext cx="1154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2" name="Vergelijking" r:id="rId9" imgW="558720" imgH="177480" progId="Equation.3">
                  <p:embed/>
                </p:oleObj>
              </mc:Choice>
              <mc:Fallback>
                <p:oleObj name="Vergelijking" r:id="rId9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373" y="5257800"/>
                        <a:ext cx="1154113" cy="3667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940246"/>
              </p:ext>
            </p:extLst>
          </p:nvPr>
        </p:nvGraphicFramePr>
        <p:xfrm>
          <a:off x="6227239" y="5257800"/>
          <a:ext cx="12065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3" name="Vergelijking" r:id="rId11" imgW="583920" imgH="177480" progId="Equation.3">
                  <p:embed/>
                </p:oleObj>
              </mc:Choice>
              <mc:Fallback>
                <p:oleObj name="Vergelijking" r:id="rId11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239" y="5257800"/>
                        <a:ext cx="1206500" cy="3667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213974"/>
              </p:ext>
            </p:extLst>
          </p:nvPr>
        </p:nvGraphicFramePr>
        <p:xfrm>
          <a:off x="863600" y="5715000"/>
          <a:ext cx="15271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4" name="Vergelijking" r:id="rId13" imgW="672840" imgH="393480" progId="Equation.3">
                  <p:embed/>
                </p:oleObj>
              </mc:Choice>
              <mc:Fallback>
                <p:oleObj name="Vergelijking" r:id="rId13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5715000"/>
                        <a:ext cx="1527175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177701"/>
              </p:ext>
            </p:extLst>
          </p:nvPr>
        </p:nvGraphicFramePr>
        <p:xfrm>
          <a:off x="5038725" y="5715000"/>
          <a:ext cx="36306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5" name="Vergelijking" r:id="rId15" imgW="1600200" imgH="393480" progId="Equation.3">
                  <p:embed/>
                </p:oleObj>
              </mc:Choice>
              <mc:Fallback>
                <p:oleObj name="Vergelijking" r:id="rId15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5715000"/>
                        <a:ext cx="3630613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71692"/>
              </p:ext>
            </p:extLst>
          </p:nvPr>
        </p:nvGraphicFramePr>
        <p:xfrm>
          <a:off x="2864977" y="5353050"/>
          <a:ext cx="1844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6" name="Vergelijking" r:id="rId17" imgW="812520" imgH="444240" progId="Equation.3">
                  <p:embed/>
                </p:oleObj>
              </mc:Choice>
              <mc:Fallback>
                <p:oleObj name="Vergelijking" r:id="rId17" imgW="812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977" y="5353050"/>
                        <a:ext cx="1844675" cy="1006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>
            <a:stCxn id="22" idx="1"/>
            <a:endCxn id="19" idx="3"/>
          </p:cNvCxnSpPr>
          <p:nvPr/>
        </p:nvCxnSpPr>
        <p:spPr bwMode="auto">
          <a:xfrm flipH="1">
            <a:off x="2390775" y="5856287"/>
            <a:ext cx="474202" cy="304800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stCxn id="22" idx="3"/>
            <a:endCxn id="21" idx="1"/>
          </p:cNvCxnSpPr>
          <p:nvPr/>
        </p:nvCxnSpPr>
        <p:spPr bwMode="auto">
          <a:xfrm>
            <a:off x="4709652" y="5856287"/>
            <a:ext cx="329073" cy="304800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2465436" y="1369689"/>
            <a:ext cx="3581400" cy="2319867"/>
            <a:chOff x="2465436" y="1369689"/>
            <a:chExt cx="3581400" cy="2319867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667000" y="1369689"/>
              <a:ext cx="3124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2400" b="1" u="sng" dirty="0" smtClean="0"/>
                <a:t>Perfect gas</a:t>
              </a:r>
              <a:endParaRPr lang="en-US" altLang="nl-NL" sz="2400" b="1" u="sng" dirty="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7378718"/>
                </p:ext>
              </p:extLst>
            </p:nvPr>
          </p:nvGraphicFramePr>
          <p:xfrm>
            <a:off x="3443954" y="1865881"/>
            <a:ext cx="1555750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77" name="Vergelijking" r:id="rId19" imgW="685800" imgH="177480" progId="Equation.3">
                    <p:embed/>
                  </p:oleObj>
                </mc:Choice>
                <mc:Fallback>
                  <p:oleObj name="Vergelijking" r:id="rId19" imgW="685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954" y="1865881"/>
                          <a:ext cx="1555750" cy="4016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2465436" y="2294558"/>
              <a:ext cx="3581400" cy="1383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2400" b="1" dirty="0" smtClean="0"/>
                <a:t>obeys the</a:t>
              </a:r>
            </a:p>
            <a:p>
              <a:r>
                <a:rPr lang="en-US" altLang="nl-NL" sz="2400" b="1" dirty="0" smtClean="0"/>
                <a:t>equipartition theorem</a:t>
              </a:r>
            </a:p>
            <a:p>
              <a:r>
                <a:rPr lang="en-US" altLang="nl-NL" sz="2400" b="1" dirty="0" smtClean="0"/>
                <a:t>(</a:t>
              </a:r>
              <a:r>
                <a:rPr lang="en-US" altLang="nl-NL" sz="2400" b="1" dirty="0" smtClean="0">
                  <a:solidFill>
                    <a:srgbClr val="FF0000"/>
                  </a:solidFill>
                </a:rPr>
                <a:t>high </a:t>
              </a:r>
              <a:r>
                <a:rPr lang="en-US" altLang="nl-NL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nl-NL" sz="2400" b="1" dirty="0" smtClean="0">
                  <a:solidFill>
                    <a:srgbClr val="FF0000"/>
                  </a:solidFill>
                </a:rPr>
                <a:t> and low </a:t>
              </a:r>
              <a:r>
                <a:rPr lang="en-US" altLang="nl-NL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nl-NL" sz="2400" b="1" dirty="0" smtClean="0"/>
                <a:t>)</a:t>
              </a:r>
              <a:endParaRPr lang="en-US" altLang="nl-NL" sz="2400" b="1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549016" y="1369689"/>
              <a:ext cx="3379836" cy="2319867"/>
            </a:xfrm>
            <a:prstGeom prst="rect">
              <a:avLst/>
            </a:prstGeom>
            <a:noFill/>
            <a:ln w="317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937384" y="4495800"/>
            <a:ext cx="1936803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1</a:t>
            </a:r>
            <a:endParaRPr lang="en-US" altLang="nl-NL" sz="2400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-278656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658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21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948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16389" name="Picture 5" descr="1_8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676400"/>
            <a:ext cx="316071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63700"/>
            <a:ext cx="3171825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22</a:t>
            </a:fld>
            <a:endParaRPr lang="en-US" altLang="nl-N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sz="3600" b="1" i="1" u="sng" dirty="0">
                <a:latin typeface="Times New Roman" pitchFamily="18" charset="0"/>
                <a:cs typeface="Times New Roman" pitchFamily="18" charset="0"/>
              </a:rPr>
              <a:t>PV = nRT = NkT</a:t>
            </a:r>
            <a:r>
              <a:rPr lang="en-US" altLang="nl-NL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(equation of state)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66602" y="870156"/>
            <a:ext cx="5367598" cy="48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FF0000"/>
                </a:solidFill>
              </a:rPr>
              <a:t>Only</a:t>
            </a:r>
            <a:r>
              <a:rPr lang="en-US" altLang="nl-NL" sz="2400" b="1" u="sng" dirty="0" smtClean="0"/>
              <a:t> for the system </a:t>
            </a:r>
            <a:r>
              <a:rPr lang="en-US" altLang="nl-NL" sz="2400" b="1" u="sng" dirty="0" smtClean="0">
                <a:solidFill>
                  <a:srgbClr val="FF0000"/>
                </a:solidFill>
              </a:rPr>
              <a:t>in equilibrium</a:t>
            </a:r>
            <a:endParaRPr lang="en-US" altLang="nl-NL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7200" y="6172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Closed system: </a:t>
            </a:r>
            <a:r>
              <a:rPr lang="en-US" altLang="nl-NL" sz="2800" b="1" i="1" u="sng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400" b="1" u="sng" dirty="0"/>
              <a:t> constant (</a:t>
            </a:r>
            <a:r>
              <a:rPr lang="en-US" altLang="nl-NL" sz="2800" b="1" i="1" u="sng" dirty="0"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en-US" altLang="nl-NL" sz="2800" b="1" u="sng" dirty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altLang="nl-NL" sz="2400" b="1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67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23</a:t>
            </a:fld>
            <a:endParaRPr lang="en-US" altLang="nl-N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General case: equilibrium thermodynamics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2938202" cy="213359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033074"/>
              </p:ext>
            </p:extLst>
          </p:nvPr>
        </p:nvGraphicFramePr>
        <p:xfrm>
          <a:off x="6324599" y="1902747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Vergelijking" r:id="rId4" imgW="660240" imgH="177480" progId="Equation.3">
                  <p:embed/>
                </p:oleObj>
              </mc:Choice>
              <mc:Fallback>
                <p:oleObj name="Vergelijking" r:id="rId4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599" y="1902747"/>
                        <a:ext cx="1981200" cy="533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324911" y="1453907"/>
            <a:ext cx="1676400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sym typeface="Wingdings" pitchFamily="2" charset="2"/>
              </a:rPr>
              <a:t>process</a:t>
            </a:r>
            <a:endParaRPr lang="en-US" altLang="nl-NL" sz="2400" u="sng" dirty="0"/>
          </a:p>
        </p:txBody>
      </p:sp>
      <p:sp>
        <p:nvSpPr>
          <p:cNvPr id="7" name="Left Brace 6"/>
          <p:cNvSpPr/>
          <p:nvPr/>
        </p:nvSpPr>
        <p:spPr bwMode="auto">
          <a:xfrm>
            <a:off x="5943600" y="1066800"/>
            <a:ext cx="304800" cy="14478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704682" y="2743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(Study guide p.5-10)</a:t>
            </a:r>
            <a:endParaRPr lang="en-US" altLang="nl-NL" sz="2400" b="1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48269" y="3429000"/>
            <a:ext cx="8153399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solidFill>
                  <a:srgbClr val="FF0000"/>
                </a:solidFill>
                <a:sym typeface="Wingdings" pitchFamily="2" charset="2"/>
              </a:rPr>
              <a:t>Irreversible processes</a:t>
            </a:r>
            <a:r>
              <a:rPr lang="en-US" altLang="nl-NL" sz="2400" u="sng" dirty="0" smtClean="0">
                <a:sym typeface="Wingdings" pitchFamily="2" charset="2"/>
              </a:rPr>
              <a:t>: non-equilibrium and spontaneous</a:t>
            </a:r>
            <a:endParaRPr lang="en-US" altLang="nl-NL" sz="2400" u="sng" dirty="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1143000" y="4232427"/>
            <a:ext cx="98814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820713"/>
              </p:ext>
            </p:extLst>
          </p:nvPr>
        </p:nvGraphicFramePr>
        <p:xfrm>
          <a:off x="2247900" y="4080027"/>
          <a:ext cx="2933700" cy="53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Vergelijking" r:id="rId6" imgW="1104840" imgH="203040" progId="Equation.3">
                  <p:embed/>
                </p:oleObj>
              </mc:Choice>
              <mc:Fallback>
                <p:oleObj name="Vergelijking" r:id="rId6" imgW="1104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4080027"/>
                        <a:ext cx="2933700" cy="53953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709323"/>
              </p:ext>
            </p:extLst>
          </p:nvPr>
        </p:nvGraphicFramePr>
        <p:xfrm>
          <a:off x="5829300" y="4054421"/>
          <a:ext cx="2400300" cy="608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Vergelijking" r:id="rId8" imgW="901440" imgH="228600" progId="Equation.3">
                  <p:embed/>
                </p:oleObj>
              </mc:Choice>
              <mc:Fallback>
                <p:oleObj name="Vergelijking" r:id="rId8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054421"/>
                        <a:ext cx="2400300" cy="60852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087054"/>
              </p:ext>
            </p:extLst>
          </p:nvPr>
        </p:nvGraphicFramePr>
        <p:xfrm>
          <a:off x="6335608" y="1124872"/>
          <a:ext cx="1714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9" name="Vergelijking" r:id="rId10" imgW="571320" imgH="203040" progId="Equation.3">
                  <p:embed/>
                </p:oleObj>
              </mc:Choice>
              <mc:Fallback>
                <p:oleObj name="Vergelijking" r:id="rId10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608" y="1124872"/>
                        <a:ext cx="1714500" cy="609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0083" y="4788578"/>
            <a:ext cx="4343405" cy="14374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489577"/>
              </p:ext>
            </p:extLst>
          </p:nvPr>
        </p:nvGraphicFramePr>
        <p:xfrm>
          <a:off x="7074821" y="5282352"/>
          <a:ext cx="14128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Vergelijking" r:id="rId13" imgW="660240" imgH="228600" progId="Equation.3">
                  <p:embed/>
                </p:oleObj>
              </mc:Choice>
              <mc:Fallback>
                <p:oleObj name="Vergelijking" r:id="rId13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4821" y="5282352"/>
                        <a:ext cx="14128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294102"/>
              </p:ext>
            </p:extLst>
          </p:nvPr>
        </p:nvGraphicFramePr>
        <p:xfrm>
          <a:off x="1371600" y="629648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Equation" r:id="rId15" imgW="355320" imgH="177480" progId="Equation.3">
                  <p:embed/>
                </p:oleObj>
              </mc:Choice>
              <mc:Fallback>
                <p:oleObj name="Equation" r:id="rId15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296486"/>
                        <a:ext cx="762000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 flipH="1">
            <a:off x="6445045" y="5522045"/>
            <a:ext cx="609600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199354" y="6024964"/>
            <a:ext cx="342900" cy="446871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84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24</a:t>
            </a:fld>
            <a:endParaRPr lang="en-US" altLang="nl-N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General case: equilibrium thermodynamics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2938202" cy="213359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800381"/>
              </p:ext>
            </p:extLst>
          </p:nvPr>
        </p:nvGraphicFramePr>
        <p:xfrm>
          <a:off x="2286000" y="6082145"/>
          <a:ext cx="2112818" cy="62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6" name="Vergelijking" r:id="rId4" imgW="774360" imgH="228600" progId="Equation.3">
                  <p:embed/>
                </p:oleObj>
              </mc:Choice>
              <mc:Fallback>
                <p:oleObj name="Vergelijking" r:id="rId4" imgW="7743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082145"/>
                        <a:ext cx="2112818" cy="62345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817769"/>
              </p:ext>
            </p:extLst>
          </p:nvPr>
        </p:nvGraphicFramePr>
        <p:xfrm>
          <a:off x="6324599" y="1902747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7" name="Vergelijking" r:id="rId6" imgW="660240" imgH="177480" progId="Equation.3">
                  <p:embed/>
                </p:oleObj>
              </mc:Choice>
              <mc:Fallback>
                <p:oleObj name="Vergelijking" r:id="rId6" imgW="66024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599" y="1902747"/>
                        <a:ext cx="1981200" cy="533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324911" y="1453907"/>
            <a:ext cx="1676400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sym typeface="Wingdings" pitchFamily="2" charset="2"/>
              </a:rPr>
              <a:t>process</a:t>
            </a:r>
            <a:endParaRPr lang="en-US" altLang="nl-NL" sz="2400" u="sng" dirty="0"/>
          </a:p>
        </p:txBody>
      </p:sp>
      <p:sp>
        <p:nvSpPr>
          <p:cNvPr id="7" name="Left Brace 6"/>
          <p:cNvSpPr/>
          <p:nvPr/>
        </p:nvSpPr>
        <p:spPr bwMode="auto">
          <a:xfrm>
            <a:off x="5943600" y="1066800"/>
            <a:ext cx="304800" cy="14478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704682" y="2743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(Study guide p.5-10)</a:t>
            </a:r>
            <a:endParaRPr lang="en-US" altLang="nl-NL" sz="2400" b="1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48269" y="3429000"/>
            <a:ext cx="8153399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solidFill>
                  <a:srgbClr val="FF0000"/>
                </a:solidFill>
                <a:sym typeface="Wingdings" pitchFamily="2" charset="2"/>
              </a:rPr>
              <a:t>Irreversible processes</a:t>
            </a:r>
            <a:r>
              <a:rPr lang="en-US" altLang="nl-NL" sz="2400" u="sng" dirty="0" smtClean="0">
                <a:sym typeface="Wingdings" pitchFamily="2" charset="2"/>
              </a:rPr>
              <a:t>: non-equilibrium and spontaneous</a:t>
            </a:r>
            <a:endParaRPr lang="en-US" altLang="nl-NL" sz="2400" u="sng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81000" y="4953000"/>
            <a:ext cx="8763000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solidFill>
                  <a:srgbClr val="FF0000"/>
                </a:solidFill>
                <a:sym typeface="Wingdings" pitchFamily="2" charset="2"/>
              </a:rPr>
              <a:t>Reversible processes</a:t>
            </a:r>
            <a:r>
              <a:rPr lang="en-US" altLang="nl-NL" sz="2400" u="sng" dirty="0" smtClean="0">
                <a:sym typeface="Wingdings" pitchFamily="2" charset="2"/>
              </a:rPr>
              <a:t>: always equilibrium and not spontaneous</a:t>
            </a:r>
            <a:endParaRPr lang="en-US" altLang="nl-NL" sz="2400" u="sng" dirty="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1143000" y="4232427"/>
            <a:ext cx="98814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1157748" y="5964031"/>
            <a:ext cx="67105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567380"/>
              </p:ext>
            </p:extLst>
          </p:nvPr>
        </p:nvGraphicFramePr>
        <p:xfrm>
          <a:off x="2247900" y="4080027"/>
          <a:ext cx="2933700" cy="53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8" name="Vergelijking" r:id="rId8" imgW="1104840" imgH="203040" progId="Equation.3">
                  <p:embed/>
                </p:oleObj>
              </mc:Choice>
              <mc:Fallback>
                <p:oleObj name="Vergelijking" r:id="rId8" imgW="110484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4080027"/>
                        <a:ext cx="2933700" cy="53953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19163"/>
              </p:ext>
            </p:extLst>
          </p:nvPr>
        </p:nvGraphicFramePr>
        <p:xfrm>
          <a:off x="5829300" y="4054421"/>
          <a:ext cx="2400300" cy="608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9" name="Vergelijking" r:id="rId10" imgW="901440" imgH="228600" progId="Equation.3">
                  <p:embed/>
                </p:oleObj>
              </mc:Choice>
              <mc:Fallback>
                <p:oleObj name="Vergelijking" r:id="rId10" imgW="9014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054421"/>
                        <a:ext cx="2400300" cy="60852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021322"/>
              </p:ext>
            </p:extLst>
          </p:nvPr>
        </p:nvGraphicFramePr>
        <p:xfrm>
          <a:off x="6335608" y="1124872"/>
          <a:ext cx="1714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0" name="Vergelijking" r:id="rId12" imgW="571320" imgH="203040" progId="Equation.3">
                  <p:embed/>
                </p:oleObj>
              </mc:Choice>
              <mc:Fallback>
                <p:oleObj name="Vergelijking" r:id="rId12" imgW="5713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608" y="1124872"/>
                        <a:ext cx="1714500" cy="609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45488"/>
              </p:ext>
            </p:extLst>
          </p:nvPr>
        </p:nvGraphicFramePr>
        <p:xfrm>
          <a:off x="6207840" y="5448300"/>
          <a:ext cx="2171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1" name="Vergelijking" r:id="rId14" imgW="723600" imgH="419040" progId="Equation.3">
                  <p:embed/>
                </p:oleObj>
              </mc:Choice>
              <mc:Fallback>
                <p:oleObj name="Vergelijking" r:id="rId14" imgW="7236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840" y="5448300"/>
                        <a:ext cx="2171700" cy="12573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902612" y="5837633"/>
            <a:ext cx="1466232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solidFill>
                  <a:srgbClr val="FF0000"/>
                </a:solidFill>
                <a:sym typeface="Wingdings" pitchFamily="2" charset="2"/>
              </a:rPr>
              <a:t>entropy</a:t>
            </a:r>
            <a:endParaRPr lang="en-US" altLang="nl-NL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319417"/>
              </p:ext>
            </p:extLst>
          </p:nvPr>
        </p:nvGraphicFramePr>
        <p:xfrm>
          <a:off x="2291251" y="5467405"/>
          <a:ext cx="2563091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2" name="Vergelijking" r:id="rId16" imgW="939600" imgH="203040" progId="Equation.3">
                  <p:embed/>
                </p:oleObj>
              </mc:Choice>
              <mc:Fallback>
                <p:oleObj name="Vergelijking" r:id="rId16" imgW="9396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251" y="5467405"/>
                        <a:ext cx="2563091" cy="55418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eft Brace 30"/>
          <p:cNvSpPr/>
          <p:nvPr/>
        </p:nvSpPr>
        <p:spPr bwMode="auto">
          <a:xfrm>
            <a:off x="1873044" y="5486400"/>
            <a:ext cx="304800" cy="120153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25</a:t>
            </a:fld>
            <a:endParaRPr lang="en-US" altLang="nl-N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General case: equilibrium thermodynamics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2938202" cy="2133595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203846"/>
              </p:ext>
            </p:extLst>
          </p:nvPr>
        </p:nvGraphicFramePr>
        <p:xfrm>
          <a:off x="6207840" y="5448300"/>
          <a:ext cx="2171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2" name="Vergelijking" r:id="rId4" imgW="723600" imgH="419040" progId="Equation.3">
                  <p:embed/>
                </p:oleObj>
              </mc:Choice>
              <mc:Fallback>
                <p:oleObj name="Vergelijking" r:id="rId4" imgW="723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840" y="5448300"/>
                        <a:ext cx="2171700" cy="12573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902612" y="5837633"/>
            <a:ext cx="1466232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solidFill>
                  <a:srgbClr val="FF0000"/>
                </a:solidFill>
                <a:sym typeface="Wingdings" pitchFamily="2" charset="2"/>
              </a:rPr>
              <a:t>entropy</a:t>
            </a:r>
            <a:endParaRPr lang="en-US" altLang="nl-NL" sz="2400" u="sng" dirty="0">
              <a:solidFill>
                <a:srgbClr val="FF0000"/>
              </a:solidFill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479925" y="83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u="sng" dirty="0"/>
              <a:t>First law:</a:t>
            </a:r>
          </a:p>
        </p:txBody>
      </p:sp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88351"/>
              </p:ext>
            </p:extLst>
          </p:nvPr>
        </p:nvGraphicFramePr>
        <p:xfrm>
          <a:off x="4651375" y="1371600"/>
          <a:ext cx="23749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3" name="Vergelijking" r:id="rId6" imgW="965160" imgH="203040" progId="Equation.3">
                  <p:embed/>
                </p:oleObj>
              </mc:Choice>
              <mc:Fallback>
                <p:oleObj name="Vergelijking" r:id="rId6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1371600"/>
                        <a:ext cx="2374900" cy="5000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418479"/>
              </p:ext>
            </p:extLst>
          </p:nvPr>
        </p:nvGraphicFramePr>
        <p:xfrm>
          <a:off x="4668995" y="2057400"/>
          <a:ext cx="20605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4" name="Vergelijking" r:id="rId8" imgW="838080" imgH="203040" progId="Equation.3">
                  <p:embed/>
                </p:oleObj>
              </mc:Choice>
              <mc:Fallback>
                <p:oleObj name="Vergelijking" r:id="rId8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995" y="2057400"/>
                        <a:ext cx="2060575" cy="5000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4236474" y="2819400"/>
            <a:ext cx="67105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471899"/>
              </p:ext>
            </p:extLst>
          </p:nvPr>
        </p:nvGraphicFramePr>
        <p:xfrm>
          <a:off x="5113338" y="2700338"/>
          <a:ext cx="34972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5" name="Vergelijking" r:id="rId10" imgW="1422360" imgH="203040" progId="Equation.3">
                  <p:embed/>
                </p:oleObj>
              </mc:Choice>
              <mc:Fallback>
                <p:oleObj name="Vergelijking" r:id="rId10" imgW="1422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2700338"/>
                        <a:ext cx="3497262" cy="5000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721866"/>
              </p:ext>
            </p:extLst>
          </p:nvPr>
        </p:nvGraphicFramePr>
        <p:xfrm>
          <a:off x="2293937" y="3657600"/>
          <a:ext cx="43719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6" name="Vergelijking" r:id="rId12" imgW="1777680" imgH="203040" progId="Equation.3">
                  <p:embed/>
                </p:oleObj>
              </mc:Choice>
              <mc:Fallback>
                <p:oleObj name="Vergelijking" r:id="rId12" imgW="17776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7" y="3657600"/>
                        <a:ext cx="4371975" cy="5000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 bwMode="auto">
          <a:xfrm rot="16200000">
            <a:off x="3683717" y="3715057"/>
            <a:ext cx="412340" cy="1364226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Left Brace 29"/>
          <p:cNvSpPr/>
          <p:nvPr/>
        </p:nvSpPr>
        <p:spPr bwMode="auto">
          <a:xfrm rot="16200000">
            <a:off x="5555534" y="3635171"/>
            <a:ext cx="412340" cy="15240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033252" y="4495800"/>
            <a:ext cx="1692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u="sng" dirty="0" smtClean="0"/>
              <a:t>irreversible</a:t>
            </a:r>
            <a:endParaRPr lang="en-US" altLang="nl-NL" sz="2400" u="sng" dirty="0"/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907629" y="4495800"/>
            <a:ext cx="1692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u="sng" dirty="0" smtClean="0"/>
              <a:t>reversible</a:t>
            </a:r>
            <a:endParaRPr lang="en-US" altLang="nl-NL" sz="2400" u="sng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400" y="5029200"/>
            <a:ext cx="4847304" cy="1631216"/>
            <a:chOff x="152400" y="5029200"/>
            <a:chExt cx="4847304" cy="1631216"/>
          </a:xfrm>
        </p:grpSpPr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152400" y="5029200"/>
              <a:ext cx="4847304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nl-NL" sz="2400" u="sng" dirty="0"/>
                <a:t>First law</a:t>
              </a:r>
              <a:r>
                <a:rPr lang="en-US" altLang="nl-NL" sz="2400" u="sng" dirty="0" smtClean="0"/>
                <a:t>: </a:t>
              </a:r>
              <a:r>
                <a:rPr lang="en-US" altLang="nl-NL" sz="2800" i="1" u="sng" dirty="0" smtClean="0">
                  <a:latin typeface="Times New Roman" pitchFamily="18" charset="0"/>
                  <a:cs typeface="Times New Roman" pitchFamily="18" charset="0"/>
                </a:rPr>
                <a:t>dU </a:t>
              </a:r>
              <a:r>
                <a:rPr lang="en-US" altLang="nl-NL" sz="2400" u="sng" dirty="0" smtClean="0"/>
                <a:t>for an </a:t>
              </a:r>
            </a:p>
            <a:p>
              <a:r>
                <a:rPr lang="en-US" altLang="nl-NL" sz="2400" u="sng" dirty="0" smtClean="0"/>
                <a:t>irreversible process can be</a:t>
              </a:r>
            </a:p>
            <a:p>
              <a:r>
                <a:rPr lang="en-US" altLang="nl-NL" sz="2400" u="sng" dirty="0" smtClean="0"/>
                <a:t>determined by an alternative</a:t>
              </a:r>
            </a:p>
            <a:p>
              <a:r>
                <a:rPr lang="en-US" altLang="nl-NL" sz="2400" u="sng" dirty="0" smtClean="0"/>
                <a:t>reversible process</a:t>
              </a:r>
              <a:endParaRPr lang="en-US" altLang="nl-NL" sz="2400" u="sng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8652" y="5029200"/>
              <a:ext cx="4192127" cy="1631216"/>
            </a:xfrm>
            <a:prstGeom prst="rect">
              <a:avLst/>
            </a:prstGeom>
            <a:noFill/>
            <a:ln w="317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1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290858" y="1988179"/>
            <a:ext cx="3168352" cy="1288426"/>
            <a:chOff x="228600" y="3886200"/>
            <a:chExt cx="4953000" cy="235712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0" y="3886200"/>
              <a:ext cx="3562350" cy="2357124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8787778"/>
                </p:ext>
              </p:extLst>
            </p:nvPr>
          </p:nvGraphicFramePr>
          <p:xfrm>
            <a:off x="228600" y="5595258"/>
            <a:ext cx="1529443" cy="419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38" name="Vergelijking" r:id="rId4" imgW="787320" imgH="215640" progId="Equation.3">
                    <p:embed/>
                  </p:oleObj>
                </mc:Choice>
                <mc:Fallback>
                  <p:oleObj name="Vergelijking" r:id="rId4" imgW="787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5595258"/>
                          <a:ext cx="1529443" cy="419342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1173399"/>
                </p:ext>
              </p:extLst>
            </p:nvPr>
          </p:nvGraphicFramePr>
          <p:xfrm>
            <a:off x="3364820" y="4419600"/>
            <a:ext cx="1664380" cy="415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39" name="Vergelijking" r:id="rId6" imgW="863280" imgH="215640" progId="Equation.3">
                    <p:embed/>
                  </p:oleObj>
                </mc:Choice>
                <mc:Fallback>
                  <p:oleObj name="Vergelijking" r:id="rId6" imgW="863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4820" y="4419600"/>
                          <a:ext cx="1664380" cy="4157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2778940"/>
                </p:ext>
              </p:extLst>
            </p:nvPr>
          </p:nvGraphicFramePr>
          <p:xfrm>
            <a:off x="2628574" y="4267200"/>
            <a:ext cx="376237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40" name="Vergelijking" r:id="rId8" imgW="164880" imgH="164880" progId="Equation.3">
                    <p:embed/>
                  </p:oleObj>
                </mc:Choice>
                <mc:Fallback>
                  <p:oleObj name="Vergelijking" r:id="rId8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8574" y="4267200"/>
                          <a:ext cx="376237" cy="374650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1393853"/>
                </p:ext>
              </p:extLst>
            </p:nvPr>
          </p:nvGraphicFramePr>
          <p:xfrm>
            <a:off x="3857611" y="5536292"/>
            <a:ext cx="34766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41" name="Vergelijking" r:id="rId10" imgW="152280" imgH="164880" progId="Equation.3">
                    <p:embed/>
                  </p:oleObj>
                </mc:Choice>
                <mc:Fallback>
                  <p:oleObj name="Vergelijking" r:id="rId10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611" y="5536292"/>
                          <a:ext cx="347662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26</a:t>
            </a:fld>
            <a:endParaRPr lang="en-US" altLang="nl-N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General case: equilibrium thermodynamics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2938202" cy="2133595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662865"/>
              </p:ext>
            </p:extLst>
          </p:nvPr>
        </p:nvGraphicFramePr>
        <p:xfrm>
          <a:off x="6207840" y="5448300"/>
          <a:ext cx="2171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42" name="Vergelijking" r:id="rId13" imgW="723600" imgH="419040" progId="Equation.3">
                  <p:embed/>
                </p:oleObj>
              </mc:Choice>
              <mc:Fallback>
                <p:oleObj name="Vergelijking" r:id="rId13" imgW="723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840" y="5448300"/>
                        <a:ext cx="2171700" cy="12573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902612" y="5837633"/>
            <a:ext cx="1466232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solidFill>
                  <a:srgbClr val="FF0000"/>
                </a:solidFill>
                <a:sym typeface="Wingdings" pitchFamily="2" charset="2"/>
              </a:rPr>
              <a:t>entropy</a:t>
            </a:r>
            <a:endParaRPr lang="en-US" altLang="nl-NL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944315"/>
              </p:ext>
            </p:extLst>
          </p:nvPr>
        </p:nvGraphicFramePr>
        <p:xfrm>
          <a:off x="2293937" y="3657600"/>
          <a:ext cx="43719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43" name="Vergelijking" r:id="rId15" imgW="1777680" imgH="203040" progId="Equation.3">
                  <p:embed/>
                </p:oleObj>
              </mc:Choice>
              <mc:Fallback>
                <p:oleObj name="Vergelijking" r:id="rId15" imgW="1777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7" y="3657600"/>
                        <a:ext cx="4371975" cy="5000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 bwMode="auto">
          <a:xfrm rot="16200000">
            <a:off x="3683717" y="3715057"/>
            <a:ext cx="412340" cy="1364226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Left Brace 29"/>
          <p:cNvSpPr/>
          <p:nvPr/>
        </p:nvSpPr>
        <p:spPr bwMode="auto">
          <a:xfrm rot="16200000">
            <a:off x="5555534" y="3635171"/>
            <a:ext cx="412340" cy="15240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033252" y="4495800"/>
            <a:ext cx="1692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u="sng" dirty="0" smtClean="0"/>
              <a:t>irreversible</a:t>
            </a:r>
            <a:endParaRPr lang="en-US" altLang="nl-NL" sz="2400" u="sng" dirty="0"/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907629" y="4495800"/>
            <a:ext cx="1692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u="sng" dirty="0" smtClean="0"/>
              <a:t>reversible</a:t>
            </a:r>
            <a:endParaRPr lang="en-US" altLang="nl-NL" sz="2400" u="sng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400" y="5029200"/>
            <a:ext cx="4847304" cy="1631216"/>
            <a:chOff x="152400" y="5029200"/>
            <a:chExt cx="4847304" cy="1631216"/>
          </a:xfrm>
        </p:grpSpPr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152400" y="5029200"/>
              <a:ext cx="4847304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nl-NL" sz="2400" u="sng" dirty="0"/>
                <a:t>First law</a:t>
              </a:r>
              <a:r>
                <a:rPr lang="en-US" altLang="nl-NL" sz="2400" u="sng" dirty="0" smtClean="0"/>
                <a:t>: </a:t>
              </a:r>
              <a:r>
                <a:rPr lang="en-US" altLang="nl-NL" sz="2800" i="1" u="sng" dirty="0" smtClean="0">
                  <a:latin typeface="Times New Roman" pitchFamily="18" charset="0"/>
                  <a:cs typeface="Times New Roman" pitchFamily="18" charset="0"/>
                </a:rPr>
                <a:t>dU </a:t>
              </a:r>
              <a:r>
                <a:rPr lang="en-US" altLang="nl-NL" sz="2400" u="sng" dirty="0" smtClean="0"/>
                <a:t>for an </a:t>
              </a:r>
            </a:p>
            <a:p>
              <a:r>
                <a:rPr lang="en-US" altLang="nl-NL" sz="2400" u="sng" dirty="0" smtClean="0"/>
                <a:t>irreversible process can be</a:t>
              </a:r>
            </a:p>
            <a:p>
              <a:r>
                <a:rPr lang="en-US" altLang="nl-NL" sz="2400" u="sng" dirty="0" smtClean="0"/>
                <a:t>determined by an alternative</a:t>
              </a:r>
            </a:p>
            <a:p>
              <a:r>
                <a:rPr lang="en-US" altLang="nl-NL" sz="2400" u="sng" dirty="0" smtClean="0"/>
                <a:t>reversible process</a:t>
              </a:r>
              <a:endParaRPr lang="en-US" altLang="nl-NL" sz="2400" u="sng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8652" y="5029200"/>
              <a:ext cx="4192127" cy="1631216"/>
            </a:xfrm>
            <a:prstGeom prst="rect">
              <a:avLst/>
            </a:prstGeom>
            <a:noFill/>
            <a:ln w="317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098985"/>
              </p:ext>
            </p:extLst>
          </p:nvPr>
        </p:nvGraphicFramePr>
        <p:xfrm>
          <a:off x="3993768" y="1066800"/>
          <a:ext cx="18176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44" name="Vergelijking" r:id="rId17" imgW="799920" imgH="495000" progId="Equation.3">
                  <p:embed/>
                </p:oleObj>
              </mc:Choice>
              <mc:Fallback>
                <p:oleObj name="Vergelijking" r:id="rId17" imgW="799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768" y="1066800"/>
                        <a:ext cx="1817687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01277"/>
              </p:ext>
            </p:extLst>
          </p:nvPr>
        </p:nvGraphicFramePr>
        <p:xfrm>
          <a:off x="7000875" y="2835227"/>
          <a:ext cx="17621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45" name="Vergelijking" r:id="rId19" imgW="774360" imgH="215640" progId="Equation.3">
                  <p:embed/>
                </p:oleObj>
              </mc:Choice>
              <mc:Fallback>
                <p:oleObj name="Vergelijking" r:id="rId19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2835227"/>
                        <a:ext cx="17621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341805" y="1079090"/>
            <a:ext cx="224899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8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nl-NL" sz="2400" u="sng" dirty="0" smtClean="0"/>
              <a:t> is a </a:t>
            </a:r>
          </a:p>
          <a:p>
            <a:r>
              <a:rPr lang="en-US" altLang="nl-NL" sz="2400" u="sng" dirty="0" smtClean="0"/>
              <a:t>state function</a:t>
            </a:r>
            <a:endParaRPr lang="en-US" altLang="nl-NL" sz="2400" u="sng" dirty="0"/>
          </a:p>
        </p:txBody>
      </p:sp>
    </p:spTree>
    <p:extLst>
      <p:ext uri="{BB962C8B-B14F-4D97-AF65-F5344CB8AC3E}">
        <p14:creationId xmlns:p14="http://schemas.microsoft.com/office/powerpoint/2010/main" val="23557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371600" y="5257800"/>
            <a:ext cx="5943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/>
              <a:t>For a closed </a:t>
            </a:r>
            <a:r>
              <a:rPr lang="en-US" altLang="nl-NL" sz="2400" u="sng" dirty="0"/>
              <a:t>system: </a:t>
            </a:r>
            <a:r>
              <a:rPr lang="en-US" altLang="nl-NL" sz="2800" i="1" u="sng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400" u="sng" dirty="0"/>
              <a:t> constant (</a:t>
            </a:r>
            <a:r>
              <a:rPr lang="en-US" altLang="nl-NL" sz="2800" u="sng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nl-NL" sz="2800" i="1" u="sng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800" u="sng" dirty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altLang="nl-NL" sz="2400" u="sng" dirty="0" smtClean="0"/>
              <a:t>)</a:t>
            </a:r>
            <a:endParaRPr lang="en-US" altLang="nl-NL" sz="24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27</a:t>
            </a:fld>
            <a:endParaRPr lang="en-US" altLang="nl-N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General case: equation </a:t>
            </a:r>
            <a:r>
              <a:rPr lang="en-US" altLang="nl-NL" u="sng" dirty="0">
                <a:solidFill>
                  <a:srgbClr val="C00000"/>
                </a:solidFill>
              </a:rPr>
              <a:t>of </a:t>
            </a:r>
            <a:r>
              <a:rPr lang="en-US" altLang="nl-NL" u="sng" dirty="0" smtClean="0">
                <a:solidFill>
                  <a:srgbClr val="C00000"/>
                </a:solidFill>
              </a:rPr>
              <a:t>state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9202" y="1135192"/>
            <a:ext cx="5367598" cy="48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FF0000"/>
                </a:solidFill>
              </a:rPr>
              <a:t>Only</a:t>
            </a:r>
            <a:r>
              <a:rPr lang="en-US" altLang="nl-NL" sz="2400" b="1" u="sng" dirty="0" smtClean="0"/>
              <a:t> for the system </a:t>
            </a:r>
            <a:r>
              <a:rPr lang="en-US" altLang="nl-NL" sz="2400" b="1" u="sng" dirty="0" smtClean="0">
                <a:solidFill>
                  <a:srgbClr val="FF0000"/>
                </a:solidFill>
              </a:rPr>
              <a:t>in equilibrium</a:t>
            </a:r>
            <a:endParaRPr lang="en-US" altLang="nl-NL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51588"/>
              </p:ext>
            </p:extLst>
          </p:nvPr>
        </p:nvGraphicFramePr>
        <p:xfrm>
          <a:off x="457200" y="1085306"/>
          <a:ext cx="270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9" name="Vergelijking" r:id="rId3" imgW="901440" imgH="203040" progId="Equation.3">
                  <p:embed/>
                </p:oleObj>
              </mc:Choice>
              <mc:Fallback>
                <p:oleObj name="Vergelijking" r:id="rId3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85306"/>
                        <a:ext cx="2705100" cy="609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440858" y="1905000"/>
            <a:ext cx="98814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365601" y="1752600"/>
            <a:ext cx="4863999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sym typeface="Wingdings" pitchFamily="2" charset="2"/>
              </a:rPr>
              <a:t>only </a:t>
            </a:r>
            <a:r>
              <a:rPr lang="en-US" altLang="nl-NL" sz="2400" u="sng" dirty="0" smtClean="0">
                <a:solidFill>
                  <a:srgbClr val="FF0000"/>
                </a:solidFill>
                <a:sym typeface="Wingdings" pitchFamily="2" charset="2"/>
              </a:rPr>
              <a:t>three</a:t>
            </a:r>
            <a:r>
              <a:rPr lang="en-US" altLang="nl-NL" sz="2400" u="sng" dirty="0" smtClean="0">
                <a:sym typeface="Wingdings" pitchFamily="2" charset="2"/>
              </a:rPr>
              <a:t> independent </a:t>
            </a:r>
            <a:r>
              <a:rPr lang="en-US" altLang="nl-NL" sz="2400" u="sng" dirty="0">
                <a:sym typeface="Wingdings" pitchFamily="2" charset="2"/>
              </a:rPr>
              <a:t>variables</a:t>
            </a:r>
            <a:endParaRPr lang="en-US" altLang="nl-NL" sz="2400" u="sng" dirty="0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331060" y="5946902"/>
            <a:ext cx="98814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440858" y="5829300"/>
            <a:ext cx="639834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sym typeface="Wingdings" pitchFamily="2" charset="2"/>
              </a:rPr>
              <a:t>only </a:t>
            </a:r>
            <a:r>
              <a:rPr lang="en-US" altLang="nl-NL" sz="2400" u="sng" dirty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en-US" altLang="nl-NL" sz="2400" u="sng" dirty="0">
                <a:sym typeface="Wingdings" pitchFamily="2" charset="2"/>
              </a:rPr>
              <a:t> independent variables</a:t>
            </a:r>
            <a:endParaRPr lang="en-US" altLang="nl-NL" sz="2400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8" y="2590805"/>
            <a:ext cx="2938202" cy="213359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629910"/>
              </p:ext>
            </p:extLst>
          </p:nvPr>
        </p:nvGraphicFramePr>
        <p:xfrm>
          <a:off x="4438650" y="2819400"/>
          <a:ext cx="1752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0" name="Vergelijking" r:id="rId6" imgW="583920" imgH="203040" progId="Equation.3">
                  <p:embed/>
                </p:oleObj>
              </mc:Choice>
              <mc:Fallback>
                <p:oleObj name="Vergelijking" r:id="rId6" imgW="5839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2819400"/>
                        <a:ext cx="1752600" cy="609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343400" y="3505200"/>
            <a:ext cx="3276600" cy="10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nl-NL" sz="2400" u="sng" dirty="0" smtClean="0">
                <a:sym typeface="Wingdings" pitchFamily="2" charset="2"/>
              </a:rPr>
              <a:t>are the </a:t>
            </a:r>
            <a:r>
              <a:rPr lang="en-US" altLang="nl-NL" sz="2400" u="sng" dirty="0" smtClean="0">
                <a:solidFill>
                  <a:srgbClr val="FF0000"/>
                </a:solidFill>
                <a:sym typeface="Wingdings" pitchFamily="2" charset="2"/>
              </a:rPr>
              <a:t>state variables</a:t>
            </a:r>
          </a:p>
          <a:p>
            <a:pPr algn="l"/>
            <a:r>
              <a:rPr lang="en-US" altLang="nl-NL" sz="2400" u="sng" dirty="0" smtClean="0">
                <a:sym typeface="Wingdings" pitchFamily="2" charset="2"/>
              </a:rPr>
              <a:t>of the </a:t>
            </a:r>
            <a:r>
              <a:rPr lang="en-US" altLang="nl-NL" sz="2400" u="sng" dirty="0" smtClean="0">
                <a:solidFill>
                  <a:srgbClr val="FF0000"/>
                </a:solidFill>
                <a:sym typeface="Wingdings" pitchFamily="2" charset="2"/>
              </a:rPr>
              <a:t>system</a:t>
            </a:r>
            <a:endParaRPr lang="en-US" altLang="nl-NL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92088" y="1600200"/>
            <a:ext cx="4547104" cy="3752850"/>
            <a:chOff x="3092088" y="1600200"/>
            <a:chExt cx="4547104" cy="3752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088" y="1600200"/>
              <a:ext cx="4547104" cy="37528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6400800" y="3200400"/>
              <a:ext cx="1238392" cy="762000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5904687"/>
                </p:ext>
              </p:extLst>
            </p:nvPr>
          </p:nvGraphicFramePr>
          <p:xfrm>
            <a:off x="6477000" y="3081404"/>
            <a:ext cx="1025732" cy="790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97" name="Equation" r:id="rId4" imgW="609480" imgH="469800" progId="Equation.3">
                    <p:embed/>
                  </p:oleObj>
                </mc:Choice>
                <mc:Fallback>
                  <p:oleObj name="Equation" r:id="rId4" imgW="609480" imgH="469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3081404"/>
                          <a:ext cx="1025732" cy="790442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250585"/>
              </p:ext>
            </p:extLst>
          </p:nvPr>
        </p:nvGraphicFramePr>
        <p:xfrm>
          <a:off x="7268496" y="990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8" name="Vergelijking" r:id="rId6" imgW="431640" imgH="177480" progId="Equation.3">
                  <p:embed/>
                </p:oleObj>
              </mc:Choice>
              <mc:Fallback>
                <p:oleObj name="Vergelijking" r:id="rId6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496" y="990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 </a:t>
            </a:r>
            <a:r>
              <a:rPr lang="en-US" altLang="nl-NL" sz="36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nl-NL" sz="3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705600" y="151953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dirty="0" smtClean="0"/>
              <a:t>(closed system)</a:t>
            </a:r>
            <a:endParaRPr lang="en-US" altLang="nl-NL" sz="2400" dirty="0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680609"/>
              </p:ext>
            </p:extLst>
          </p:nvPr>
        </p:nvGraphicFramePr>
        <p:xfrm>
          <a:off x="892175" y="1143000"/>
          <a:ext cx="2654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9" name="Vergelijking" r:id="rId8" imgW="1079280" imgH="177480" progId="Equation.3">
                  <p:embed/>
                </p:oleObj>
              </mc:Choice>
              <mc:Fallback>
                <p:oleObj name="Vergelijking" r:id="rId8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1143000"/>
                        <a:ext cx="26543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71157"/>
              </p:ext>
            </p:extLst>
          </p:nvPr>
        </p:nvGraphicFramePr>
        <p:xfrm>
          <a:off x="4759325" y="5562600"/>
          <a:ext cx="3435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0" name="Vergelijking" r:id="rId10" imgW="1396800" imgH="457200" progId="Equation.3">
                  <p:embed/>
                </p:oleObj>
              </mc:Choice>
              <mc:Fallback>
                <p:oleObj name="Vergelijking" r:id="rId10" imgW="139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5562600"/>
                        <a:ext cx="3435350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58738" y="882650"/>
            <a:ext cx="2373313" cy="3122613"/>
            <a:chOff x="37" y="556"/>
            <a:chExt cx="1495" cy="1967"/>
          </a:xfrm>
        </p:grpSpPr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72" y="1872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nl-NL" sz="2400" u="sng" dirty="0"/>
                <a:t>First law:</a:t>
              </a:r>
            </a:p>
          </p:txBody>
        </p:sp>
        <p:graphicFrame>
          <p:nvGraphicFramePr>
            <p:cNvPr id="3585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9393009"/>
                </p:ext>
              </p:extLst>
            </p:nvPr>
          </p:nvGraphicFramePr>
          <p:xfrm>
            <a:off x="37" y="2208"/>
            <a:ext cx="1495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1" name="Vergelijking" r:id="rId12" imgW="965160" imgH="203040" progId="Equation.3">
                    <p:embed/>
                  </p:oleObj>
                </mc:Choice>
                <mc:Fallback>
                  <p:oleObj name="Vergelijking" r:id="rId12" imgW="965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" y="2208"/>
                          <a:ext cx="1495" cy="31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6" name="AutoShape 16"/>
            <p:cNvSpPr>
              <a:spLocks noChangeArrowheads="1"/>
            </p:cNvSpPr>
            <p:nvPr/>
          </p:nvSpPr>
          <p:spPr bwMode="auto">
            <a:xfrm rot="10800000" flipH="1" flipV="1">
              <a:off x="53" y="556"/>
              <a:ext cx="480" cy="120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62000" y="1524000"/>
            <a:ext cx="350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u="sng" dirty="0" smtClean="0"/>
              <a:t>characteristic equation</a:t>
            </a:r>
            <a:endParaRPr lang="en-US" altLang="nl-NL" sz="24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28</a:t>
            </a:fld>
            <a:endParaRPr lang="en-US" altLang="nl-NL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3733800" y="1267814"/>
            <a:ext cx="67105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0046"/>
              </p:ext>
            </p:extLst>
          </p:nvPr>
        </p:nvGraphicFramePr>
        <p:xfrm>
          <a:off x="4572000" y="1126459"/>
          <a:ext cx="19065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2" name="Vergelijking" r:id="rId14" imgW="774360" imgH="215640" progId="Equation.3">
                  <p:embed/>
                </p:oleObj>
              </mc:Choice>
              <mc:Fallback>
                <p:oleObj name="Vergelijking" r:id="rId14" imgW="77436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26459"/>
                        <a:ext cx="1906587" cy="5318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4069326" y="5937456"/>
            <a:ext cx="502674" cy="3429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064760"/>
              </p:ext>
            </p:extLst>
          </p:nvPr>
        </p:nvGraphicFramePr>
        <p:xfrm>
          <a:off x="609600" y="5562600"/>
          <a:ext cx="31861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3" name="Equation" r:id="rId16" imgW="1295280" imgH="457200" progId="Equation.3">
                  <p:embed/>
                </p:oleObj>
              </mc:Choice>
              <mc:Fallback>
                <p:oleObj name="Equation" r:id="rId16" imgW="129528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62600"/>
                        <a:ext cx="3186113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8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92088" y="1600200"/>
            <a:ext cx="4547104" cy="3752850"/>
            <a:chOff x="3092088" y="1600200"/>
            <a:chExt cx="4547104" cy="375285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088" y="1600200"/>
              <a:ext cx="4547104" cy="375285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6400800" y="3200400"/>
              <a:ext cx="1238392" cy="762000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6654393"/>
                </p:ext>
              </p:extLst>
            </p:nvPr>
          </p:nvGraphicFramePr>
          <p:xfrm>
            <a:off x="6477000" y="3081404"/>
            <a:ext cx="1025732" cy="790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25" name="Equation" r:id="rId4" imgW="609480" imgH="469800" progId="Equation.3">
                    <p:embed/>
                  </p:oleObj>
                </mc:Choice>
                <mc:Fallback>
                  <p:oleObj name="Equation" r:id="rId4" imgW="6094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3081404"/>
                          <a:ext cx="1025732" cy="790442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457452"/>
              </p:ext>
            </p:extLst>
          </p:nvPr>
        </p:nvGraphicFramePr>
        <p:xfrm>
          <a:off x="7268496" y="990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6" name="Vergelijking" r:id="rId6" imgW="431640" imgH="177480" progId="Equation.3">
                  <p:embed/>
                </p:oleObj>
              </mc:Choice>
              <mc:Fallback>
                <p:oleObj name="Vergelijking" r:id="rId6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496" y="990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 </a:t>
            </a:r>
            <a:r>
              <a:rPr lang="en-US" altLang="nl-NL" sz="36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nl-NL" sz="3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705600" y="151953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dirty="0" smtClean="0"/>
              <a:t>(closed system)</a:t>
            </a:r>
            <a:endParaRPr lang="en-US" altLang="nl-NL" sz="2400" dirty="0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927022"/>
              </p:ext>
            </p:extLst>
          </p:nvPr>
        </p:nvGraphicFramePr>
        <p:xfrm>
          <a:off x="892175" y="1143000"/>
          <a:ext cx="2654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7" name="Vergelijking" r:id="rId8" imgW="1079280" imgH="177480" progId="Equation.3">
                  <p:embed/>
                </p:oleObj>
              </mc:Choice>
              <mc:Fallback>
                <p:oleObj name="Vergelijking" r:id="rId8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1143000"/>
                        <a:ext cx="26543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29</a:t>
            </a:fld>
            <a:endParaRPr lang="en-US" altLang="nl-NL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3733800" y="1267814"/>
            <a:ext cx="67105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37447"/>
              </p:ext>
            </p:extLst>
          </p:nvPr>
        </p:nvGraphicFramePr>
        <p:xfrm>
          <a:off x="4572000" y="1126459"/>
          <a:ext cx="19065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8" name="Vergelijking" r:id="rId10" imgW="774360" imgH="215640" progId="Equation.3">
                  <p:embed/>
                </p:oleObj>
              </mc:Choice>
              <mc:Fallback>
                <p:oleObj name="Vergelijking" r:id="rId10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26459"/>
                        <a:ext cx="1906587" cy="5318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/>
          <p:nvPr/>
        </p:nvCxnSpPr>
        <p:spPr bwMode="auto">
          <a:xfrm rot="5400000">
            <a:off x="419826" y="2707055"/>
            <a:ext cx="2451701" cy="1"/>
          </a:xfrm>
          <a:prstGeom prst="bentConnector3">
            <a:avLst>
              <a:gd name="adj1" fmla="val 50000"/>
            </a:avLst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28721"/>
              </p:ext>
            </p:extLst>
          </p:nvPr>
        </p:nvGraphicFramePr>
        <p:xfrm>
          <a:off x="90948" y="3481541"/>
          <a:ext cx="20304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9" name="Equation" r:id="rId12" imgW="825480" imgH="457200" progId="Equation.3">
                  <p:embed/>
                </p:oleObj>
              </mc:Choice>
              <mc:Fallback>
                <p:oleObj name="Equation" r:id="rId12" imgW="8254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48" y="3481541"/>
                        <a:ext cx="2030413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064760"/>
              </p:ext>
            </p:extLst>
          </p:nvPr>
        </p:nvGraphicFramePr>
        <p:xfrm>
          <a:off x="609600" y="5562600"/>
          <a:ext cx="31861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0" name="Equation" r:id="rId14" imgW="1295280" imgH="457200" progId="Equation.3">
                  <p:embed/>
                </p:oleObj>
              </mc:Choice>
              <mc:Fallback>
                <p:oleObj name="Equation" r:id="rId14" imgW="12952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62600"/>
                        <a:ext cx="3186113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167818"/>
              </p:ext>
            </p:extLst>
          </p:nvPr>
        </p:nvGraphicFramePr>
        <p:xfrm>
          <a:off x="4759325" y="5562600"/>
          <a:ext cx="3435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1" name="Vergelijking" r:id="rId16" imgW="1396800" imgH="457200" progId="Equation.3">
                  <p:embed/>
                </p:oleObj>
              </mc:Choice>
              <mc:Fallback>
                <p:oleObj name="Vergelijking" r:id="rId16" imgW="139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5562600"/>
                        <a:ext cx="3435350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 bwMode="auto">
          <a:xfrm>
            <a:off x="4069326" y="5937456"/>
            <a:ext cx="502674" cy="3429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31" y="152054"/>
            <a:ext cx="4789269" cy="6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54"/>
            <a:ext cx="4692741" cy="6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92088" y="1600200"/>
            <a:ext cx="4547104" cy="3752850"/>
            <a:chOff x="3092088" y="1600200"/>
            <a:chExt cx="4547104" cy="375285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088" y="1600200"/>
              <a:ext cx="4547104" cy="375285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6400800" y="3200400"/>
              <a:ext cx="1238392" cy="762000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4213467"/>
                </p:ext>
              </p:extLst>
            </p:nvPr>
          </p:nvGraphicFramePr>
          <p:xfrm>
            <a:off x="6477000" y="3081404"/>
            <a:ext cx="1025732" cy="790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37" name="Equation" r:id="rId4" imgW="609480" imgH="469800" progId="Equation.3">
                    <p:embed/>
                  </p:oleObj>
                </mc:Choice>
                <mc:Fallback>
                  <p:oleObj name="Equation" r:id="rId4" imgW="6094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3081404"/>
                          <a:ext cx="1025732" cy="790442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79042"/>
              </p:ext>
            </p:extLst>
          </p:nvPr>
        </p:nvGraphicFramePr>
        <p:xfrm>
          <a:off x="7268496" y="990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8" name="Vergelijking" r:id="rId6" imgW="431640" imgH="177480" progId="Equation.3">
                  <p:embed/>
                </p:oleObj>
              </mc:Choice>
              <mc:Fallback>
                <p:oleObj name="Vergelijking" r:id="rId6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496" y="990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 </a:t>
            </a:r>
            <a:r>
              <a:rPr lang="en-US" altLang="nl-NL" sz="36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nl-NL" sz="3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705600" y="151953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dirty="0" smtClean="0"/>
              <a:t>(closed system)</a:t>
            </a:r>
            <a:endParaRPr lang="en-US" altLang="nl-NL" sz="2400" dirty="0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929364"/>
              </p:ext>
            </p:extLst>
          </p:nvPr>
        </p:nvGraphicFramePr>
        <p:xfrm>
          <a:off x="892175" y="1143000"/>
          <a:ext cx="2654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9" name="Vergelijking" r:id="rId8" imgW="1079280" imgH="177480" progId="Equation.3">
                  <p:embed/>
                </p:oleObj>
              </mc:Choice>
              <mc:Fallback>
                <p:oleObj name="Vergelijking" r:id="rId8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1143000"/>
                        <a:ext cx="26543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674840"/>
              </p:ext>
            </p:extLst>
          </p:nvPr>
        </p:nvGraphicFramePr>
        <p:xfrm>
          <a:off x="5886450" y="5780088"/>
          <a:ext cx="23431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0" name="Vergelijking" r:id="rId10" imgW="952200" imgH="279360" progId="Equation.3">
                  <p:embed/>
                </p:oleObj>
              </mc:Choice>
              <mc:Fallback>
                <p:oleObj name="Vergelijking" r:id="rId10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5780088"/>
                        <a:ext cx="2343150" cy="688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62000" y="1524000"/>
            <a:ext cx="350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u="sng" dirty="0" smtClean="0"/>
              <a:t>characteristic equation</a:t>
            </a:r>
            <a:endParaRPr lang="en-US" altLang="nl-NL" sz="24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30</a:t>
            </a:fld>
            <a:endParaRPr lang="en-US" altLang="nl-NL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3733800" y="1267814"/>
            <a:ext cx="671052" cy="24288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24197"/>
              </p:ext>
            </p:extLst>
          </p:nvPr>
        </p:nvGraphicFramePr>
        <p:xfrm>
          <a:off x="4572000" y="1126459"/>
          <a:ext cx="19065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1" name="Vergelijking" r:id="rId12" imgW="774360" imgH="215640" progId="Equation.3">
                  <p:embed/>
                </p:oleObj>
              </mc:Choice>
              <mc:Fallback>
                <p:oleObj name="Vergelijking" r:id="rId12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26459"/>
                        <a:ext cx="1906587" cy="5318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/>
          <p:nvPr/>
        </p:nvCxnSpPr>
        <p:spPr bwMode="auto">
          <a:xfrm rot="5400000">
            <a:off x="419826" y="2707055"/>
            <a:ext cx="2451701" cy="1"/>
          </a:xfrm>
          <a:prstGeom prst="bentConnector3">
            <a:avLst>
              <a:gd name="adj1" fmla="val 50000"/>
            </a:avLst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ight Arrow 4"/>
          <p:cNvSpPr/>
          <p:nvPr/>
        </p:nvSpPr>
        <p:spPr bwMode="auto">
          <a:xfrm>
            <a:off x="4981575" y="5943600"/>
            <a:ext cx="504825" cy="3429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28966"/>
              </p:ext>
            </p:extLst>
          </p:nvPr>
        </p:nvGraphicFramePr>
        <p:xfrm>
          <a:off x="90948" y="3481541"/>
          <a:ext cx="20304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2" name="Equation" r:id="rId14" imgW="825480" imgH="457200" progId="Equation.3">
                  <p:embed/>
                </p:oleObj>
              </mc:Choice>
              <mc:Fallback>
                <p:oleObj name="Equation" r:id="rId14" imgW="82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48" y="3481541"/>
                        <a:ext cx="2030413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201684"/>
              </p:ext>
            </p:extLst>
          </p:nvPr>
        </p:nvGraphicFramePr>
        <p:xfrm>
          <a:off x="417512" y="5562600"/>
          <a:ext cx="41544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3" name="Equation" r:id="rId16" imgW="1688760" imgH="457200" progId="Equation.3">
                  <p:embed/>
                </p:oleObj>
              </mc:Choice>
              <mc:Fallback>
                <p:oleObj name="Equation" r:id="rId16" imgW="1688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" y="5562600"/>
                        <a:ext cx="4154488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wn Arrow 18"/>
          <p:cNvSpPr/>
          <p:nvPr/>
        </p:nvSpPr>
        <p:spPr bwMode="auto">
          <a:xfrm>
            <a:off x="1538501" y="4724400"/>
            <a:ext cx="228847" cy="628650"/>
          </a:xfrm>
          <a:prstGeom prst="down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8400" y="1628775"/>
            <a:ext cx="4343400" cy="3600450"/>
            <a:chOff x="2438400" y="1628775"/>
            <a:chExt cx="4343400" cy="3600450"/>
          </a:xfrm>
        </p:grpSpPr>
        <p:pic>
          <p:nvPicPr>
            <p:cNvPr id="34826" name="Picture 10" descr="fig_total_diff_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628775"/>
              <a:ext cx="4267200" cy="360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5638800" y="3124200"/>
              <a:ext cx="1143000" cy="857548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0917099"/>
                </p:ext>
              </p:extLst>
            </p:nvPr>
          </p:nvGraphicFramePr>
          <p:xfrm>
            <a:off x="5697434" y="3048000"/>
            <a:ext cx="1025732" cy="790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52" name="Equation" r:id="rId4" imgW="609480" imgH="469800" progId="Equation.3">
                    <p:embed/>
                  </p:oleObj>
                </mc:Choice>
                <mc:Fallback>
                  <p:oleObj name="Equation" r:id="rId4" imgW="6094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7434" y="3048000"/>
                          <a:ext cx="1025732" cy="790442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627042"/>
              </p:ext>
            </p:extLst>
          </p:nvPr>
        </p:nvGraphicFramePr>
        <p:xfrm>
          <a:off x="685800" y="5562600"/>
          <a:ext cx="321786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3" name="Vergelijking" r:id="rId6" imgW="1307880" imgH="457200" progId="Equation.3">
                  <p:embed/>
                </p:oleObj>
              </mc:Choice>
              <mc:Fallback>
                <p:oleObj name="Vergelijking" r:id="rId6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562600"/>
                        <a:ext cx="3217863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9761"/>
              </p:ext>
            </p:extLst>
          </p:nvPr>
        </p:nvGraphicFramePr>
        <p:xfrm>
          <a:off x="4757738" y="5562600"/>
          <a:ext cx="34369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4" name="Vergelijking" r:id="rId8" imgW="1396800" imgH="457200" progId="Equation.3">
                  <p:embed/>
                </p:oleObj>
              </mc:Choice>
              <mc:Fallback>
                <p:oleObj name="Vergelijking" r:id="rId8" imgW="139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5562600"/>
                        <a:ext cx="3436937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376652" y="2222500"/>
            <a:ext cx="1149350" cy="1631216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i="1" dirty="0"/>
              <a:t> </a:t>
            </a:r>
            <a:r>
              <a:rPr lang="en-US" altLang="nl-NL" dirty="0"/>
              <a:t> follows from the equationof state</a:t>
            </a:r>
            <a:endParaRPr lang="en-US" altLang="nl-NL" i="1" dirty="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/>
              <a:t>(SG: appendix A)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04800" y="1981200"/>
            <a:ext cx="1981200" cy="2000548"/>
          </a:xfrm>
          <a:prstGeom prst="rect">
            <a:avLst/>
          </a:prstGeom>
          <a:noFill/>
          <a:ln w="412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u="sng" dirty="0"/>
              <a:t>Choose </a:t>
            </a:r>
          </a:p>
          <a:p>
            <a:r>
              <a:rPr lang="en-US" altLang="nl-NL" sz="2800" i="1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u="sng" dirty="0"/>
              <a:t> and </a:t>
            </a:r>
            <a:r>
              <a:rPr lang="en-US" altLang="nl-NL" sz="2800" i="1" u="sng" dirty="0"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nl-NL" sz="28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nl-NL" sz="2400" u="sng" dirty="0"/>
              <a:t>as</a:t>
            </a:r>
          </a:p>
          <a:p>
            <a:r>
              <a:rPr lang="en-US" altLang="nl-NL" sz="2400" u="sng" dirty="0"/>
              <a:t>independent</a:t>
            </a:r>
          </a:p>
          <a:p>
            <a:r>
              <a:rPr lang="en-US" altLang="nl-NL" sz="2400" u="sng" dirty="0"/>
              <a:t>variables</a:t>
            </a:r>
            <a:endParaRPr lang="en-US" altLang="nl-NL" sz="2400" i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31</a:t>
            </a:fld>
            <a:endParaRPr lang="en-US" altLang="nl-NL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705600" y="151953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dirty="0" smtClean="0"/>
              <a:t>(closed system)</a:t>
            </a:r>
            <a:endParaRPr lang="en-US" altLang="nl-NL" sz="24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 </a:t>
            </a:r>
            <a:r>
              <a:rPr lang="en-US" altLang="nl-NL" sz="36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nl-NL" sz="3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37006"/>
              </p:ext>
            </p:extLst>
          </p:nvPr>
        </p:nvGraphicFramePr>
        <p:xfrm>
          <a:off x="7269163" y="990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5" name="Vergelijking" r:id="rId10" imgW="431640" imgH="177480" progId="Equation.3">
                  <p:embed/>
                </p:oleObj>
              </mc:Choice>
              <mc:Fallback>
                <p:oleObj name="Vergelijking" r:id="rId10" imgW="43164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990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2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38400" y="1628775"/>
            <a:ext cx="4343400" cy="3600450"/>
            <a:chOff x="2438400" y="1628775"/>
            <a:chExt cx="4343400" cy="3600450"/>
          </a:xfrm>
        </p:grpSpPr>
        <p:pic>
          <p:nvPicPr>
            <p:cNvPr id="16" name="Picture 10" descr="fig_total_diff_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628775"/>
              <a:ext cx="4267200" cy="360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 bwMode="auto">
            <a:xfrm>
              <a:off x="5638800" y="3124200"/>
              <a:ext cx="1143000" cy="857548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647894"/>
                </p:ext>
              </p:extLst>
            </p:nvPr>
          </p:nvGraphicFramePr>
          <p:xfrm>
            <a:off x="5697434" y="3048000"/>
            <a:ext cx="1025732" cy="790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61" name="Equation" r:id="rId4" imgW="609480" imgH="469800" progId="Equation.3">
                    <p:embed/>
                  </p:oleObj>
                </mc:Choice>
                <mc:Fallback>
                  <p:oleObj name="Equation" r:id="rId4" imgW="6094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7434" y="3048000"/>
                          <a:ext cx="1025732" cy="790442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619602"/>
              </p:ext>
            </p:extLst>
          </p:nvPr>
        </p:nvGraphicFramePr>
        <p:xfrm>
          <a:off x="531352" y="1143000"/>
          <a:ext cx="2654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2" name="Vergelijking" r:id="rId6" imgW="1079280" imgH="177480" progId="Equation.3">
                  <p:embed/>
                </p:oleObj>
              </mc:Choice>
              <mc:Fallback>
                <p:oleObj name="Vergelijking" r:id="rId6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52" y="1143000"/>
                        <a:ext cx="26543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81147"/>
              </p:ext>
            </p:extLst>
          </p:nvPr>
        </p:nvGraphicFramePr>
        <p:xfrm>
          <a:off x="685800" y="5562600"/>
          <a:ext cx="321786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3" name="Vergelijking" r:id="rId8" imgW="1307880" imgH="457200" progId="Equation.3">
                  <p:embed/>
                </p:oleObj>
              </mc:Choice>
              <mc:Fallback>
                <p:oleObj name="Vergelijking" r:id="rId8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562600"/>
                        <a:ext cx="3217863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282614"/>
              </p:ext>
            </p:extLst>
          </p:nvPr>
        </p:nvGraphicFramePr>
        <p:xfrm>
          <a:off x="4757738" y="5562600"/>
          <a:ext cx="34369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4" name="Vergelijking" r:id="rId10" imgW="1396800" imgH="457200" progId="Equation.3">
                  <p:embed/>
                </p:oleObj>
              </mc:Choice>
              <mc:Fallback>
                <p:oleObj name="Vergelijking" r:id="rId10" imgW="139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5562600"/>
                        <a:ext cx="3436937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011542" y="5111496"/>
            <a:ext cx="6824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altLang="nl-NL" sz="2400" b="1" i="1" dirty="0">
                <a:solidFill>
                  <a:srgbClr val="FF0000"/>
                </a:solidFill>
              </a:rPr>
              <a:t> </a:t>
            </a:r>
            <a:r>
              <a:rPr lang="en-US" altLang="nl-NL" sz="2400" b="1" dirty="0">
                <a:solidFill>
                  <a:srgbClr val="FF0000"/>
                </a:solidFill>
              </a:rPr>
              <a:t>is not the most convenient variable for</a:t>
            </a:r>
            <a:r>
              <a:rPr lang="en-US" altLang="nl-NL" sz="2400" b="1" i="1" dirty="0">
                <a:solidFill>
                  <a:srgbClr val="FF0000"/>
                </a:solidFill>
              </a:rPr>
              <a:t> </a:t>
            </a:r>
            <a:r>
              <a:rPr lang="en-US" alt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flipV="1">
            <a:off x="1143000" y="1676400"/>
            <a:ext cx="814388" cy="5181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32</a:t>
            </a:fld>
            <a:endParaRPr lang="en-US" altLang="nl-NL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705600" y="151953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dirty="0" smtClean="0"/>
              <a:t>(closed system)</a:t>
            </a:r>
            <a:endParaRPr lang="en-US" altLang="nl-NL" sz="2400" dirty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376652" y="2222500"/>
            <a:ext cx="1149350" cy="1631216"/>
          </a:xfrm>
          <a:prstGeom prst="rect">
            <a:avLst/>
          </a:prstGeom>
          <a:noFill/>
          <a:ln w="317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i="1" dirty="0"/>
              <a:t> </a:t>
            </a:r>
            <a:r>
              <a:rPr lang="en-US" altLang="nl-NL" dirty="0"/>
              <a:t> follows from the equationof state</a:t>
            </a:r>
            <a:endParaRPr lang="en-US" altLang="nl-NL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37006"/>
              </p:ext>
            </p:extLst>
          </p:nvPr>
        </p:nvGraphicFramePr>
        <p:xfrm>
          <a:off x="7269163" y="990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5" name="Vergelijking" r:id="rId12" imgW="431640" imgH="177480" progId="Equation.3">
                  <p:embed/>
                </p:oleObj>
              </mc:Choice>
              <mc:Fallback>
                <p:oleObj name="Vergelijking" r:id="rId12" imgW="43164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990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19186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 </a:t>
            </a:r>
            <a:r>
              <a:rPr lang="en-US" altLang="nl-NL" sz="36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nl-NL" sz="3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124200" y="1128252"/>
            <a:ext cx="350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dirty="0" smtClean="0"/>
              <a:t>(characteristic equation)</a:t>
            </a: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26825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Introduce new energy function: Enthalpy </a:t>
            </a:r>
            <a:r>
              <a:rPr lang="en-US" altLang="nl-NL" sz="36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41926"/>
              </p:ext>
            </p:extLst>
          </p:nvPr>
        </p:nvGraphicFramePr>
        <p:xfrm>
          <a:off x="1155700" y="1752600"/>
          <a:ext cx="1968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5" name="Equation" r:id="rId3" imgW="799920" imgH="177480" progId="Equation.3">
                  <p:embed/>
                </p:oleObj>
              </mc:Choice>
              <mc:Fallback>
                <p:oleObj name="Equation" r:id="rId3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752600"/>
                        <a:ext cx="19685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71381"/>
              </p:ext>
            </p:extLst>
          </p:nvPr>
        </p:nvGraphicFramePr>
        <p:xfrm>
          <a:off x="1143000" y="2438400"/>
          <a:ext cx="75295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6" name="Vergelijking" r:id="rId5" imgW="3060360" imgH="177480" progId="Equation.3">
                  <p:embed/>
                </p:oleObj>
              </mc:Choice>
              <mc:Fallback>
                <p:oleObj name="Vergelijking" r:id="rId5" imgW="3060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8400"/>
                        <a:ext cx="7529513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u="sng" dirty="0"/>
              <a:t>Enthalpy </a:t>
            </a:r>
            <a:r>
              <a:rPr lang="en-US" altLang="nl-NL" sz="2800" i="1" u="sng" dirty="0">
                <a:latin typeface="Times New Roman" pitchFamily="18" charset="0"/>
                <a:cs typeface="Times New Roman" pitchFamily="18" charset="0"/>
              </a:rPr>
              <a:t>H</a:t>
            </a:r>
            <a:endParaRPr lang="en-US" alt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724797"/>
              </p:ext>
            </p:extLst>
          </p:nvPr>
        </p:nvGraphicFramePr>
        <p:xfrm>
          <a:off x="1143000" y="3141663"/>
          <a:ext cx="2562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7" name="Vergelijking" r:id="rId7" imgW="1041120" imgH="177480" progId="Equation.3">
                  <p:embed/>
                </p:oleObj>
              </mc:Choice>
              <mc:Fallback>
                <p:oleObj name="Vergelijking" r:id="rId7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41663"/>
                        <a:ext cx="2562225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676400" y="3733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u="sng" dirty="0"/>
              <a:t>Consequence: heat capacity differs for </a:t>
            </a:r>
            <a:r>
              <a:rPr lang="en-US" altLang="nl-NL" sz="2400" i="1" u="sng" dirty="0"/>
              <a:t>U</a:t>
            </a:r>
            <a:r>
              <a:rPr lang="en-US" altLang="nl-NL" sz="2400" u="sng" dirty="0"/>
              <a:t> and </a:t>
            </a:r>
            <a:r>
              <a:rPr lang="en-US" altLang="nl-NL" sz="2400" i="1" u="sng" dirty="0"/>
              <a:t>H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4510088" y="57912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5943600" y="914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dirty="0"/>
              <a:t>(SG: page </a:t>
            </a:r>
            <a:r>
              <a:rPr lang="en-US" altLang="nl-NL" sz="2400" dirty="0" smtClean="0"/>
              <a:t>6)</a:t>
            </a:r>
            <a:endParaRPr lang="en-US" altLang="nl-NL" sz="2400" dirty="0"/>
          </a:p>
        </p:txBody>
      </p:sp>
      <p:graphicFrame>
        <p:nvGraphicFramePr>
          <p:cNvPr id="440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8390"/>
              </p:ext>
            </p:extLst>
          </p:nvPr>
        </p:nvGraphicFramePr>
        <p:xfrm>
          <a:off x="93663" y="5791200"/>
          <a:ext cx="43449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8" name="Equation" r:id="rId9" imgW="1765080" imgH="203040" progId="Equation.3">
                  <p:embed/>
                </p:oleObj>
              </mc:Choice>
              <mc:Fallback>
                <p:oleObj name="Equation" r:id="rId9" imgW="1765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5791200"/>
                        <a:ext cx="4344987" cy="5016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4495800" y="4495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440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596167"/>
              </p:ext>
            </p:extLst>
          </p:nvPr>
        </p:nvGraphicFramePr>
        <p:xfrm>
          <a:off x="5562600" y="4198938"/>
          <a:ext cx="346868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9" name="Vergelijking" r:id="rId11" imgW="1409400" imgH="444240" progId="Equation.3">
                  <p:embed/>
                </p:oleObj>
              </mc:Choice>
              <mc:Fallback>
                <p:oleObj name="Vergelijking" r:id="rId11" imgW="1409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98938"/>
                        <a:ext cx="3468688" cy="10937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830368"/>
              </p:ext>
            </p:extLst>
          </p:nvPr>
        </p:nvGraphicFramePr>
        <p:xfrm>
          <a:off x="5599113" y="5486400"/>
          <a:ext cx="34686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30" name="Vergelijking" r:id="rId13" imgW="1409400" imgH="444240" progId="Equation.3">
                  <p:embed/>
                </p:oleObj>
              </mc:Choice>
              <mc:Fallback>
                <p:oleObj name="Vergelijking" r:id="rId13" imgW="1409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5486400"/>
                        <a:ext cx="3468687" cy="10937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36525" y="4465638"/>
            <a:ext cx="4251325" cy="1069368"/>
            <a:chOff x="136525" y="4465638"/>
            <a:chExt cx="4251325" cy="1069368"/>
          </a:xfrm>
        </p:grpSpPr>
        <p:graphicFrame>
          <p:nvGraphicFramePr>
            <p:cNvPr id="4403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0577153"/>
                </p:ext>
              </p:extLst>
            </p:nvPr>
          </p:nvGraphicFramePr>
          <p:xfrm>
            <a:off x="136525" y="4465638"/>
            <a:ext cx="4251325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31" name="Equation" r:id="rId15" imgW="1726920" imgH="203040" progId="Equation.3">
                    <p:embed/>
                  </p:oleObj>
                </mc:Choice>
                <mc:Fallback>
                  <p:oleObj name="Equation" r:id="rId15" imgW="17269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525" y="4465638"/>
                          <a:ext cx="4251325" cy="50006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>
                              <a:lumMod val="50000"/>
                            </a:schemeClr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1843548" y="5134896"/>
              <a:ext cx="1600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nl-NL" sz="2000" dirty="0" smtClean="0"/>
                <a:t>(equilibrium)</a:t>
              </a:r>
              <a:endParaRPr lang="en-US" altLang="nl-NL" sz="2000" dirty="0"/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 flipV="1">
              <a:off x="2637504" y="4785391"/>
              <a:ext cx="0" cy="396209"/>
            </a:xfrm>
            <a:prstGeom prst="straightConnector1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900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44" grpId="0" animBg="1"/>
      <p:bldP spid="440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38400" y="1628775"/>
            <a:ext cx="4343400" cy="3576638"/>
            <a:chOff x="2438400" y="1628775"/>
            <a:chExt cx="4343400" cy="3576638"/>
          </a:xfrm>
        </p:grpSpPr>
        <p:pic>
          <p:nvPicPr>
            <p:cNvPr id="46097" name="Picture 17" descr="fig_total_diff_enthal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628775"/>
              <a:ext cx="4343400" cy="3576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5638800" y="3200400"/>
              <a:ext cx="1066800" cy="653316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5589248"/>
                </p:ext>
              </p:extLst>
            </p:nvPr>
          </p:nvGraphicFramePr>
          <p:xfrm>
            <a:off x="5638800" y="3038108"/>
            <a:ext cx="1025732" cy="790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11" name="Equation" r:id="rId4" imgW="609480" imgH="469800" progId="Equation.3">
                    <p:embed/>
                  </p:oleObj>
                </mc:Choice>
                <mc:Fallback>
                  <p:oleObj name="Equation" r:id="rId4" imgW="6094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3038108"/>
                          <a:ext cx="1025732" cy="790442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146485"/>
              </p:ext>
            </p:extLst>
          </p:nvPr>
        </p:nvGraphicFramePr>
        <p:xfrm>
          <a:off x="936625" y="1143000"/>
          <a:ext cx="2562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2" name="Vergelijking" r:id="rId6" imgW="1041120" imgH="177480" progId="Equation.3">
                  <p:embed/>
                </p:oleObj>
              </mc:Choice>
              <mc:Fallback>
                <p:oleObj name="Vergelijking" r:id="rId6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143000"/>
                        <a:ext cx="2562225" cy="438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016396"/>
              </p:ext>
            </p:extLst>
          </p:nvPr>
        </p:nvGraphicFramePr>
        <p:xfrm>
          <a:off x="685800" y="5562600"/>
          <a:ext cx="321786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3" name="Vergelijking" r:id="rId8" imgW="1307880" imgH="457200" progId="Equation.3">
                  <p:embed/>
                </p:oleObj>
              </mc:Choice>
              <mc:Fallback>
                <p:oleObj name="Vergelijking" r:id="rId8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562600"/>
                        <a:ext cx="3217863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50473"/>
              </p:ext>
            </p:extLst>
          </p:nvPr>
        </p:nvGraphicFramePr>
        <p:xfrm>
          <a:off x="4757738" y="5562600"/>
          <a:ext cx="34369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4" name="Vergelijking" r:id="rId10" imgW="1396800" imgH="457200" progId="Equation.3">
                  <p:embed/>
                </p:oleObj>
              </mc:Choice>
              <mc:Fallback>
                <p:oleObj name="Vergelijking" r:id="rId10" imgW="139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5562600"/>
                        <a:ext cx="3436937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04800" y="1981200"/>
            <a:ext cx="1981200" cy="2000548"/>
          </a:xfrm>
          <a:prstGeom prst="rect">
            <a:avLst/>
          </a:prstGeom>
          <a:noFill/>
          <a:ln w="412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u="sng" dirty="0"/>
              <a:t>Choose </a:t>
            </a:r>
          </a:p>
          <a:p>
            <a:r>
              <a:rPr lang="en-US" altLang="nl-NL" sz="2800" i="1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u="sng" dirty="0"/>
              <a:t> and </a:t>
            </a:r>
            <a:r>
              <a:rPr lang="en-US" altLang="nl-NL" sz="2800" i="1" u="sng" dirty="0"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nl-NL" sz="28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nl-NL" sz="2400" u="sng" dirty="0"/>
              <a:t>as</a:t>
            </a:r>
          </a:p>
          <a:p>
            <a:r>
              <a:rPr lang="en-US" altLang="nl-NL" sz="2400" u="sng" dirty="0"/>
              <a:t>independent</a:t>
            </a:r>
          </a:p>
          <a:p>
            <a:r>
              <a:rPr lang="en-US" altLang="nl-NL" sz="2400" u="sng" dirty="0"/>
              <a:t>variables</a:t>
            </a:r>
            <a:endParaRPr lang="en-US" altLang="nl-NL" sz="2400" i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34</a:t>
            </a:fld>
            <a:endParaRPr lang="en-US" altLang="nl-NL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Introduce new energy function: Enthalpy </a:t>
            </a:r>
            <a:r>
              <a:rPr lang="en-US" altLang="nl-NL" sz="36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705600" y="151953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dirty="0" smtClean="0"/>
              <a:t>(closed system)</a:t>
            </a:r>
            <a:endParaRPr lang="en-US" altLang="nl-NL" sz="24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76652" y="2222500"/>
            <a:ext cx="1149350" cy="1631216"/>
          </a:xfrm>
          <a:prstGeom prst="rect">
            <a:avLst/>
          </a:prstGeom>
          <a:noFill/>
          <a:ln w="317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i="1" dirty="0"/>
              <a:t> </a:t>
            </a:r>
            <a:r>
              <a:rPr lang="en-US" altLang="nl-NL" dirty="0"/>
              <a:t> follows from the equationof state</a:t>
            </a:r>
            <a:endParaRPr lang="en-US" altLang="nl-NL" i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202537"/>
              </p:ext>
            </p:extLst>
          </p:nvPr>
        </p:nvGraphicFramePr>
        <p:xfrm>
          <a:off x="7269163" y="990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5" name="Vergelijking" r:id="rId12" imgW="431640" imgH="177480" progId="Equation.3">
                  <p:embed/>
                </p:oleObj>
              </mc:Choice>
              <mc:Fallback>
                <p:oleObj name="Vergelijking" r:id="rId12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990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0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0" y="1628775"/>
            <a:ext cx="4343400" cy="3576638"/>
            <a:chOff x="2438400" y="1628775"/>
            <a:chExt cx="4343400" cy="3576638"/>
          </a:xfrm>
        </p:grpSpPr>
        <p:pic>
          <p:nvPicPr>
            <p:cNvPr id="21" name="Picture 17" descr="fig_total_diff_enthal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628775"/>
              <a:ext cx="4343400" cy="3576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 bwMode="auto">
            <a:xfrm>
              <a:off x="5638800" y="3200400"/>
              <a:ext cx="1066800" cy="653316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3921201"/>
                </p:ext>
              </p:extLst>
            </p:nvPr>
          </p:nvGraphicFramePr>
          <p:xfrm>
            <a:off x="5638800" y="3038108"/>
            <a:ext cx="1025732" cy="790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27" name="Equation" r:id="rId4" imgW="609480" imgH="469800" progId="Equation.3">
                    <p:embed/>
                  </p:oleObj>
                </mc:Choice>
                <mc:Fallback>
                  <p:oleObj name="Equation" r:id="rId4" imgW="6094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3038108"/>
                          <a:ext cx="1025732" cy="790442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055080"/>
              </p:ext>
            </p:extLst>
          </p:nvPr>
        </p:nvGraphicFramePr>
        <p:xfrm>
          <a:off x="936625" y="1143000"/>
          <a:ext cx="2562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8" name="Vergelijking" r:id="rId6" imgW="1041120" imgH="177480" progId="Equation.3">
                  <p:embed/>
                </p:oleObj>
              </mc:Choice>
              <mc:Fallback>
                <p:oleObj name="Vergelijking" r:id="rId6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143000"/>
                        <a:ext cx="2562225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084490"/>
              </p:ext>
            </p:extLst>
          </p:nvPr>
        </p:nvGraphicFramePr>
        <p:xfrm>
          <a:off x="685800" y="5562600"/>
          <a:ext cx="321786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9" name="Vergelijking" r:id="rId8" imgW="1307880" imgH="457200" progId="Equation.3">
                  <p:embed/>
                </p:oleObj>
              </mc:Choice>
              <mc:Fallback>
                <p:oleObj name="Vergelijking" r:id="rId8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562600"/>
                        <a:ext cx="3217863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375962"/>
              </p:ext>
            </p:extLst>
          </p:nvPr>
        </p:nvGraphicFramePr>
        <p:xfrm>
          <a:off x="4757738" y="5562600"/>
          <a:ext cx="34369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0" name="Vergelijking" r:id="rId10" imgW="1396800" imgH="457200" progId="Equation.3">
                  <p:embed/>
                </p:oleObj>
              </mc:Choice>
              <mc:Fallback>
                <p:oleObj name="Vergelijking" r:id="rId10" imgW="139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5562600"/>
                        <a:ext cx="3436937" cy="1125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AutoShape 12"/>
          <p:cNvSpPr>
            <a:spLocks noChangeArrowheads="1"/>
          </p:cNvSpPr>
          <p:nvPr/>
        </p:nvSpPr>
        <p:spPr bwMode="auto">
          <a:xfrm flipV="1">
            <a:off x="1143000" y="1676400"/>
            <a:ext cx="814388" cy="5181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044912" y="5096748"/>
            <a:ext cx="6817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>
                <a:solidFill>
                  <a:srgbClr val="FF0000"/>
                </a:solidFill>
              </a:rPr>
              <a:t>Constant </a:t>
            </a:r>
            <a:r>
              <a:rPr lang="en-US" alt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nl-NL" sz="2400" b="1" dirty="0">
                <a:solidFill>
                  <a:srgbClr val="FF0000"/>
                </a:solidFill>
              </a:rPr>
              <a:t> has </a:t>
            </a:r>
            <a:r>
              <a:rPr lang="en-US" altLang="nl-NL" sz="2400" b="1" dirty="0" smtClean="0">
                <a:solidFill>
                  <a:srgbClr val="FF0000"/>
                </a:solidFill>
              </a:rPr>
              <a:t>less use </a:t>
            </a:r>
            <a:r>
              <a:rPr lang="en-US" altLang="nl-NL" sz="2400" b="1" dirty="0">
                <a:solidFill>
                  <a:srgbClr val="FF0000"/>
                </a:solidFill>
              </a:rPr>
              <a:t>in characteristic eq. </a:t>
            </a:r>
            <a:endParaRPr lang="en-US" altLang="nl-NL" sz="2400" b="1" i="1" dirty="0">
              <a:solidFill>
                <a:srgbClr val="FF0000"/>
              </a:solidFill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V="1">
            <a:off x="3124200" y="54864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H="1" flipV="1">
            <a:off x="2362200" y="1600200"/>
            <a:ext cx="449580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35</a:t>
            </a:fld>
            <a:endParaRPr lang="en-US" altLang="nl-NL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Introduce new energy function: Enthalpy </a:t>
            </a:r>
            <a:r>
              <a:rPr lang="en-US" altLang="nl-NL" sz="36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705600" y="151953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dirty="0" smtClean="0"/>
              <a:t>(closed system)</a:t>
            </a:r>
            <a:endParaRPr lang="en-US" altLang="nl-NL" sz="24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376652" y="2222500"/>
            <a:ext cx="1149350" cy="1631216"/>
          </a:xfrm>
          <a:prstGeom prst="rect">
            <a:avLst/>
          </a:prstGeom>
          <a:noFill/>
          <a:ln w="317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i="1" dirty="0"/>
              <a:t> </a:t>
            </a:r>
            <a:r>
              <a:rPr lang="en-US" altLang="nl-NL" dirty="0"/>
              <a:t> follows from the equationof state</a:t>
            </a:r>
            <a:endParaRPr lang="en-US" altLang="nl-NL" i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202537"/>
              </p:ext>
            </p:extLst>
          </p:nvPr>
        </p:nvGraphicFramePr>
        <p:xfrm>
          <a:off x="7269163" y="990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1" name="Vergelijking" r:id="rId12" imgW="431640" imgH="177480" progId="Equation.3">
                  <p:embed/>
                </p:oleObj>
              </mc:Choice>
              <mc:Fallback>
                <p:oleObj name="Vergelijking" r:id="rId12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990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4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7" grpId="0"/>
      <p:bldP spid="47118" grpId="0" animBg="1"/>
      <p:bldP spid="471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 smtClean="0">
                <a:solidFill>
                  <a:srgbClr val="C00000"/>
                </a:solidFill>
              </a:rPr>
              <a:t>Helmholtz </a:t>
            </a:r>
            <a:r>
              <a:rPr lang="en-US" altLang="nl-NL" sz="3200" u="sng" dirty="0">
                <a:solidFill>
                  <a:srgbClr val="C00000"/>
                </a:solidFill>
              </a:rPr>
              <a:t>free energy and Gibbs free energy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801151"/>
              </p:ext>
            </p:extLst>
          </p:nvPr>
        </p:nvGraphicFramePr>
        <p:xfrm>
          <a:off x="1143000" y="1752600"/>
          <a:ext cx="17811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9" name="Equation" r:id="rId3" imgW="723600" imgH="177480" progId="Equation.3">
                  <p:embed/>
                </p:oleObj>
              </mc:Choice>
              <mc:Fallback>
                <p:oleObj name="Equation" r:id="rId3" imgW="723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1781175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23782"/>
              </p:ext>
            </p:extLst>
          </p:nvPr>
        </p:nvGraphicFramePr>
        <p:xfrm>
          <a:off x="1127125" y="2438400"/>
          <a:ext cx="72167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0" name="Vergelijking" r:id="rId5" imgW="2933640" imgH="177480" progId="Equation.3">
                  <p:embed/>
                </p:oleObj>
              </mc:Choice>
              <mc:Fallback>
                <p:oleObj name="Vergelijking" r:id="rId5" imgW="2933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2438400"/>
                        <a:ext cx="7216775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u="sng" dirty="0"/>
              <a:t>Helmholtz free energy </a:t>
            </a:r>
            <a:r>
              <a:rPr lang="en-US" altLang="nl-NL" sz="2800" i="1" u="sng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81419"/>
              </p:ext>
            </p:extLst>
          </p:nvPr>
        </p:nvGraphicFramePr>
        <p:xfrm>
          <a:off x="2063750" y="3141663"/>
          <a:ext cx="2813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1" name="Vergelijking" r:id="rId7" imgW="1143000" imgH="177480" progId="Equation.3">
                  <p:embed/>
                </p:oleObj>
              </mc:Choice>
              <mc:Fallback>
                <p:oleObj name="Vergelijking" r:id="rId7" imgW="1143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141663"/>
                        <a:ext cx="281305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07130"/>
              </p:ext>
            </p:extLst>
          </p:nvPr>
        </p:nvGraphicFramePr>
        <p:xfrm>
          <a:off x="1149350" y="4495800"/>
          <a:ext cx="18446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2" name="Equation" r:id="rId9" imgW="749160" imgH="177480" progId="Equation.3">
                  <p:embed/>
                </p:oleObj>
              </mc:Choice>
              <mc:Fallback>
                <p:oleObj name="Equation" r:id="rId9" imgW="749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4495800"/>
                        <a:ext cx="1844675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21023"/>
              </p:ext>
            </p:extLst>
          </p:nvPr>
        </p:nvGraphicFramePr>
        <p:xfrm>
          <a:off x="1166813" y="5181600"/>
          <a:ext cx="7185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3" name="Vergelijking" r:id="rId11" imgW="2920680" imgH="177480" progId="Equation.3">
                  <p:embed/>
                </p:oleObj>
              </mc:Choice>
              <mc:Fallback>
                <p:oleObj name="Vergelijking" r:id="rId11" imgW="2920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5181600"/>
                        <a:ext cx="7185025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12800" y="3886200"/>
            <a:ext cx="695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u="sng" dirty="0"/>
              <a:t>Gibbs free energy </a:t>
            </a:r>
            <a:r>
              <a:rPr lang="en-US" altLang="nl-NL" sz="2800" i="1" u="sng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nl-NL" sz="2400" i="1" u="sng" dirty="0"/>
              <a:t> </a:t>
            </a:r>
            <a:r>
              <a:rPr lang="en-US" altLang="nl-NL" sz="2400" u="sng" dirty="0"/>
              <a:t>defined via the enthalpy</a:t>
            </a:r>
            <a:r>
              <a:rPr lang="en-US" altLang="nl-NL" sz="2400" i="1" u="sng" dirty="0"/>
              <a:t> </a:t>
            </a:r>
            <a:r>
              <a:rPr lang="en-US" altLang="nl-NL" sz="2800" i="1" u="sng" dirty="0">
                <a:latin typeface="Times New Roman" pitchFamily="18" charset="0"/>
                <a:cs typeface="Times New Roman" pitchFamily="18" charset="0"/>
              </a:rPr>
              <a:t>H</a:t>
            </a:r>
            <a:endParaRPr lang="en-US" alt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751992"/>
              </p:ext>
            </p:extLst>
          </p:nvPr>
        </p:nvGraphicFramePr>
        <p:xfrm>
          <a:off x="2209800" y="5867400"/>
          <a:ext cx="2562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4" name="Vergelijking" r:id="rId13" imgW="1041120" imgH="177480" progId="Equation.3">
                  <p:embed/>
                </p:oleObj>
              </mc:Choice>
              <mc:Fallback>
                <p:oleObj name="Vergelijking" r:id="rId13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67400"/>
                        <a:ext cx="2562225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5081587" y="3113088"/>
            <a:ext cx="7096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379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258005"/>
              </p:ext>
            </p:extLst>
          </p:nvPr>
        </p:nvGraphicFramePr>
        <p:xfrm>
          <a:off x="5992813" y="3048000"/>
          <a:ext cx="23129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5" name="Equation" r:id="rId15" imgW="939600" imgH="253800" progId="Equation.3">
                  <p:embed/>
                </p:oleObj>
              </mc:Choice>
              <mc:Fallback>
                <p:oleObj name="Equation" r:id="rId15" imgW="939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3048000"/>
                        <a:ext cx="2312987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55839"/>
              </p:ext>
            </p:extLst>
          </p:nvPr>
        </p:nvGraphicFramePr>
        <p:xfrm>
          <a:off x="5805488" y="5803900"/>
          <a:ext cx="25638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6" name="Equation" r:id="rId17" imgW="1041120" imgH="266400" progId="Equation.3">
                  <p:embed/>
                </p:oleObj>
              </mc:Choice>
              <mc:Fallback>
                <p:oleObj name="Equation" r:id="rId17" imgW="10411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803900"/>
                        <a:ext cx="2563812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5943600" y="914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dirty="0"/>
              <a:t>(SG: page </a:t>
            </a:r>
            <a:r>
              <a:rPr lang="en-US" altLang="nl-NL" sz="2400" dirty="0" smtClean="0"/>
              <a:t>8-10)</a:t>
            </a:r>
            <a:endParaRPr lang="en-US" altLang="nl-NL" sz="2400" dirty="0"/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43944"/>
              </p:ext>
            </p:extLst>
          </p:nvPr>
        </p:nvGraphicFramePr>
        <p:xfrm>
          <a:off x="6415088" y="4419600"/>
          <a:ext cx="1968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7" name="Equation" r:id="rId19" imgW="799920" imgH="177480" progId="Equation.3">
                  <p:embed/>
                </p:oleObj>
              </mc:Choice>
              <mc:Fallback>
                <p:oleObj name="Equation" r:id="rId19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4419600"/>
                        <a:ext cx="19685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36</a:t>
            </a:fld>
            <a:endParaRPr lang="en-US" altLang="nl-NL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195387" y="3109452"/>
            <a:ext cx="7096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4947160" y="5852652"/>
            <a:ext cx="7096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271587" y="5852652"/>
            <a:ext cx="7096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77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9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716306"/>
              </p:ext>
            </p:extLst>
          </p:nvPr>
        </p:nvGraphicFramePr>
        <p:xfrm>
          <a:off x="3427413" y="1390650"/>
          <a:ext cx="26558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8" name="Vergelijking" r:id="rId3" imgW="1079280" imgH="177480" progId="Equation.3">
                  <p:embed/>
                </p:oleObj>
              </mc:Choice>
              <mc:Fallback>
                <p:oleObj name="Vergelijking" r:id="rId3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1390650"/>
                        <a:ext cx="2655887" cy="438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70478"/>
              </p:ext>
            </p:extLst>
          </p:nvPr>
        </p:nvGraphicFramePr>
        <p:xfrm>
          <a:off x="3451225" y="2076450"/>
          <a:ext cx="2562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9" name="Vergelijking" r:id="rId5" imgW="1041120" imgH="177480" progId="Equation.3">
                  <p:embed/>
                </p:oleObj>
              </mc:Choice>
              <mc:Fallback>
                <p:oleObj name="Vergelijking" r:id="rId5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076450"/>
                        <a:ext cx="2562225" cy="438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329100"/>
              </p:ext>
            </p:extLst>
          </p:nvPr>
        </p:nvGraphicFramePr>
        <p:xfrm>
          <a:off x="3451225" y="3448050"/>
          <a:ext cx="2562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0" name="Vergelijking" r:id="rId7" imgW="1041120" imgH="177480" progId="Equation.3">
                  <p:embed/>
                </p:oleObj>
              </mc:Choice>
              <mc:Fallback>
                <p:oleObj name="Vergelijking" r:id="rId7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3448050"/>
                        <a:ext cx="2562225" cy="438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 </a:t>
            </a:r>
          </a:p>
          <a:p>
            <a:r>
              <a:rPr lang="en-US" altLang="nl-NL" sz="3200" u="sng" dirty="0">
                <a:solidFill>
                  <a:srgbClr val="C00000"/>
                </a:solidFill>
              </a:rPr>
              <a:t>Choose appropriate energy function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2729" y="1371600"/>
            <a:ext cx="3390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/>
              <a:t>For a choice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nl-NL" sz="2400" b="1" dirty="0"/>
              <a:t> and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nl-NL" sz="2400" b="1" i="1" dirty="0"/>
              <a:t> </a:t>
            </a:r>
            <a:r>
              <a:rPr lang="en-US" altLang="nl-NL" sz="2400" b="1" dirty="0"/>
              <a:t>: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2730" y="2057400"/>
            <a:ext cx="3379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/>
              <a:t>For a choice</a:t>
            </a:r>
            <a:r>
              <a:rPr lang="en-US" altLang="nl-NL" sz="2400" dirty="0"/>
              <a:t>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nl-NL" sz="2400" b="1" dirty="0"/>
              <a:t> and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i="1" dirty="0"/>
              <a:t> </a:t>
            </a:r>
            <a:r>
              <a:rPr lang="en-US" altLang="nl-NL" sz="2400" b="1" dirty="0"/>
              <a:t>: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3494" y="2743200"/>
            <a:ext cx="3411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/>
              <a:t>For a choice</a:t>
            </a:r>
            <a:r>
              <a:rPr lang="en-US" altLang="nl-NL" sz="2400" dirty="0"/>
              <a:t>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nl-NL" sz="2400" b="1" dirty="0"/>
              <a:t> and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400" b="1" i="1" dirty="0"/>
              <a:t> </a:t>
            </a:r>
            <a:r>
              <a:rPr lang="en-US" altLang="nl-NL" sz="2400" b="1" dirty="0"/>
              <a:t>: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3112" y="3429000"/>
            <a:ext cx="3392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/>
              <a:t>For a choice</a:t>
            </a:r>
            <a:r>
              <a:rPr lang="en-US" altLang="nl-NL" sz="2400" dirty="0"/>
              <a:t>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dirty="0"/>
              <a:t> and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400" b="1" i="1" dirty="0"/>
              <a:t> </a:t>
            </a:r>
            <a:r>
              <a:rPr lang="en-US" altLang="nl-NL" sz="2400" b="1" dirty="0"/>
              <a:t>:</a:t>
            </a:r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2343"/>
              </p:ext>
            </p:extLst>
          </p:nvPr>
        </p:nvGraphicFramePr>
        <p:xfrm>
          <a:off x="3436938" y="2774950"/>
          <a:ext cx="28114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1" name="Vergelijking" r:id="rId9" imgW="1143000" imgH="177480" progId="Equation.3">
                  <p:embed/>
                </p:oleObj>
              </mc:Choice>
              <mc:Fallback>
                <p:oleObj name="Vergelijking" r:id="rId9" imgW="1143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2774950"/>
                        <a:ext cx="2811462" cy="438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943600" y="762000"/>
            <a:ext cx="10318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0000" dirty="0"/>
              <a:t>}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858000" y="2220913"/>
            <a:ext cx="2239717" cy="830997"/>
          </a:xfrm>
          <a:prstGeom prst="rect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u="sng" dirty="0"/>
              <a:t>Characteristic</a:t>
            </a:r>
          </a:p>
          <a:p>
            <a:r>
              <a:rPr lang="en-US" altLang="nl-NL" sz="2400" b="1" u="sng" dirty="0"/>
              <a:t>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37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351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387152"/>
              </p:ext>
            </p:extLst>
          </p:nvPr>
        </p:nvGraphicFramePr>
        <p:xfrm>
          <a:off x="3427413" y="1390650"/>
          <a:ext cx="26558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0" name="Vergelijking" r:id="rId3" imgW="1079280" imgH="177480" progId="Equation.3">
                  <p:embed/>
                </p:oleObj>
              </mc:Choice>
              <mc:Fallback>
                <p:oleObj name="Vergelijking" r:id="rId3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1390650"/>
                        <a:ext cx="2655887" cy="438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05082"/>
              </p:ext>
            </p:extLst>
          </p:nvPr>
        </p:nvGraphicFramePr>
        <p:xfrm>
          <a:off x="3451225" y="2076450"/>
          <a:ext cx="2562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1" name="Vergelijking" r:id="rId5" imgW="1041120" imgH="177480" progId="Equation.3">
                  <p:embed/>
                </p:oleObj>
              </mc:Choice>
              <mc:Fallback>
                <p:oleObj name="Vergelijking" r:id="rId5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076450"/>
                        <a:ext cx="2562225" cy="438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887950"/>
              </p:ext>
            </p:extLst>
          </p:nvPr>
        </p:nvGraphicFramePr>
        <p:xfrm>
          <a:off x="3451225" y="3448050"/>
          <a:ext cx="2562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2" name="Vergelijking" r:id="rId7" imgW="1041120" imgH="177480" progId="Equation.3">
                  <p:embed/>
                </p:oleObj>
              </mc:Choice>
              <mc:Fallback>
                <p:oleObj name="Vergelijking" r:id="rId7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3448050"/>
                        <a:ext cx="2562225" cy="438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 </a:t>
            </a:r>
          </a:p>
          <a:p>
            <a:r>
              <a:rPr lang="en-US" altLang="nl-NL" sz="3200" u="sng" dirty="0">
                <a:solidFill>
                  <a:srgbClr val="C00000"/>
                </a:solidFill>
              </a:rPr>
              <a:t>Choose appropriate energy function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2729" y="1371600"/>
            <a:ext cx="3390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/>
              <a:t>For a choice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nl-NL" sz="2400" b="1" dirty="0"/>
              <a:t> and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nl-NL" sz="2400" b="1" i="1" dirty="0"/>
              <a:t> </a:t>
            </a:r>
            <a:r>
              <a:rPr lang="en-US" altLang="nl-NL" sz="2400" b="1" dirty="0"/>
              <a:t>: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2730" y="2057400"/>
            <a:ext cx="3379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/>
              <a:t>For a choice</a:t>
            </a:r>
            <a:r>
              <a:rPr lang="en-US" altLang="nl-NL" sz="2400" dirty="0"/>
              <a:t>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nl-NL" sz="2400" b="1" dirty="0"/>
              <a:t> and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i="1" dirty="0"/>
              <a:t> </a:t>
            </a:r>
            <a:r>
              <a:rPr lang="en-US" altLang="nl-NL" sz="2400" b="1" dirty="0"/>
              <a:t>: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3494" y="2743200"/>
            <a:ext cx="3411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/>
              <a:t>For a choice</a:t>
            </a:r>
            <a:r>
              <a:rPr lang="en-US" altLang="nl-NL" sz="2400" dirty="0"/>
              <a:t>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nl-NL" sz="2400" b="1" dirty="0"/>
              <a:t> and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400" b="1" i="1" dirty="0"/>
              <a:t> </a:t>
            </a:r>
            <a:r>
              <a:rPr lang="en-US" altLang="nl-NL" sz="2400" b="1" dirty="0"/>
              <a:t>: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3112" y="3429000"/>
            <a:ext cx="3392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/>
              <a:t>For a choice</a:t>
            </a:r>
            <a:r>
              <a:rPr lang="en-US" altLang="nl-NL" sz="2400" dirty="0"/>
              <a:t>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dirty="0"/>
              <a:t> and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400" b="1" i="1" dirty="0"/>
              <a:t> </a:t>
            </a:r>
            <a:r>
              <a:rPr lang="en-US" altLang="nl-NL" sz="2400" b="1" dirty="0"/>
              <a:t>:</a:t>
            </a:r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17242"/>
              </p:ext>
            </p:extLst>
          </p:nvPr>
        </p:nvGraphicFramePr>
        <p:xfrm>
          <a:off x="3436938" y="2774950"/>
          <a:ext cx="28114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3" name="Vergelijking" r:id="rId9" imgW="1143000" imgH="177480" progId="Equation.3">
                  <p:embed/>
                </p:oleObj>
              </mc:Choice>
              <mc:Fallback>
                <p:oleObj name="Vergelijking" r:id="rId9" imgW="1143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2774950"/>
                        <a:ext cx="2811462" cy="438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57200" y="4191000"/>
            <a:ext cx="8444941" cy="954107"/>
          </a:xfrm>
          <a:prstGeom prst="rect">
            <a:avLst/>
          </a:prstGeom>
          <a:noFill/>
          <a:ln w="3175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l-NL" sz="2400" b="1" dirty="0"/>
              <a:t>Choice of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dirty="0"/>
              <a:t> and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nl-NL" sz="2400" b="1" dirty="0"/>
              <a:t> is possible but very inconvenient</a:t>
            </a:r>
          </a:p>
          <a:p>
            <a:pPr algn="l"/>
            <a:r>
              <a:rPr lang="en-US" altLang="nl-NL" sz="2400" b="1" dirty="0"/>
              <a:t>[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en-US" altLang="nl-NL" sz="2400" b="1" dirty="0"/>
              <a:t>] = J and [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nl-NL" sz="2400" b="1" dirty="0"/>
              <a:t>] = J, so choose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nl-NL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nl-NL" sz="2400" b="1" dirty="0"/>
              <a:t> or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nl-NL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dirty="0"/>
              <a:t> or</a:t>
            </a:r>
            <a:r>
              <a:rPr lang="en-US" altLang="nl-NL" sz="2400" dirty="0"/>
              <a:t>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nl-NL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400" b="1" dirty="0"/>
              <a:t> or</a:t>
            </a:r>
            <a:r>
              <a:rPr lang="en-US" altLang="nl-NL" sz="2400" dirty="0"/>
              <a:t>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400" dirty="0"/>
              <a:t> 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57200" y="5270500"/>
            <a:ext cx="7675499" cy="892552"/>
          </a:xfrm>
          <a:prstGeom prst="rect">
            <a:avLst/>
          </a:prstGeom>
          <a:noFill/>
          <a:ln w="3175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l-NL" sz="2400" b="1" dirty="0"/>
              <a:t>Choice of eg.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400" b="1" i="1" dirty="0"/>
              <a:t> </a:t>
            </a:r>
            <a:r>
              <a:rPr lang="en-US" altLang="nl-NL" sz="2400" b="1" dirty="0"/>
              <a:t>and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i="1" dirty="0"/>
              <a:t> </a:t>
            </a:r>
            <a:r>
              <a:rPr lang="en-US" altLang="nl-NL" sz="2400" b="1" dirty="0"/>
              <a:t>for</a:t>
            </a:r>
            <a:r>
              <a:rPr lang="en-US" altLang="nl-NL" sz="2400" b="1" i="1" dirty="0"/>
              <a:t>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nl-NL" sz="2400" b="1" dirty="0"/>
              <a:t> is </a:t>
            </a:r>
            <a:r>
              <a:rPr lang="en-US" altLang="nl-NL" sz="2400" b="1" dirty="0" smtClean="0"/>
              <a:t>tedious but </a:t>
            </a:r>
            <a:r>
              <a:rPr lang="en-US" altLang="nl-NL" sz="2400" b="1" dirty="0"/>
              <a:t>possible </a:t>
            </a:r>
            <a:endParaRPr lang="en-US" altLang="nl-NL" sz="2400" b="1" dirty="0" smtClean="0"/>
          </a:p>
          <a:p>
            <a:pPr algn="l"/>
            <a:r>
              <a:rPr lang="en-US" altLang="nl-NL" sz="2400" b="1" dirty="0" smtClean="0"/>
              <a:t>and </a:t>
            </a:r>
            <a:r>
              <a:rPr lang="en-US" altLang="nl-NL" sz="2400" b="1" dirty="0"/>
              <a:t>can be advantageous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943600" y="762000"/>
            <a:ext cx="10318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0000" dirty="0"/>
              <a:t>}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858000" y="2220913"/>
            <a:ext cx="2239717" cy="830997"/>
          </a:xfrm>
          <a:prstGeom prst="rect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u="sng" dirty="0"/>
              <a:t>Characteristic</a:t>
            </a:r>
          </a:p>
          <a:p>
            <a:r>
              <a:rPr lang="en-US" altLang="nl-NL" sz="2400" b="1" u="sng" dirty="0"/>
              <a:t>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38</a:t>
            </a:fld>
            <a:endParaRPr lang="en-US" altLang="nl-NL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664922" y="5684822"/>
            <a:ext cx="2133600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4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31454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43163" y="1628775"/>
            <a:ext cx="4262437" cy="3600450"/>
            <a:chOff x="2443163" y="1628775"/>
            <a:chExt cx="4262437" cy="3600450"/>
          </a:xfrm>
        </p:grpSpPr>
        <p:pic>
          <p:nvPicPr>
            <p:cNvPr id="29705" name="Picture 9" descr="fig_total_diff_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63" y="1628775"/>
              <a:ext cx="4257675" cy="360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5638800" y="3200400"/>
              <a:ext cx="1066800" cy="653316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6432132"/>
                </p:ext>
              </p:extLst>
            </p:nvPr>
          </p:nvGraphicFramePr>
          <p:xfrm>
            <a:off x="5669756" y="3070062"/>
            <a:ext cx="1004888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38" name="Equation" r:id="rId4" imgW="596880" imgH="469800" progId="Equation.3">
                    <p:embed/>
                  </p:oleObj>
                </mc:Choice>
                <mc:Fallback>
                  <p:oleObj name="Equation" r:id="rId4" imgW="5968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9756" y="3070062"/>
                          <a:ext cx="1004888" cy="790575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2443163" y="1552575"/>
            <a:ext cx="4414837" cy="3752850"/>
            <a:chOff x="2443163" y="1552575"/>
            <a:chExt cx="4414837" cy="3752850"/>
          </a:xfrm>
        </p:grpSpPr>
        <p:pic>
          <p:nvPicPr>
            <p:cNvPr id="29706" name="Picture 10" descr="fig_total_diff_G_path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63" y="1552575"/>
              <a:ext cx="4257675" cy="375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5638800" y="3082352"/>
              <a:ext cx="1219200" cy="619492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140073"/>
                </p:ext>
              </p:extLst>
            </p:nvPr>
          </p:nvGraphicFramePr>
          <p:xfrm>
            <a:off x="5639862" y="2992661"/>
            <a:ext cx="1004094" cy="789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39" name="Equation" r:id="rId7" imgW="596880" imgH="469800" progId="Equation.3">
                    <p:embed/>
                  </p:oleObj>
                </mc:Choice>
                <mc:Fallback>
                  <p:oleObj name="Equation" r:id="rId7" imgW="5968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9862" y="2992661"/>
                          <a:ext cx="1004094" cy="789305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</a:t>
            </a:r>
            <a:r>
              <a:rPr lang="en-US" altLang="nl-NL" sz="3200" dirty="0">
                <a:solidFill>
                  <a:srgbClr val="C00000"/>
                </a:solidFill>
              </a:rPr>
              <a:t> </a:t>
            </a:r>
            <a:r>
              <a:rPr lang="en-US" altLang="nl-NL" sz="36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altLang="nl-NL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371600" y="5759450"/>
            <a:ext cx="6096000" cy="523220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dirty="0"/>
              <a:t>Process: (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,V</a:t>
            </a:r>
            <a:r>
              <a:rPr lang="en-US" altLang="nl-NL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en-US" altLang="nl-NL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,n</a:t>
            </a:r>
            <a:r>
              <a:rPr lang="en-US" altLang="nl-NL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nl-NL" sz="2400" i="1" dirty="0"/>
              <a:t>) </a:t>
            </a:r>
            <a:r>
              <a:rPr lang="en-US" altLang="nl-NL" sz="2400" i="1" dirty="0">
                <a:cs typeface="Arial" charset="0"/>
              </a:rPr>
              <a:t>=&gt;</a:t>
            </a:r>
            <a:r>
              <a:rPr lang="en-US" altLang="nl-NL" sz="2400" i="1" dirty="0"/>
              <a:t> </a:t>
            </a:r>
            <a:r>
              <a:rPr lang="en-US" altLang="nl-NL" sz="2400" dirty="0"/>
              <a:t>(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,V</a:t>
            </a:r>
            <a:r>
              <a:rPr lang="en-US" altLang="nl-NL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en-US" altLang="nl-NL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,n</a:t>
            </a:r>
            <a:r>
              <a:rPr lang="en-US" altLang="nl-NL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nl-NL" sz="2400" i="1" dirty="0"/>
              <a:t>)</a:t>
            </a:r>
            <a:r>
              <a:rPr lang="en-US" altLang="nl-NL" sz="2400" dirty="0"/>
              <a:t> 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936625" y="1066800"/>
          <a:ext cx="2562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0" name="Equation" r:id="rId9" imgW="1041120" imgH="177480" progId="Equation.3">
                  <p:embed/>
                </p:oleObj>
              </mc:Choice>
              <mc:Fallback>
                <p:oleObj name="Equation" r:id="rId9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066800"/>
                        <a:ext cx="2562225" cy="438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39</a:t>
            </a:fld>
            <a:endParaRPr lang="en-US" altLang="nl-NL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2000" y="1479756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dirty="0" smtClean="0"/>
              <a:t>Gibbs free energy</a:t>
            </a:r>
            <a:endParaRPr lang="en-US" altLang="nl-NL" sz="2400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705600" y="151953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dirty="0" smtClean="0"/>
              <a:t>(closed system)</a:t>
            </a:r>
            <a:endParaRPr lang="en-US" altLang="nl-NL" sz="24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76652" y="2222500"/>
            <a:ext cx="1149350" cy="16312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nl-NL" i="1" dirty="0" smtClean="0"/>
              <a:t> </a:t>
            </a:r>
            <a:r>
              <a:rPr lang="en-US" altLang="nl-NL" dirty="0" smtClean="0"/>
              <a:t> </a:t>
            </a:r>
            <a:r>
              <a:rPr lang="en-US" altLang="nl-NL" dirty="0"/>
              <a:t>follows from the equationof state</a:t>
            </a:r>
            <a:endParaRPr lang="en-US" altLang="nl-NL" i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188732"/>
              </p:ext>
            </p:extLst>
          </p:nvPr>
        </p:nvGraphicFramePr>
        <p:xfrm>
          <a:off x="7269163" y="990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1" name="Vergelijking" r:id="rId11" imgW="431640" imgH="177480" progId="Equation.3">
                  <p:embed/>
                </p:oleObj>
              </mc:Choice>
              <mc:Fallback>
                <p:oleObj name="Vergelijking" r:id="rId11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990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6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447800" y="4572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447800" y="3170904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447800" y="4984956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447800" y="1356852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7774"/>
            <a:ext cx="5289986" cy="651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0" grpId="1" animBg="1"/>
      <p:bldP spid="24581" grpId="0" animBg="1"/>
      <p:bldP spid="24581" grpId="1" animBg="1"/>
      <p:bldP spid="24583" grpId="0" animBg="1"/>
      <p:bldP spid="2458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40860" y="1541208"/>
            <a:ext cx="4264740" cy="3752850"/>
            <a:chOff x="2440860" y="1541208"/>
            <a:chExt cx="4264740" cy="3752850"/>
          </a:xfrm>
        </p:grpSpPr>
        <p:pic>
          <p:nvPicPr>
            <p:cNvPr id="30729" name="Picture 9" descr="fig_total_diff_G_path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860" y="1541208"/>
              <a:ext cx="4257675" cy="375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5638800" y="3050460"/>
              <a:ext cx="1066800" cy="653316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1818894"/>
                </p:ext>
              </p:extLst>
            </p:nvPr>
          </p:nvGraphicFramePr>
          <p:xfrm>
            <a:off x="5655008" y="2996578"/>
            <a:ext cx="1004888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34" name="Equation" r:id="rId4" imgW="596880" imgH="469800" progId="Equation.3">
                    <p:embed/>
                  </p:oleObj>
                </mc:Choice>
                <mc:Fallback>
                  <p:oleObj name="Equation" r:id="rId4" imgW="596880" imgH="4698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5008" y="2996578"/>
                          <a:ext cx="1004888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194348"/>
              </p:ext>
            </p:extLst>
          </p:nvPr>
        </p:nvGraphicFramePr>
        <p:xfrm>
          <a:off x="936625" y="1066800"/>
          <a:ext cx="2562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5" name="Equation" r:id="rId6" imgW="1041120" imgH="177480" progId="Equation.3">
                  <p:embed/>
                </p:oleObj>
              </mc:Choice>
              <mc:Fallback>
                <p:oleObj name="Equation" r:id="rId6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066800"/>
                        <a:ext cx="2562225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07050"/>
              </p:ext>
            </p:extLst>
          </p:nvPr>
        </p:nvGraphicFramePr>
        <p:xfrm>
          <a:off x="503238" y="5440363"/>
          <a:ext cx="78120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6" name="Equation" r:id="rId8" imgW="3174840" imgH="495000" progId="Equation.3">
                  <p:embed/>
                </p:oleObj>
              </mc:Choice>
              <mc:Fallback>
                <p:oleObj name="Equation" r:id="rId8" imgW="31748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440363"/>
                        <a:ext cx="7812087" cy="1219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40</a:t>
            </a:fld>
            <a:endParaRPr lang="en-US" altLang="nl-NL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05600" y="151953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dirty="0" smtClean="0"/>
              <a:t>(closed system)</a:t>
            </a:r>
            <a:endParaRPr lang="en-US" altLang="nl-NL" sz="24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376652" y="2222500"/>
            <a:ext cx="1149350" cy="1631216"/>
          </a:xfrm>
          <a:prstGeom prst="rect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nl-NL" i="1" dirty="0" smtClean="0"/>
              <a:t> </a:t>
            </a:r>
            <a:r>
              <a:rPr lang="en-US" altLang="nl-NL" dirty="0" smtClean="0"/>
              <a:t> </a:t>
            </a:r>
            <a:r>
              <a:rPr lang="en-US" altLang="nl-NL" dirty="0"/>
              <a:t>follows from the equationof state</a:t>
            </a:r>
            <a:endParaRPr lang="en-US" altLang="nl-NL" i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087809"/>
              </p:ext>
            </p:extLst>
          </p:nvPr>
        </p:nvGraphicFramePr>
        <p:xfrm>
          <a:off x="7269163" y="990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7" name="Vergelijking" r:id="rId10" imgW="431640" imgH="177480" progId="Equation.3">
                  <p:embed/>
                </p:oleObj>
              </mc:Choice>
              <mc:Fallback>
                <p:oleObj name="Vergelijking" r:id="rId10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990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</a:t>
            </a:r>
            <a:r>
              <a:rPr lang="en-US" altLang="nl-NL" sz="3200" dirty="0">
                <a:solidFill>
                  <a:srgbClr val="C00000"/>
                </a:solidFill>
              </a:rPr>
              <a:t> </a:t>
            </a:r>
            <a:r>
              <a:rPr lang="en-US" altLang="nl-NL" sz="36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altLang="nl-NL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43163" y="1551654"/>
            <a:ext cx="4262437" cy="3752850"/>
            <a:chOff x="2443163" y="1551654"/>
            <a:chExt cx="4262437" cy="3752850"/>
          </a:xfrm>
        </p:grpSpPr>
        <p:pic>
          <p:nvPicPr>
            <p:cNvPr id="31753" name="Picture 9" descr="fig_total_diff_G_path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63" y="1551654"/>
              <a:ext cx="4257675" cy="375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5638800" y="3050460"/>
              <a:ext cx="1066800" cy="653316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4459869"/>
                </p:ext>
              </p:extLst>
            </p:nvPr>
          </p:nvGraphicFramePr>
          <p:xfrm>
            <a:off x="5668400" y="2996578"/>
            <a:ext cx="1004888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55" name="Equation" r:id="rId4" imgW="596880" imgH="469800" progId="Equation.3">
                    <p:embed/>
                  </p:oleObj>
                </mc:Choice>
                <mc:Fallback>
                  <p:oleObj name="Equation" r:id="rId4" imgW="596880" imgH="4698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8400" y="2996578"/>
                          <a:ext cx="1004888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26960"/>
              </p:ext>
            </p:extLst>
          </p:nvPr>
        </p:nvGraphicFramePr>
        <p:xfrm>
          <a:off x="936625" y="1066800"/>
          <a:ext cx="2562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6" name="Equation" r:id="rId6" imgW="1041120" imgH="177480" progId="Equation.3">
                  <p:embed/>
                </p:oleObj>
              </mc:Choice>
              <mc:Fallback>
                <p:oleObj name="Equation" r:id="rId6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066800"/>
                        <a:ext cx="2562225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570740"/>
              </p:ext>
            </p:extLst>
          </p:nvPr>
        </p:nvGraphicFramePr>
        <p:xfrm>
          <a:off x="508000" y="5456238"/>
          <a:ext cx="78120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7" name="Equation" r:id="rId8" imgW="3174840" imgH="495000" progId="Equation.3">
                  <p:embed/>
                </p:oleObj>
              </mc:Choice>
              <mc:Fallback>
                <p:oleObj name="Equation" r:id="rId8" imgW="31748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5456238"/>
                        <a:ext cx="7812088" cy="1219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41</a:t>
            </a:fld>
            <a:endParaRPr lang="en-US" altLang="nl-NL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05600" y="151953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dirty="0" smtClean="0"/>
              <a:t>(closed system)</a:t>
            </a:r>
            <a:endParaRPr lang="en-US" altLang="nl-NL" sz="24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376652" y="2222500"/>
            <a:ext cx="1149350" cy="1631216"/>
          </a:xfrm>
          <a:prstGeom prst="rect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nl-NL" i="1" dirty="0" smtClean="0"/>
              <a:t> </a:t>
            </a:r>
            <a:r>
              <a:rPr lang="en-US" altLang="nl-NL" dirty="0" smtClean="0"/>
              <a:t> </a:t>
            </a:r>
            <a:r>
              <a:rPr lang="en-US" altLang="nl-NL" dirty="0"/>
              <a:t>follows from the equationof state</a:t>
            </a:r>
            <a:endParaRPr lang="en-US" altLang="nl-NL" i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087809"/>
              </p:ext>
            </p:extLst>
          </p:nvPr>
        </p:nvGraphicFramePr>
        <p:xfrm>
          <a:off x="7269163" y="990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8" name="Vergelijking" r:id="rId10" imgW="431640" imgH="177480" progId="Equation.3">
                  <p:embed/>
                </p:oleObj>
              </mc:Choice>
              <mc:Fallback>
                <p:oleObj name="Vergelijking" r:id="rId10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990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</a:t>
            </a:r>
            <a:r>
              <a:rPr lang="en-US" altLang="nl-NL" sz="3200" dirty="0">
                <a:solidFill>
                  <a:srgbClr val="C00000"/>
                </a:solidFill>
              </a:rPr>
              <a:t> </a:t>
            </a:r>
            <a:r>
              <a:rPr lang="en-US" altLang="nl-NL" sz="36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altLang="nl-NL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43163" y="1552575"/>
            <a:ext cx="4262437" cy="3752850"/>
            <a:chOff x="2443163" y="1552575"/>
            <a:chExt cx="4262437" cy="3752850"/>
          </a:xfrm>
        </p:grpSpPr>
        <p:pic>
          <p:nvPicPr>
            <p:cNvPr id="32772" name="Picture 4" descr="fig_total_diff_G_paths_1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63" y="1552575"/>
              <a:ext cx="4257675" cy="375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5638800" y="3050460"/>
              <a:ext cx="1066800" cy="653316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7012295"/>
                </p:ext>
              </p:extLst>
            </p:nvPr>
          </p:nvGraphicFramePr>
          <p:xfrm>
            <a:off x="5624052" y="3011326"/>
            <a:ext cx="1004888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97" name="Equation" r:id="rId4" imgW="596880" imgH="469800" progId="Equation.3">
                    <p:embed/>
                  </p:oleObj>
                </mc:Choice>
                <mc:Fallback>
                  <p:oleObj name="Equation" r:id="rId4" imgW="596880" imgH="4698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4052" y="3011326"/>
                          <a:ext cx="1004888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9213" y="5440363"/>
          <a:ext cx="90312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8" name="Equation" r:id="rId6" imgW="3670200" imgH="495000" progId="Equation.3">
                  <p:embed/>
                </p:oleObj>
              </mc:Choice>
              <mc:Fallback>
                <p:oleObj name="Equation" r:id="rId6" imgW="36702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5440363"/>
                        <a:ext cx="9031287" cy="1219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57200" y="1219200"/>
          <a:ext cx="31877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9" name="Equation" r:id="rId8" imgW="1295280" imgH="253800" progId="Equation.3">
                  <p:embed/>
                </p:oleObj>
              </mc:Choice>
              <mc:Fallback>
                <p:oleObj name="Equation" r:id="rId8" imgW="1295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3187700" cy="6254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943600" y="1219200"/>
            <a:ext cx="2819400" cy="52322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nl-NL" sz="2400" b="1" dirty="0"/>
              <a:t> </a:t>
            </a:r>
            <a:r>
              <a:rPr lang="en-US" altLang="nl-NL" sz="2400" b="1" u="sng" dirty="0"/>
              <a:t>state function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 rot="5400000">
            <a:off x="5699125" y="3009900"/>
            <a:ext cx="3352800" cy="990600"/>
          </a:xfrm>
          <a:prstGeom prst="rightArrow">
            <a:avLst>
              <a:gd name="adj1" fmla="val 50000"/>
              <a:gd name="adj2" fmla="val 84615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</a:t>
            </a:r>
            <a:r>
              <a:rPr lang="en-US" altLang="nl-NL" sz="3200" dirty="0">
                <a:solidFill>
                  <a:srgbClr val="C00000"/>
                </a:solidFill>
              </a:rPr>
              <a:t> </a:t>
            </a:r>
            <a:r>
              <a:rPr lang="en-US" altLang="nl-NL" sz="36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altLang="nl-NL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43163" y="1552575"/>
            <a:ext cx="4360862" cy="3752850"/>
            <a:chOff x="2443163" y="1552575"/>
            <a:chExt cx="4360862" cy="3752850"/>
          </a:xfrm>
        </p:grpSpPr>
        <p:pic>
          <p:nvPicPr>
            <p:cNvPr id="40964" name="Picture 4" descr="fig_total_diff_G_paths_1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63" y="1552575"/>
              <a:ext cx="4257675" cy="375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5638800" y="3109452"/>
              <a:ext cx="1165225" cy="609600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8172502"/>
                </p:ext>
              </p:extLst>
            </p:nvPr>
          </p:nvGraphicFramePr>
          <p:xfrm>
            <a:off x="5619682" y="3009591"/>
            <a:ext cx="1004888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08" name="Equation" r:id="rId4" imgW="596880" imgH="469800" progId="Equation.3">
                    <p:embed/>
                  </p:oleObj>
                </mc:Choice>
                <mc:Fallback>
                  <p:oleObj name="Equation" r:id="rId4" imgW="596880" imgH="4698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9682" y="3009591"/>
                          <a:ext cx="1004888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752035"/>
              </p:ext>
            </p:extLst>
          </p:nvPr>
        </p:nvGraphicFramePr>
        <p:xfrm>
          <a:off x="152400" y="5410200"/>
          <a:ext cx="553085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9" name="Equation" r:id="rId6" imgW="2247840" imgH="533160" progId="Equation.3">
                  <p:embed/>
                </p:oleObj>
              </mc:Choice>
              <mc:Fallback>
                <p:oleObj name="Equation" r:id="rId6" imgW="22478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10200"/>
                        <a:ext cx="5530850" cy="1312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860344"/>
              </p:ext>
            </p:extLst>
          </p:nvPr>
        </p:nvGraphicFramePr>
        <p:xfrm>
          <a:off x="457200" y="1219200"/>
          <a:ext cx="31877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0" name="Equation" r:id="rId8" imgW="1295280" imgH="253800" progId="Equation.3">
                  <p:embed/>
                </p:oleObj>
              </mc:Choice>
              <mc:Fallback>
                <p:oleObj name="Equation" r:id="rId8" imgW="1295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3187700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943600" y="5476875"/>
          <a:ext cx="29686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1" name="Equation" r:id="rId10" imgW="1206360" imgH="482400" progId="Equation.3">
                  <p:embed/>
                </p:oleObj>
              </mc:Choice>
              <mc:Fallback>
                <p:oleObj name="Equation" r:id="rId10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476875"/>
                        <a:ext cx="2968625" cy="11874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943600" y="1219200"/>
            <a:ext cx="2819400" cy="4616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i="1" dirty="0"/>
              <a:t>G</a:t>
            </a:r>
            <a:r>
              <a:rPr lang="en-US" altLang="nl-NL" sz="2400" b="1" dirty="0"/>
              <a:t> </a:t>
            </a:r>
            <a:r>
              <a:rPr lang="en-US" altLang="nl-NL" sz="2400" b="1" u="sng" dirty="0"/>
              <a:t>state function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802313" y="4724400"/>
            <a:ext cx="3200400" cy="52322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 i="1" dirty="0" err="1">
                <a:latin typeface="Times New Roman" pitchFamily="18" charset="0"/>
                <a:cs typeface="Times New Roman" pitchFamily="18" charset="0"/>
              </a:rPr>
              <a:t>dG</a:t>
            </a:r>
            <a:r>
              <a:rPr lang="en-US" altLang="nl-NL" sz="2400" b="1" dirty="0"/>
              <a:t> </a:t>
            </a:r>
            <a:r>
              <a:rPr lang="en-US" altLang="nl-NL" sz="2400" b="1" u="sng" dirty="0"/>
              <a:t>exact differential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 rot="5400000">
            <a:off x="6145213" y="2944814"/>
            <a:ext cx="2133600" cy="663575"/>
          </a:xfrm>
          <a:prstGeom prst="rightArrow">
            <a:avLst>
              <a:gd name="adj1" fmla="val 50000"/>
              <a:gd name="adj2" fmla="val 10622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 rot="16200000">
            <a:off x="6819900" y="2933700"/>
            <a:ext cx="2286000" cy="685800"/>
          </a:xfrm>
          <a:prstGeom prst="rightArrow">
            <a:avLst>
              <a:gd name="adj1" fmla="val 50000"/>
              <a:gd name="adj2" fmla="val 102778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22126" y="4365953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dirty="0" smtClean="0"/>
              <a:t>(Mathematics)</a:t>
            </a:r>
            <a:endParaRPr lang="en-US" altLang="nl-NL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57979" y="1676400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dirty="0" smtClean="0"/>
              <a:t>(Thermodynamics)</a:t>
            </a:r>
            <a:endParaRPr lang="en-US" altLang="nl-NL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</a:t>
            </a:r>
            <a:r>
              <a:rPr lang="en-US" altLang="nl-NL" sz="3200" dirty="0">
                <a:solidFill>
                  <a:srgbClr val="C00000"/>
                </a:solidFill>
              </a:rPr>
              <a:t> </a:t>
            </a:r>
            <a:r>
              <a:rPr lang="en-US" altLang="nl-NL" sz="36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altLang="nl-NL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69" grpId="0" animBg="1"/>
      <p:bldP spid="40970" grpId="0" animBg="1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80622"/>
              </p:ext>
            </p:extLst>
          </p:nvPr>
        </p:nvGraphicFramePr>
        <p:xfrm>
          <a:off x="3835400" y="1676400"/>
          <a:ext cx="49069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0" name="Equation" r:id="rId3" imgW="1993680" imgH="495000" progId="Equation.3">
                  <p:embed/>
                </p:oleObj>
              </mc:Choice>
              <mc:Fallback>
                <p:oleObj name="Equation" r:id="rId3" imgW="1993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1676400"/>
                        <a:ext cx="4906963" cy="1219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42792"/>
              </p:ext>
            </p:extLst>
          </p:nvPr>
        </p:nvGraphicFramePr>
        <p:xfrm>
          <a:off x="3844925" y="3095625"/>
          <a:ext cx="43116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1" name="Equation" r:id="rId5" imgW="1752480" imgH="444240" progId="Equation.3">
                  <p:embed/>
                </p:oleObj>
              </mc:Choice>
              <mc:Fallback>
                <p:oleObj name="Equation" r:id="rId5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3095625"/>
                        <a:ext cx="4311650" cy="1095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3414713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b="1" u="sng" dirty="0"/>
              <a:t>Total differential </a:t>
            </a:r>
            <a:r>
              <a:rPr lang="en-US" altLang="nl-NL" sz="2400" b="1" u="sng" dirty="0" smtClean="0"/>
              <a:t>of</a:t>
            </a:r>
            <a:r>
              <a:rPr lang="en-US" altLang="nl-NL" sz="2000" b="1" dirty="0"/>
              <a:t> </a:t>
            </a:r>
            <a:r>
              <a:rPr lang="en-US" altLang="nl-NL" sz="2400" i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en-US" alt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" y="20574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b="1" u="sng" dirty="0"/>
              <a:t>Any change in</a:t>
            </a:r>
            <a:r>
              <a:rPr lang="en-US" altLang="nl-NL" sz="2400" b="1" dirty="0"/>
              <a:t> </a:t>
            </a:r>
            <a:r>
              <a:rPr lang="en-US" altLang="nl-NL" sz="2800" i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en-US" altLang="nl-N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62000" y="4495800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b="1" u="sng" dirty="0"/>
              <a:t>Characteristic</a:t>
            </a:r>
          </a:p>
          <a:p>
            <a:r>
              <a:rPr lang="en-US" altLang="nl-NL" sz="2400" b="1" u="sng" dirty="0"/>
              <a:t>(fundamental) </a:t>
            </a:r>
          </a:p>
          <a:p>
            <a:r>
              <a:rPr lang="en-US" altLang="nl-NL" sz="2400" b="1" u="sng" dirty="0"/>
              <a:t>equation of </a:t>
            </a:r>
            <a:r>
              <a:rPr lang="en-US" altLang="nl-NL" sz="2000" b="1" dirty="0"/>
              <a:t> </a:t>
            </a:r>
            <a:r>
              <a:rPr lang="en-US" altLang="nl-NL" sz="2400" i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en-US" alt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63650"/>
              </p:ext>
            </p:extLst>
          </p:nvPr>
        </p:nvGraphicFramePr>
        <p:xfrm>
          <a:off x="3844925" y="5502275"/>
          <a:ext cx="45005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2" name="Equation" r:id="rId7" imgW="1828800" imgH="444240" progId="Equation.3">
                  <p:embed/>
                </p:oleObj>
              </mc:Choice>
              <mc:Fallback>
                <p:oleObj name="Equation" r:id="rId7" imgW="1828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5502275"/>
                        <a:ext cx="4500563" cy="10937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510203"/>
              </p:ext>
            </p:extLst>
          </p:nvPr>
        </p:nvGraphicFramePr>
        <p:xfrm>
          <a:off x="3848100" y="4895850"/>
          <a:ext cx="2781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3" name="Equation" r:id="rId9" imgW="1130040" imgH="177480" progId="Equation.3">
                  <p:embed/>
                </p:oleObj>
              </mc:Choice>
              <mc:Fallback>
                <p:oleObj name="Equation" r:id="rId9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895850"/>
                        <a:ext cx="27813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7543800" y="990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4" name="Equation" r:id="rId11" imgW="431640" imgH="177480" progId="Equation.3">
                  <p:embed/>
                </p:oleObj>
              </mc:Choice>
              <mc:Fallback>
                <p:oleObj name="Equation" r:id="rId11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990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44</a:t>
            </a:fld>
            <a:endParaRPr lang="en-US" altLang="nl-NL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87389" y="3100252"/>
            <a:ext cx="1116873" cy="1090613"/>
          </a:xfrm>
          <a:prstGeom prst="roundRect">
            <a:avLst/>
          </a:prstGeom>
          <a:solidFill>
            <a:srgbClr val="00B05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553200" y="3098006"/>
            <a:ext cx="1116873" cy="1090613"/>
          </a:xfrm>
          <a:prstGeom prst="roundRect">
            <a:avLst/>
          </a:prstGeom>
          <a:solidFill>
            <a:srgbClr val="0070C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87389" y="5486400"/>
            <a:ext cx="1116873" cy="1090613"/>
          </a:xfrm>
          <a:prstGeom prst="roundRect">
            <a:avLst/>
          </a:prstGeom>
          <a:solidFill>
            <a:srgbClr val="00B05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934893" y="4879622"/>
            <a:ext cx="214448" cy="454378"/>
          </a:xfrm>
          <a:prstGeom prst="roundRect">
            <a:avLst/>
          </a:prstGeom>
          <a:solidFill>
            <a:srgbClr val="0070C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200897" y="5499259"/>
            <a:ext cx="1116873" cy="1090613"/>
          </a:xfrm>
          <a:prstGeom prst="roundRect">
            <a:avLst/>
          </a:prstGeom>
          <a:solidFill>
            <a:srgbClr val="0070C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21238" y="5764439"/>
            <a:ext cx="214448" cy="454378"/>
          </a:xfrm>
          <a:prstGeom prst="roundRect">
            <a:avLst/>
          </a:prstGeom>
          <a:solidFill>
            <a:srgbClr val="0070C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899263" y="5791250"/>
            <a:ext cx="214448" cy="454378"/>
          </a:xfrm>
          <a:prstGeom prst="roundRect">
            <a:avLst/>
          </a:prstGeom>
          <a:solidFill>
            <a:srgbClr val="00B05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978036" y="4878211"/>
            <a:ext cx="214448" cy="454378"/>
          </a:xfrm>
          <a:prstGeom prst="roundRect">
            <a:avLst/>
          </a:prstGeom>
          <a:solidFill>
            <a:srgbClr val="00B05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Equal 2"/>
          <p:cNvSpPr/>
          <p:nvPr/>
        </p:nvSpPr>
        <p:spPr bwMode="auto">
          <a:xfrm rot="16200000">
            <a:off x="3765271" y="4320437"/>
            <a:ext cx="792682" cy="450667"/>
          </a:xfrm>
          <a:prstGeom prst="mathEqual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2019300" y="5772250"/>
            <a:ext cx="1562100" cy="48644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Total differential of a state function:</a:t>
            </a:r>
            <a:r>
              <a:rPr lang="en-US" altLang="nl-NL" sz="3200" dirty="0">
                <a:solidFill>
                  <a:srgbClr val="C00000"/>
                </a:solidFill>
              </a:rPr>
              <a:t> </a:t>
            </a:r>
            <a:r>
              <a:rPr lang="en-US" altLang="nl-NL" sz="36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altLang="nl-NL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22904" y="38100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800" u="sng" dirty="0">
                <a:solidFill>
                  <a:srgbClr val="C00000"/>
                </a:solidFill>
              </a:rPr>
              <a:t>Exact differential of a state function:</a:t>
            </a:r>
            <a:r>
              <a:rPr lang="en-US" altLang="nl-NL" sz="2800" dirty="0">
                <a:solidFill>
                  <a:srgbClr val="C00000"/>
                </a:solidFill>
              </a:rPr>
              <a:t> </a:t>
            </a:r>
            <a:r>
              <a:rPr lang="en-US" altLang="nl-NL" sz="3200" u="sng" dirty="0"/>
              <a:t>Maxwell relation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926681"/>
              </p:ext>
            </p:extLst>
          </p:nvPr>
        </p:nvGraphicFramePr>
        <p:xfrm>
          <a:off x="228600" y="1371600"/>
          <a:ext cx="38862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6" name="Equation" r:id="rId3" imgW="1752480" imgH="444240" progId="Equation.3">
                  <p:embed/>
                </p:oleObj>
              </mc:Choice>
              <mc:Fallback>
                <p:oleObj name="Equation" r:id="rId3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3886200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53766"/>
              </p:ext>
            </p:extLst>
          </p:nvPr>
        </p:nvGraphicFramePr>
        <p:xfrm>
          <a:off x="4724400" y="1828800"/>
          <a:ext cx="41957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7" name="Equation" r:id="rId5" imgW="1828800" imgH="444240" progId="Equation.3">
                  <p:embed/>
                </p:oleObj>
              </mc:Choice>
              <mc:Fallback>
                <p:oleObj name="Equation" r:id="rId5" imgW="1828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4195763" cy="1019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036517"/>
              </p:ext>
            </p:extLst>
          </p:nvPr>
        </p:nvGraphicFramePr>
        <p:xfrm>
          <a:off x="1295400" y="2667000"/>
          <a:ext cx="2781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8" name="Equation" r:id="rId7" imgW="1130040" imgH="177480" progId="Equation.3">
                  <p:embed/>
                </p:oleObj>
              </mc:Choice>
              <mc:Fallback>
                <p:oleObj name="Equation" r:id="rId7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27813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4191000" y="1447800"/>
            <a:ext cx="381000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419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921643"/>
              </p:ext>
            </p:extLst>
          </p:nvPr>
        </p:nvGraphicFramePr>
        <p:xfrm>
          <a:off x="1219200" y="3771900"/>
          <a:ext cx="28194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9" name="Equation" r:id="rId9" imgW="1206360" imgH="482400" progId="Equation.3">
                  <p:embed/>
                </p:oleObj>
              </mc:Choice>
              <mc:Fallback>
                <p:oleObj name="Equation" r:id="rId9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71900"/>
                        <a:ext cx="2819400" cy="1127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110192"/>
              </p:ext>
            </p:extLst>
          </p:nvPr>
        </p:nvGraphicFramePr>
        <p:xfrm>
          <a:off x="817563" y="5202238"/>
          <a:ext cx="4516437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0" name="Equation" r:id="rId11" imgW="1942920" imgH="482400" progId="Equation.3">
                  <p:embed/>
                </p:oleObj>
              </mc:Choice>
              <mc:Fallback>
                <p:oleObj name="Equation" r:id="rId11" imgW="1942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5202238"/>
                        <a:ext cx="4516437" cy="1122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07" name="Group 23"/>
          <p:cNvGrpSpPr>
            <a:grpSpLocks/>
          </p:cNvGrpSpPr>
          <p:nvPr/>
        </p:nvGrpSpPr>
        <p:grpSpPr bwMode="auto">
          <a:xfrm>
            <a:off x="5029200" y="3124200"/>
            <a:ext cx="4114800" cy="1905000"/>
            <a:chOff x="3168" y="1872"/>
            <a:chExt cx="2592" cy="1200"/>
          </a:xfrm>
        </p:grpSpPr>
        <p:graphicFrame>
          <p:nvGraphicFramePr>
            <p:cNvPr id="4199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1164601"/>
                </p:ext>
              </p:extLst>
            </p:nvPr>
          </p:nvGraphicFramePr>
          <p:xfrm>
            <a:off x="3946" y="2098"/>
            <a:ext cx="1579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81" name="Equation" r:id="rId13" imgW="1130040" imgH="444240" progId="Equation.3">
                    <p:embed/>
                  </p:oleObj>
                </mc:Choice>
                <mc:Fallback>
                  <p:oleObj name="Equation" r:id="rId13" imgW="113004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6" y="2098"/>
                          <a:ext cx="1579" cy="622"/>
                        </a:xfrm>
                        <a:prstGeom prst="rect">
                          <a:avLst/>
                        </a:prstGeom>
                        <a:noFill/>
                        <a:ln w="3175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0" name="Text Box 16"/>
            <p:cNvSpPr txBox="1">
              <a:spLocks noChangeArrowheads="1"/>
            </p:cNvSpPr>
            <p:nvPr/>
          </p:nvSpPr>
          <p:spPr bwMode="auto">
            <a:xfrm>
              <a:off x="3792" y="2784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nl-NL" sz="2400" b="1" u="sng" dirty="0"/>
                <a:t>Maxwell relation</a:t>
              </a:r>
            </a:p>
          </p:txBody>
        </p:sp>
        <p:sp>
          <p:nvSpPr>
            <p:cNvPr id="42005" name="AutoShape 21"/>
            <p:cNvSpPr>
              <a:spLocks noChangeArrowheads="1"/>
            </p:cNvSpPr>
            <p:nvPr/>
          </p:nvSpPr>
          <p:spPr bwMode="auto">
            <a:xfrm rot="10800000" flipH="1" flipV="1">
              <a:off x="3168" y="2448"/>
              <a:ext cx="624" cy="52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006" name="AutoShape 22"/>
            <p:cNvSpPr>
              <a:spLocks noChangeArrowheads="1"/>
            </p:cNvSpPr>
            <p:nvPr/>
          </p:nvSpPr>
          <p:spPr bwMode="auto">
            <a:xfrm rot="10800000" flipH="1">
              <a:off x="3168" y="1872"/>
              <a:ext cx="624" cy="48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45</a:t>
            </a:fld>
            <a:endParaRPr lang="en-US" altLang="nl-NL"/>
          </a:p>
        </p:txBody>
      </p:sp>
      <p:sp>
        <p:nvSpPr>
          <p:cNvPr id="4" name="Rounded Rectangle 3"/>
          <p:cNvSpPr/>
          <p:nvPr/>
        </p:nvSpPr>
        <p:spPr bwMode="auto">
          <a:xfrm>
            <a:off x="990600" y="1369422"/>
            <a:ext cx="990600" cy="990600"/>
          </a:xfrm>
          <a:prstGeom prst="roundRect">
            <a:avLst/>
          </a:prstGeom>
          <a:solidFill>
            <a:srgbClr val="00B05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680063" y="1378129"/>
            <a:ext cx="990600" cy="990600"/>
          </a:xfrm>
          <a:prstGeom prst="roundRect">
            <a:avLst/>
          </a:prstGeom>
          <a:solidFill>
            <a:srgbClr val="0070C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925389" y="5294811"/>
            <a:ext cx="990600" cy="990600"/>
          </a:xfrm>
          <a:prstGeom prst="roundRect">
            <a:avLst/>
          </a:prstGeom>
          <a:solidFill>
            <a:srgbClr val="00B05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524500" y="1847304"/>
            <a:ext cx="990600" cy="990600"/>
          </a:xfrm>
          <a:prstGeom prst="roundRect">
            <a:avLst/>
          </a:prstGeom>
          <a:solidFill>
            <a:srgbClr val="00B05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538152" y="5281748"/>
            <a:ext cx="990600" cy="990600"/>
          </a:xfrm>
          <a:prstGeom prst="roundRect">
            <a:avLst/>
          </a:prstGeom>
          <a:solidFill>
            <a:srgbClr val="0070C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864931" y="1847303"/>
            <a:ext cx="990600" cy="990600"/>
          </a:xfrm>
          <a:prstGeom prst="roundRect">
            <a:avLst/>
          </a:prstGeom>
          <a:solidFill>
            <a:srgbClr val="0070C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399211" y="2667000"/>
            <a:ext cx="241663" cy="457200"/>
          </a:xfrm>
          <a:prstGeom prst="roundRect">
            <a:avLst/>
          </a:prstGeom>
          <a:solidFill>
            <a:srgbClr val="00B05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365863" y="2667000"/>
            <a:ext cx="241663" cy="457200"/>
          </a:xfrm>
          <a:prstGeom prst="roundRect">
            <a:avLst/>
          </a:prstGeom>
          <a:solidFill>
            <a:srgbClr val="0070C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8157757" y="3513908"/>
            <a:ext cx="241663" cy="457200"/>
          </a:xfrm>
          <a:prstGeom prst="roundRect">
            <a:avLst/>
          </a:prstGeom>
          <a:solidFill>
            <a:srgbClr val="00B05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774473" y="2074815"/>
            <a:ext cx="241663" cy="457200"/>
          </a:xfrm>
          <a:prstGeom prst="roundRect">
            <a:avLst/>
          </a:prstGeom>
          <a:solidFill>
            <a:srgbClr val="00B05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301048" y="2074815"/>
            <a:ext cx="241663" cy="457200"/>
          </a:xfrm>
          <a:prstGeom prst="roundRect">
            <a:avLst/>
          </a:prstGeom>
          <a:solidFill>
            <a:srgbClr val="0070C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668589" y="3513908"/>
            <a:ext cx="241663" cy="457200"/>
          </a:xfrm>
          <a:prstGeom prst="roundRect">
            <a:avLst/>
          </a:prstGeom>
          <a:solidFill>
            <a:srgbClr val="0070C0">
              <a:alpha val="46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-228600" y="381000"/>
            <a:ext cx="960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800" u="sng" dirty="0">
                <a:solidFill>
                  <a:srgbClr val="C00000"/>
                </a:solidFill>
              </a:rPr>
              <a:t>General properties of a differentiable function:</a:t>
            </a:r>
            <a:r>
              <a:rPr lang="en-US" altLang="nl-NL" sz="2800" dirty="0">
                <a:solidFill>
                  <a:srgbClr val="C00000"/>
                </a:solidFill>
              </a:rPr>
              <a:t> </a:t>
            </a:r>
            <a:r>
              <a:rPr lang="en-US" altLang="nl-NL" sz="3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nl-NL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nl-NL" sz="32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nl-NL" sz="3200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nl-NL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502499"/>
              </p:ext>
            </p:extLst>
          </p:nvPr>
        </p:nvGraphicFramePr>
        <p:xfrm>
          <a:off x="609600" y="1571625"/>
          <a:ext cx="25812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50" name="Equation" r:id="rId3" imgW="1104840" imgH="482400" progId="Equation.3">
                  <p:embed/>
                </p:oleObj>
              </mc:Choice>
              <mc:Fallback>
                <p:oleObj name="Equation" r:id="rId3" imgW="1104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71625"/>
                        <a:ext cx="2581275" cy="1127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29" name="Group 21"/>
          <p:cNvGrpSpPr>
            <a:grpSpLocks/>
          </p:cNvGrpSpPr>
          <p:nvPr/>
        </p:nvGrpSpPr>
        <p:grpSpPr bwMode="auto">
          <a:xfrm>
            <a:off x="3429000" y="1585913"/>
            <a:ext cx="5562600" cy="1585912"/>
            <a:chOff x="2160" y="873"/>
            <a:chExt cx="3504" cy="999"/>
          </a:xfrm>
        </p:grpSpPr>
        <p:graphicFrame>
          <p:nvGraphicFramePr>
            <p:cNvPr id="430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8858919"/>
                </p:ext>
              </p:extLst>
            </p:nvPr>
          </p:nvGraphicFramePr>
          <p:xfrm>
            <a:off x="3318" y="873"/>
            <a:ext cx="2147" cy="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51" name="Equation" r:id="rId5" imgW="1536480" imgH="495000" progId="Equation.3">
                    <p:embed/>
                  </p:oleObj>
                </mc:Choice>
                <mc:Fallback>
                  <p:oleObj name="Equation" r:id="rId5" imgW="153648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8" y="873"/>
                          <a:ext cx="2147" cy="69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>
                              <a:lumMod val="50000"/>
                            </a:schemeClr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3696" y="1584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nl-NL" sz="2400" u="sng"/>
                <a:t>Euler chain relation</a:t>
              </a:r>
            </a:p>
          </p:txBody>
        </p:sp>
        <p:grpSp>
          <p:nvGrpSpPr>
            <p:cNvPr id="43024" name="Group 16"/>
            <p:cNvGrpSpPr>
              <a:grpSpLocks/>
            </p:cNvGrpSpPr>
            <p:nvPr/>
          </p:nvGrpSpPr>
          <p:grpSpPr bwMode="auto">
            <a:xfrm rot="16200000">
              <a:off x="2431" y="737"/>
              <a:ext cx="418" cy="960"/>
              <a:chOff x="4334" y="1152"/>
              <a:chExt cx="898" cy="1776"/>
            </a:xfrm>
          </p:grpSpPr>
          <p:sp>
            <p:nvSpPr>
              <p:cNvPr id="43022" name="AutoShape 14"/>
              <p:cNvSpPr>
                <a:spLocks noChangeArrowheads="1"/>
              </p:cNvSpPr>
              <p:nvPr/>
            </p:nvSpPr>
            <p:spPr bwMode="auto">
              <a:xfrm rot="5400000">
                <a:off x="3655" y="1831"/>
                <a:ext cx="1776" cy="418"/>
              </a:xfrm>
              <a:prstGeom prst="rightArrow">
                <a:avLst>
                  <a:gd name="adj1" fmla="val 50000"/>
                  <a:gd name="adj2" fmla="val 106220"/>
                </a:avLst>
              </a:prstGeom>
              <a:solidFill>
                <a:srgbClr val="FF00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3023" name="AutoShape 15"/>
              <p:cNvSpPr>
                <a:spLocks noChangeArrowheads="1"/>
              </p:cNvSpPr>
              <p:nvPr/>
            </p:nvSpPr>
            <p:spPr bwMode="auto">
              <a:xfrm rot="16200000">
                <a:off x="4128" y="1824"/>
                <a:ext cx="1776" cy="432"/>
              </a:xfrm>
              <a:prstGeom prst="rightArrow">
                <a:avLst>
                  <a:gd name="adj1" fmla="val 50000"/>
                  <a:gd name="adj2" fmla="val 102778"/>
                </a:avLst>
              </a:prstGeom>
              <a:solidFill>
                <a:srgbClr val="FF00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grpSp>
        <p:nvGrpSpPr>
          <p:cNvPr id="43028" name="Group 20"/>
          <p:cNvGrpSpPr>
            <a:grpSpLocks/>
          </p:cNvGrpSpPr>
          <p:nvPr/>
        </p:nvGrpSpPr>
        <p:grpSpPr bwMode="auto">
          <a:xfrm>
            <a:off x="3733800" y="3629025"/>
            <a:ext cx="3043238" cy="2771775"/>
            <a:chOff x="2352" y="2160"/>
            <a:chExt cx="1917" cy="1746"/>
          </a:xfrm>
        </p:grpSpPr>
        <p:sp>
          <p:nvSpPr>
            <p:cNvPr id="43020" name="AutoShape 12"/>
            <p:cNvSpPr>
              <a:spLocks noChangeArrowheads="1"/>
            </p:cNvSpPr>
            <p:nvPr/>
          </p:nvSpPr>
          <p:spPr bwMode="auto">
            <a:xfrm rot="5400000" flipH="1" flipV="1">
              <a:off x="1800" y="2712"/>
              <a:ext cx="1488" cy="38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aphicFrame>
          <p:nvGraphicFramePr>
            <p:cNvPr id="4302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6406471"/>
                </p:ext>
              </p:extLst>
            </p:nvPr>
          </p:nvGraphicFramePr>
          <p:xfrm>
            <a:off x="2832" y="2928"/>
            <a:ext cx="1437" cy="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52" name="Equation" r:id="rId7" imgW="1028520" imgH="698400" progId="Equation.3">
                    <p:embed/>
                  </p:oleObj>
                </mc:Choice>
                <mc:Fallback>
                  <p:oleObj name="Equation" r:id="rId7" imgW="1028520" imgH="698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928"/>
                          <a:ext cx="1437" cy="97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>
                              <a:lumMod val="50000"/>
                            </a:schemeClr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27" name="Group 19"/>
          <p:cNvGrpSpPr>
            <a:grpSpLocks/>
          </p:cNvGrpSpPr>
          <p:nvPr/>
        </p:nvGrpSpPr>
        <p:grpSpPr bwMode="auto">
          <a:xfrm>
            <a:off x="439738" y="3008313"/>
            <a:ext cx="7104062" cy="1579562"/>
            <a:chOff x="277" y="1769"/>
            <a:chExt cx="4475" cy="995"/>
          </a:xfrm>
        </p:grpSpPr>
        <p:sp>
          <p:nvSpPr>
            <p:cNvPr id="43021" name="AutoShape 13"/>
            <p:cNvSpPr>
              <a:spLocks noChangeArrowheads="1"/>
            </p:cNvSpPr>
            <p:nvPr/>
          </p:nvSpPr>
          <p:spPr bwMode="auto">
            <a:xfrm rot="10800000">
              <a:off x="3840" y="1920"/>
              <a:ext cx="912" cy="48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aphicFrame>
          <p:nvGraphicFramePr>
            <p:cNvPr id="4302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8522026"/>
                </p:ext>
              </p:extLst>
            </p:nvPr>
          </p:nvGraphicFramePr>
          <p:xfrm>
            <a:off x="277" y="1769"/>
            <a:ext cx="3514" cy="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53" name="Equation" r:id="rId9" imgW="2514600" imgH="711000" progId="Equation.3">
                    <p:embed/>
                  </p:oleObj>
                </mc:Choice>
                <mc:Fallback>
                  <p:oleObj name="Equation" r:id="rId9" imgW="2514600" imgH="711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" y="1769"/>
                          <a:ext cx="3514" cy="99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>
                              <a:lumMod val="50000"/>
                            </a:schemeClr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46</a:t>
            </a:fld>
            <a:endParaRPr lang="en-US" altLang="nl-NL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81000" y="882836"/>
            <a:ext cx="838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dirty="0" smtClean="0"/>
              <a:t>(See Atkins (ed. 11): The chemist’s toolkit 9 (p. 44) or 10 (p. 105))</a:t>
            </a:r>
            <a:endParaRPr lang="en-US" altLang="nl-NL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62000" y="5534025"/>
            <a:ext cx="2133600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2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37351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800" u="sng" dirty="0">
                <a:solidFill>
                  <a:srgbClr val="C00000"/>
                </a:solidFill>
              </a:rPr>
              <a:t>Exact differential of a state function:</a:t>
            </a:r>
            <a:r>
              <a:rPr lang="en-US" altLang="nl-NL" sz="2800" dirty="0">
                <a:solidFill>
                  <a:srgbClr val="C00000"/>
                </a:solidFill>
              </a:rPr>
              <a:t> </a:t>
            </a:r>
            <a:r>
              <a:rPr lang="en-US" altLang="nl-NL" sz="3200" u="sng" dirty="0"/>
              <a:t>Maxwell </a:t>
            </a:r>
            <a:r>
              <a:rPr lang="en-US" altLang="nl-NL" sz="3200" u="sng" dirty="0" smtClean="0"/>
              <a:t>relations</a:t>
            </a:r>
            <a:endParaRPr lang="en-US" altLang="nl-NL" sz="3200" u="sng" dirty="0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662857"/>
              </p:ext>
            </p:extLst>
          </p:nvPr>
        </p:nvGraphicFramePr>
        <p:xfrm>
          <a:off x="685800" y="1219200"/>
          <a:ext cx="2781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7" name="Equation" r:id="rId3" imgW="1130040" imgH="177480" progId="Equation.3">
                  <p:embed/>
                </p:oleObj>
              </mc:Choice>
              <mc:Fallback>
                <p:oleObj name="Equation" r:id="rId3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27813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AutoShape 12"/>
          <p:cNvSpPr>
            <a:spLocks noChangeArrowheads="1"/>
          </p:cNvSpPr>
          <p:nvPr/>
        </p:nvSpPr>
        <p:spPr bwMode="auto">
          <a:xfrm rot="5400000">
            <a:off x="1943100" y="1028700"/>
            <a:ext cx="381000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419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718012"/>
              </p:ext>
            </p:extLst>
          </p:nvPr>
        </p:nvGraphicFramePr>
        <p:xfrm>
          <a:off x="777875" y="2808288"/>
          <a:ext cx="25066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8" name="Equation" r:id="rId5" imgW="1130040" imgH="444240" progId="Equation.3">
                  <p:embed/>
                </p:oleObj>
              </mc:Choice>
              <mc:Fallback>
                <p:oleObj name="Equation" r:id="rId5" imgW="1130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2808288"/>
                        <a:ext cx="2506663" cy="98742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63731" y="2127069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b="1" u="sng" dirty="0" smtClean="0"/>
              <a:t>Maxwell relations</a:t>
            </a:r>
            <a:endParaRPr lang="en-US" altLang="nl-NL" sz="2400" b="1" u="sng" dirty="0"/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 rot="16200000" flipV="1">
            <a:off x="7505700" y="4000500"/>
            <a:ext cx="7620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15100" y="6248400"/>
            <a:ext cx="2133600" cy="476250"/>
          </a:xfrm>
        </p:spPr>
        <p:txBody>
          <a:bodyPr/>
          <a:lstStyle/>
          <a:p>
            <a:fld id="{B9CF8E95-B399-4090-855A-29D0AFC7699D}" type="slidenum">
              <a:rPr lang="en-US" altLang="nl-NL" smtClean="0"/>
              <a:pPr/>
              <a:t>47</a:t>
            </a:fld>
            <a:endParaRPr lang="en-US" altLang="nl-NL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29136"/>
              </p:ext>
            </p:extLst>
          </p:nvPr>
        </p:nvGraphicFramePr>
        <p:xfrm>
          <a:off x="777875" y="4102100"/>
          <a:ext cx="25066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9" name="Equation" r:id="rId7" imgW="1130040" imgH="444240" progId="Equation.3">
                  <p:embed/>
                </p:oleObj>
              </mc:Choice>
              <mc:Fallback>
                <p:oleObj name="Equation" r:id="rId7" imgW="1130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4102100"/>
                        <a:ext cx="2506663" cy="98901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599738"/>
              </p:ext>
            </p:extLst>
          </p:nvPr>
        </p:nvGraphicFramePr>
        <p:xfrm>
          <a:off x="777875" y="5399088"/>
          <a:ext cx="25066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0" name="Equation" r:id="rId9" imgW="1130040" imgH="444240" progId="Equation.3">
                  <p:embed/>
                </p:oleObj>
              </mc:Choice>
              <mc:Fallback>
                <p:oleObj name="Equation" r:id="rId9" imgW="1130040" imgH="4442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5399088"/>
                        <a:ext cx="2506663" cy="98742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3629297" y="3683726"/>
            <a:ext cx="571500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258159"/>
              </p:ext>
            </p:extLst>
          </p:nvPr>
        </p:nvGraphicFramePr>
        <p:xfrm>
          <a:off x="4575175" y="4181475"/>
          <a:ext cx="25923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1" name="Equation" r:id="rId11" imgW="1168200" imgH="444240" progId="Equation.3">
                  <p:embed/>
                </p:oleObj>
              </mc:Choice>
              <mc:Fallback>
                <p:oleObj name="Equation" r:id="rId11" imgW="1168200" imgH="4442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4181475"/>
                        <a:ext cx="2592388" cy="985838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31673"/>
              </p:ext>
            </p:extLst>
          </p:nvPr>
        </p:nvGraphicFramePr>
        <p:xfrm>
          <a:off x="5429250" y="2835275"/>
          <a:ext cx="31242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2" name="Equation" r:id="rId13" imgW="1269720" imgH="444240" progId="Equation.3">
                  <p:embed/>
                </p:oleObj>
              </mc:Choice>
              <mc:Fallback>
                <p:oleObj name="Equation" r:id="rId13" imgW="126972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835275"/>
                        <a:ext cx="3124200" cy="1093788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21"/>
          <p:cNvSpPr>
            <a:spLocks noChangeArrowheads="1"/>
          </p:cNvSpPr>
          <p:nvPr/>
        </p:nvSpPr>
        <p:spPr bwMode="auto">
          <a:xfrm rot="10800000" flipV="1">
            <a:off x="8001000" y="1447800"/>
            <a:ext cx="6858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810000" y="931608"/>
            <a:ext cx="434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b="1" u="sng" dirty="0" smtClean="0"/>
              <a:t>So we can simply determine the change in entropy of a process running at  constant </a:t>
            </a:r>
            <a:r>
              <a:rPr lang="en-US" altLang="nl-NL" sz="24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1" i="1" u="sng" dirty="0" smtClean="0"/>
              <a:t> </a:t>
            </a:r>
            <a:r>
              <a:rPr lang="en-US" altLang="nl-NL" b="1" u="sng" dirty="0" smtClean="0"/>
              <a:t>by integrating a more easily measurable quantity </a:t>
            </a:r>
            <a:r>
              <a:rPr lang="en-US" altLang="nl-NL" sz="24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nl-NL" sz="2400" i="1" u="sng" dirty="0" smtClean="0">
                <a:latin typeface="Times New Roman" pitchFamily="18" charset="0"/>
                <a:cs typeface="Times New Roman" pitchFamily="18" charset="0"/>
              </a:rPr>
              <a:t>∂V/∂T</a:t>
            </a:r>
            <a:r>
              <a:rPr lang="en-US" altLang="nl-NL" sz="24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nl-NL" sz="2400" i="1" u="sng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b="1" u="sng" dirty="0" smtClean="0"/>
              <a:t>over the pressure change during the process</a:t>
            </a:r>
            <a:endParaRPr lang="en-US" altLang="nl-NL" b="1" u="sng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105400" y="5638800"/>
            <a:ext cx="2133600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3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11217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5" grpId="0" animBg="1"/>
      <p:bldP spid="14" grpId="0" animBg="1"/>
      <p:bldP spid="15" grpId="0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800" u="sng" dirty="0">
                <a:solidFill>
                  <a:srgbClr val="C00000"/>
                </a:solidFill>
              </a:rPr>
              <a:t>Exact differential of a state function:</a:t>
            </a:r>
            <a:r>
              <a:rPr lang="en-US" altLang="nl-NL" sz="2800" dirty="0">
                <a:solidFill>
                  <a:srgbClr val="C00000"/>
                </a:solidFill>
              </a:rPr>
              <a:t> </a:t>
            </a:r>
            <a:r>
              <a:rPr lang="en-US" altLang="nl-NL" sz="3200" u="sng" dirty="0"/>
              <a:t>Maxwell </a:t>
            </a:r>
            <a:r>
              <a:rPr lang="en-US" altLang="nl-NL" sz="3200" u="sng" dirty="0" smtClean="0"/>
              <a:t>relations</a:t>
            </a:r>
            <a:endParaRPr lang="en-US" altLang="nl-NL" sz="3200" u="sng" dirty="0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668619"/>
              </p:ext>
            </p:extLst>
          </p:nvPr>
        </p:nvGraphicFramePr>
        <p:xfrm>
          <a:off x="685800" y="1219200"/>
          <a:ext cx="2781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2" name="Equation" r:id="rId3" imgW="1130040" imgH="177480" progId="Equation.3">
                  <p:embed/>
                </p:oleObj>
              </mc:Choice>
              <mc:Fallback>
                <p:oleObj name="Equation" r:id="rId3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27813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AutoShape 12"/>
          <p:cNvSpPr>
            <a:spLocks noChangeArrowheads="1"/>
          </p:cNvSpPr>
          <p:nvPr/>
        </p:nvSpPr>
        <p:spPr bwMode="auto">
          <a:xfrm rot="5400000">
            <a:off x="1943100" y="1028700"/>
            <a:ext cx="381000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419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282435"/>
              </p:ext>
            </p:extLst>
          </p:nvPr>
        </p:nvGraphicFramePr>
        <p:xfrm>
          <a:off x="777875" y="2808288"/>
          <a:ext cx="25066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3" name="Equation" r:id="rId5" imgW="1130040" imgH="444240" progId="Equation.3">
                  <p:embed/>
                </p:oleObj>
              </mc:Choice>
              <mc:Fallback>
                <p:oleObj name="Equation" r:id="rId5" imgW="1130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2808288"/>
                        <a:ext cx="2506663" cy="98742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63731" y="2127069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400" b="1" u="sng" dirty="0" smtClean="0"/>
              <a:t>Maxwell relations</a:t>
            </a:r>
            <a:endParaRPr lang="en-US" altLang="nl-NL" sz="2400" b="1" u="sng" dirty="0"/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 rot="16200000" flipV="1">
            <a:off x="7505700" y="4000500"/>
            <a:ext cx="7620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15100" y="6248400"/>
            <a:ext cx="2133600" cy="476250"/>
          </a:xfrm>
        </p:spPr>
        <p:txBody>
          <a:bodyPr/>
          <a:lstStyle/>
          <a:p>
            <a:fld id="{B9CF8E95-B399-4090-855A-29D0AFC7699D}" type="slidenum">
              <a:rPr lang="en-US" altLang="nl-NL" smtClean="0"/>
              <a:pPr/>
              <a:t>48</a:t>
            </a:fld>
            <a:endParaRPr lang="en-US" altLang="nl-NL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952033"/>
              </p:ext>
            </p:extLst>
          </p:nvPr>
        </p:nvGraphicFramePr>
        <p:xfrm>
          <a:off x="777875" y="4102100"/>
          <a:ext cx="25066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4" name="Equation" r:id="rId7" imgW="1130040" imgH="444240" progId="Equation.3">
                  <p:embed/>
                </p:oleObj>
              </mc:Choice>
              <mc:Fallback>
                <p:oleObj name="Equation" r:id="rId7" imgW="1130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4102100"/>
                        <a:ext cx="2506663" cy="98901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3191"/>
              </p:ext>
            </p:extLst>
          </p:nvPr>
        </p:nvGraphicFramePr>
        <p:xfrm>
          <a:off x="777875" y="5399088"/>
          <a:ext cx="25066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5" name="Equation" r:id="rId9" imgW="1130040" imgH="444240" progId="Equation.3">
                  <p:embed/>
                </p:oleObj>
              </mc:Choice>
              <mc:Fallback>
                <p:oleObj name="Equation" r:id="rId9" imgW="1130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5399088"/>
                        <a:ext cx="2506663" cy="98742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3629297" y="3683726"/>
            <a:ext cx="571500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35013"/>
              </p:ext>
            </p:extLst>
          </p:nvPr>
        </p:nvGraphicFramePr>
        <p:xfrm>
          <a:off x="4575175" y="4181475"/>
          <a:ext cx="25923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6" name="Equation" r:id="rId11" imgW="1168200" imgH="444240" progId="Equation.3">
                  <p:embed/>
                </p:oleObj>
              </mc:Choice>
              <mc:Fallback>
                <p:oleObj name="Equation" r:id="rId11" imgW="1168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4181475"/>
                        <a:ext cx="2592388" cy="985838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719121"/>
              </p:ext>
            </p:extLst>
          </p:nvPr>
        </p:nvGraphicFramePr>
        <p:xfrm>
          <a:off x="5429250" y="2835275"/>
          <a:ext cx="31242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7" name="Equation" r:id="rId13" imgW="1269720" imgH="444240" progId="Equation.3">
                  <p:embed/>
                </p:oleObj>
              </mc:Choice>
              <mc:Fallback>
                <p:oleObj name="Equation" r:id="rId13" imgW="1269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835275"/>
                        <a:ext cx="3124200" cy="1093788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21"/>
          <p:cNvSpPr>
            <a:spLocks noChangeArrowheads="1"/>
          </p:cNvSpPr>
          <p:nvPr/>
        </p:nvSpPr>
        <p:spPr bwMode="auto">
          <a:xfrm rot="10800000" flipV="1">
            <a:off x="8001000" y="1447800"/>
            <a:ext cx="6858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810000" y="931608"/>
            <a:ext cx="434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b="1" u="sng" dirty="0" smtClean="0"/>
              <a:t>So we can simply determine the change in entropy of a process running at  constant </a:t>
            </a:r>
            <a:r>
              <a:rPr lang="en-US" altLang="nl-NL" sz="24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1" i="1" u="sng" dirty="0" smtClean="0"/>
              <a:t> </a:t>
            </a:r>
            <a:r>
              <a:rPr lang="en-US" altLang="nl-NL" b="1" u="sng" dirty="0" smtClean="0"/>
              <a:t>by integrating a more easily measurable quantity </a:t>
            </a:r>
            <a:r>
              <a:rPr lang="en-US" altLang="nl-NL" sz="24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nl-NL" sz="2400" i="1" u="sng" dirty="0" smtClean="0">
                <a:latin typeface="Times New Roman" pitchFamily="18" charset="0"/>
                <a:cs typeface="Times New Roman" pitchFamily="18" charset="0"/>
              </a:rPr>
              <a:t>∂V/∂T</a:t>
            </a:r>
            <a:r>
              <a:rPr lang="en-US" altLang="nl-NL" sz="24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nl-NL" sz="2400" i="1" u="sng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b="1" u="sng" dirty="0" smtClean="0"/>
              <a:t>over the pressure change during the process</a:t>
            </a:r>
            <a:endParaRPr lang="en-US" altLang="nl-NL" b="1" u="sng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105400" y="5638800"/>
            <a:ext cx="2133600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3</a:t>
            </a:r>
            <a:endParaRPr lang="en-US" altLang="nl-NL" sz="24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-278656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1383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49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955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10" y="152400"/>
            <a:ext cx="4684090" cy="66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16389" name="Picture 5" descr="1_8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371600"/>
            <a:ext cx="33909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58900"/>
            <a:ext cx="350678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sz="3600" b="1" i="1" u="sng" dirty="0">
                <a:latin typeface="Times New Roman" pitchFamily="18" charset="0"/>
                <a:cs typeface="Times New Roman" pitchFamily="18" charset="0"/>
              </a:rPr>
              <a:t>PV = nRT = NkT</a:t>
            </a:r>
            <a:r>
              <a:rPr lang="en-US" altLang="nl-NL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(equation of state)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5943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Closed system: </a:t>
            </a:r>
            <a:r>
              <a:rPr lang="en-US" altLang="nl-NL" sz="2800" b="1" i="1" u="sng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400" b="1" u="sng" dirty="0"/>
              <a:t> constant (</a:t>
            </a:r>
            <a:r>
              <a:rPr lang="en-US" altLang="nl-NL" sz="2800" b="1" u="sng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nl-NL" sz="2800" b="1" i="1" u="sng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800" b="1" u="sng" dirty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altLang="nl-NL" sz="2400" b="1" u="sng" dirty="0" smtClean="0"/>
              <a:t>)</a:t>
            </a:r>
          </a:p>
          <a:p>
            <a:r>
              <a:rPr lang="en-US" altLang="nl-NL" sz="2000" b="1" dirty="0" smtClean="0"/>
              <a:t>(=&gt; 4 variables reduced to 3)</a:t>
            </a:r>
            <a:endParaRPr lang="en-US" alt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16389" name="Picture 5" descr="1_8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371600"/>
            <a:ext cx="33909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58900"/>
            <a:ext cx="350678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Perfect gas</a:t>
            </a:r>
            <a:r>
              <a:rPr lang="en-US" altLang="nl-NL" u="sng" dirty="0">
                <a:solidFill>
                  <a:srgbClr val="C00000"/>
                </a:solidFill>
              </a:rPr>
              <a:t>: </a:t>
            </a:r>
            <a:r>
              <a:rPr lang="en-US" altLang="nl-NL" sz="3600" b="1" i="1" u="sng" dirty="0">
                <a:latin typeface="Times New Roman" pitchFamily="18" charset="0"/>
                <a:cs typeface="Times New Roman" pitchFamily="18" charset="0"/>
              </a:rPr>
              <a:t>PV = nRT = NkT</a:t>
            </a:r>
            <a:r>
              <a:rPr lang="en-US" altLang="nl-NL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(equation of state)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57200" y="5943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Closed system: </a:t>
            </a:r>
            <a:r>
              <a:rPr lang="en-US" altLang="nl-NL" sz="2800" b="1" i="1" u="sng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400" b="1" u="sng" dirty="0"/>
              <a:t> constant (</a:t>
            </a:r>
            <a:r>
              <a:rPr lang="en-US" altLang="nl-NL" sz="2800" b="1" u="sng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nl-NL" sz="2800" b="1" i="1" u="sng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800" b="1" u="sng" dirty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altLang="nl-NL" sz="2400" b="1" u="sng" dirty="0" smtClean="0"/>
              <a:t>)</a:t>
            </a:r>
          </a:p>
          <a:p>
            <a:r>
              <a:rPr lang="en-US" altLang="nl-NL" sz="2000" b="1" dirty="0" smtClean="0"/>
              <a:t>(=&gt; 4 variables reduced to 3)</a:t>
            </a:r>
            <a:endParaRPr lang="en-US" altLang="nl-NL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419205" y="2734270"/>
            <a:ext cx="9807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Only in thermodynamic equilibrium!</a:t>
            </a:r>
            <a:endParaRPr lang="nl-NL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45059" name="Picture 3" descr="Avogad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14400"/>
            <a:ext cx="33845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5715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Amadeo Avogadro di Quaregna e Cerreto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637956"/>
              </p:ext>
            </p:extLst>
          </p:nvPr>
        </p:nvGraphicFramePr>
        <p:xfrm>
          <a:off x="4876800" y="4267200"/>
          <a:ext cx="37195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3" name="Vergelijking" r:id="rId4" imgW="1638000" imgH="228600" progId="Equation.3">
                  <p:embed/>
                </p:oleObj>
              </mc:Choice>
              <mc:Fallback>
                <p:oleObj name="Vergelijking" r:id="rId4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67200"/>
                        <a:ext cx="3719513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25554"/>
              </p:ext>
            </p:extLst>
          </p:nvPr>
        </p:nvGraphicFramePr>
        <p:xfrm>
          <a:off x="5524197" y="1568450"/>
          <a:ext cx="23923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4" name="Vergelijking" r:id="rId6" imgW="1054080" imgH="215640" progId="Equation.3">
                  <p:embed/>
                </p:oleObj>
              </mc:Choice>
              <mc:Fallback>
                <p:oleObj name="Vergelijking" r:id="rId6" imgW="1054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197" y="1568450"/>
                        <a:ext cx="2392363" cy="4889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6172200" y="3429000"/>
          <a:ext cx="1296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5" name="Equation" r:id="rId8" imgW="571320" imgH="215640" progId="Equation.3">
                  <p:embed/>
                </p:oleObj>
              </mc:Choice>
              <mc:Fallback>
                <p:oleObj name="Equation" r:id="rId8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429000"/>
                        <a:ext cx="1296988" cy="4889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AutoShape 9"/>
          <p:cNvSpPr>
            <a:spLocks noChangeArrowheads="1"/>
          </p:cNvSpPr>
          <p:nvPr/>
        </p:nvSpPr>
        <p:spPr bwMode="auto">
          <a:xfrm rot="5400000">
            <a:off x="6249195" y="243760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3" name="Group 2"/>
          <p:cNvGrpSpPr/>
          <p:nvPr/>
        </p:nvGrpSpPr>
        <p:grpSpPr>
          <a:xfrm>
            <a:off x="5562600" y="2387600"/>
            <a:ext cx="946150" cy="1120059"/>
            <a:chOff x="5562600" y="2387600"/>
            <a:chExt cx="946150" cy="1120059"/>
          </a:xfrm>
        </p:grpSpPr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5562600" y="2387600"/>
              <a:ext cx="946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u="sng" dirty="0"/>
                <a:t>J/mol K</a:t>
              </a:r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>
              <a:off x="6337300" y="2698956"/>
              <a:ext cx="0" cy="8087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71033" y="2376948"/>
            <a:ext cx="514350" cy="1130711"/>
            <a:chOff x="7071033" y="2376948"/>
            <a:chExt cx="514350" cy="1130711"/>
          </a:xfrm>
        </p:grpSpPr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7071033" y="2376948"/>
              <a:ext cx="514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u="sng" dirty="0"/>
                <a:t>J/K</a:t>
              </a:r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 flipH="1">
              <a:off x="7325032" y="2680493"/>
              <a:ext cx="3175" cy="8271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8E95-B399-4090-855A-29D0AFC7699D}" type="slidenum">
              <a:rPr lang="en-US" altLang="nl-NL" smtClean="0"/>
              <a:pPr/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755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16704</TotalTime>
  <Words>1212</Words>
  <Application>Microsoft Office PowerPoint</Application>
  <PresentationFormat>On-screen Show (4:3)</PresentationFormat>
  <Paragraphs>285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Default Design</vt:lpstr>
      <vt:lpstr>Vergelijking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IMM Radboud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 Meekes</dc:creator>
  <cp:lastModifiedBy>HM</cp:lastModifiedBy>
  <cp:revision>165</cp:revision>
  <cp:lastPrinted>2020-12-24T22:21:25Z</cp:lastPrinted>
  <dcterms:created xsi:type="dcterms:W3CDTF">2012-11-20T14:27:45Z</dcterms:created>
  <dcterms:modified xsi:type="dcterms:W3CDTF">2023-09-05T08:22:19Z</dcterms:modified>
</cp:coreProperties>
</file>