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95" r:id="rId2"/>
    <p:sldId id="340" r:id="rId3"/>
    <p:sldId id="398" r:id="rId4"/>
    <p:sldId id="307" r:id="rId5"/>
    <p:sldId id="309" r:id="rId6"/>
    <p:sldId id="386" r:id="rId7"/>
    <p:sldId id="356" r:id="rId8"/>
    <p:sldId id="373" r:id="rId9"/>
    <p:sldId id="344" r:id="rId10"/>
    <p:sldId id="371" r:id="rId11"/>
    <p:sldId id="377" r:id="rId12"/>
    <p:sldId id="404" r:id="rId13"/>
    <p:sldId id="403" r:id="rId14"/>
    <p:sldId id="402" r:id="rId15"/>
    <p:sldId id="380" r:id="rId16"/>
    <p:sldId id="383" r:id="rId17"/>
    <p:sldId id="345" r:id="rId18"/>
    <p:sldId id="374" r:id="rId19"/>
    <p:sldId id="354" r:id="rId20"/>
    <p:sldId id="385" r:id="rId21"/>
    <p:sldId id="357" r:id="rId22"/>
    <p:sldId id="388" r:id="rId23"/>
    <p:sldId id="393" r:id="rId24"/>
    <p:sldId id="399" r:id="rId25"/>
    <p:sldId id="384" r:id="rId26"/>
    <p:sldId id="407" r:id="rId27"/>
    <p:sldId id="405" r:id="rId28"/>
    <p:sldId id="406" r:id="rId29"/>
    <p:sldId id="353" r:id="rId30"/>
    <p:sldId id="396" r:id="rId31"/>
    <p:sldId id="397" r:id="rId32"/>
    <p:sldId id="361" r:id="rId33"/>
    <p:sldId id="392" r:id="rId34"/>
    <p:sldId id="363" r:id="rId35"/>
    <p:sldId id="394" r:id="rId36"/>
    <p:sldId id="389" r:id="rId37"/>
    <p:sldId id="334" r:id="rId38"/>
    <p:sldId id="339" r:id="rId39"/>
    <p:sldId id="364" r:id="rId40"/>
    <p:sldId id="365" r:id="rId41"/>
    <p:sldId id="366" r:id="rId42"/>
    <p:sldId id="408" r:id="rId43"/>
    <p:sldId id="367" r:id="rId44"/>
    <p:sldId id="368" r:id="rId45"/>
    <p:sldId id="409" r:id="rId46"/>
    <p:sldId id="369" r:id="rId47"/>
    <p:sldId id="37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49.wmf"/><Relationship Id="rId5" Type="http://schemas.openxmlformats.org/officeDocument/2006/relationships/image" Target="../media/image66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5.wmf"/><Relationship Id="rId7" Type="http://schemas.openxmlformats.org/officeDocument/2006/relationships/image" Target="../media/image68.wmf"/><Relationship Id="rId2" Type="http://schemas.openxmlformats.org/officeDocument/2006/relationships/image" Target="../media/image64.wmf"/><Relationship Id="rId1" Type="http://schemas.openxmlformats.org/officeDocument/2006/relationships/image" Target="../media/image49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50.wmf"/><Relationship Id="rId9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8.wmf"/><Relationship Id="rId2" Type="http://schemas.openxmlformats.org/officeDocument/2006/relationships/image" Target="../media/image64.wmf"/><Relationship Id="rId1" Type="http://schemas.openxmlformats.org/officeDocument/2006/relationships/image" Target="../media/image49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49.wmf"/><Relationship Id="rId6" Type="http://schemas.openxmlformats.org/officeDocument/2006/relationships/image" Target="../media/image66.wmf"/><Relationship Id="rId5" Type="http://schemas.openxmlformats.org/officeDocument/2006/relationships/image" Target="../media/image71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73.wmf"/><Relationship Id="rId2" Type="http://schemas.openxmlformats.org/officeDocument/2006/relationships/image" Target="../media/image64.wmf"/><Relationship Id="rId1" Type="http://schemas.openxmlformats.org/officeDocument/2006/relationships/image" Target="../media/image49.wmf"/><Relationship Id="rId6" Type="http://schemas.openxmlformats.org/officeDocument/2006/relationships/image" Target="../media/image71.wmf"/><Relationship Id="rId5" Type="http://schemas.openxmlformats.org/officeDocument/2006/relationships/image" Target="../media/image72.wmf"/><Relationship Id="rId4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49.wmf"/><Relationship Id="rId6" Type="http://schemas.openxmlformats.org/officeDocument/2006/relationships/image" Target="../media/image74.wmf"/><Relationship Id="rId5" Type="http://schemas.openxmlformats.org/officeDocument/2006/relationships/image" Target="../media/image71.wmf"/><Relationship Id="rId4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4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49.wmf"/><Relationship Id="rId5" Type="http://schemas.openxmlformats.org/officeDocument/2006/relationships/image" Target="../media/image50.wmf"/><Relationship Id="rId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50.wmf"/><Relationship Id="rId7" Type="http://schemas.openxmlformats.org/officeDocument/2006/relationships/image" Target="../media/image64.wmf"/><Relationship Id="rId2" Type="http://schemas.openxmlformats.org/officeDocument/2006/relationships/image" Target="../media/image76.wmf"/><Relationship Id="rId1" Type="http://schemas.openxmlformats.org/officeDocument/2006/relationships/image" Target="../media/image67.wmf"/><Relationship Id="rId6" Type="http://schemas.openxmlformats.org/officeDocument/2006/relationships/image" Target="../media/image74.wmf"/><Relationship Id="rId5" Type="http://schemas.openxmlformats.org/officeDocument/2006/relationships/image" Target="../media/image75.wmf"/><Relationship Id="rId4" Type="http://schemas.openxmlformats.org/officeDocument/2006/relationships/image" Target="../media/image49.wmf"/><Relationship Id="rId9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77.wmf"/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78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84.wmf"/><Relationship Id="rId2" Type="http://schemas.openxmlformats.org/officeDocument/2006/relationships/image" Target="../media/image80.wmf"/><Relationship Id="rId1" Type="http://schemas.openxmlformats.org/officeDocument/2006/relationships/image" Target="../media/image81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2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88.wmf"/><Relationship Id="rId7" Type="http://schemas.openxmlformats.org/officeDocument/2006/relationships/image" Target="../media/image68.wmf"/><Relationship Id="rId2" Type="http://schemas.openxmlformats.org/officeDocument/2006/relationships/image" Target="../media/image87.wmf"/><Relationship Id="rId1" Type="http://schemas.openxmlformats.org/officeDocument/2006/relationships/image" Target="../media/image85.wmf"/><Relationship Id="rId6" Type="http://schemas.openxmlformats.org/officeDocument/2006/relationships/image" Target="../media/image67.wmf"/><Relationship Id="rId5" Type="http://schemas.openxmlformats.org/officeDocument/2006/relationships/image" Target="../media/image80.wmf"/><Relationship Id="rId4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90.wmf"/><Relationship Id="rId7" Type="http://schemas.openxmlformats.org/officeDocument/2006/relationships/image" Target="../media/image68.wmf"/><Relationship Id="rId2" Type="http://schemas.openxmlformats.org/officeDocument/2006/relationships/image" Target="../media/image89.wmf"/><Relationship Id="rId1" Type="http://schemas.openxmlformats.org/officeDocument/2006/relationships/image" Target="../media/image85.wmf"/><Relationship Id="rId6" Type="http://schemas.openxmlformats.org/officeDocument/2006/relationships/image" Target="../media/image67.wmf"/><Relationship Id="rId5" Type="http://schemas.openxmlformats.org/officeDocument/2006/relationships/image" Target="../media/image80.wmf"/><Relationship Id="rId4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80.wmf"/><Relationship Id="rId1" Type="http://schemas.openxmlformats.org/officeDocument/2006/relationships/image" Target="../media/image8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80.wmf"/><Relationship Id="rId1" Type="http://schemas.openxmlformats.org/officeDocument/2006/relationships/image" Target="../media/image81.wmf"/><Relationship Id="rId4" Type="http://schemas.openxmlformats.org/officeDocument/2006/relationships/image" Target="../media/image9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80.wmf"/><Relationship Id="rId1" Type="http://schemas.openxmlformats.org/officeDocument/2006/relationships/image" Target="../media/image81.wmf"/><Relationship Id="rId4" Type="http://schemas.openxmlformats.org/officeDocument/2006/relationships/image" Target="../media/image9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80.wmf"/><Relationship Id="rId1" Type="http://schemas.openxmlformats.org/officeDocument/2006/relationships/image" Target="../media/image81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26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image" Target="../media/image25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23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28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2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99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99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99.wmf"/><Relationship Id="rId4" Type="http://schemas.openxmlformats.org/officeDocument/2006/relationships/image" Target="../media/image11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26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0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3.wmf"/><Relationship Id="rId7" Type="http://schemas.openxmlformats.org/officeDocument/2006/relationships/image" Target="../media/image120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7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7" Type="http://schemas.openxmlformats.org/officeDocument/2006/relationships/image" Target="../media/image132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26.wmf"/><Relationship Id="rId5" Type="http://schemas.openxmlformats.org/officeDocument/2006/relationships/image" Target="../media/image120.wmf"/><Relationship Id="rId4" Type="http://schemas.openxmlformats.org/officeDocument/2006/relationships/image" Target="../media/image13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35.wmf"/><Relationship Id="rId7" Type="http://schemas.openxmlformats.org/officeDocument/2006/relationships/image" Target="../media/image120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4" Type="http://schemas.openxmlformats.org/officeDocument/2006/relationships/image" Target="../media/image14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143.wmf"/><Relationship Id="rId1" Type="http://schemas.openxmlformats.org/officeDocument/2006/relationships/image" Target="../media/image78.wmf"/><Relationship Id="rId6" Type="http://schemas.openxmlformats.org/officeDocument/2006/relationships/image" Target="../media/image137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35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5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38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Relationship Id="rId1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FFFCF-9BC8-4490-9F8C-A7756553C57E}" type="datetimeFigureOut">
              <a:rPr lang="nl-NL" smtClean="0"/>
              <a:t>20-10-2023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04643-B0C5-4E56-A5DA-B34BBD889C8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51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04643-B0C5-4E56-A5DA-B34BBD889C84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32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04643-B0C5-4E56-A5DA-B34BBD889C84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04643-B0C5-4E56-A5DA-B34BBD889C84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46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DE949-451F-465F-9089-D136AB2E6CFF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6476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3293F-8637-47D9-A967-F0DFF941D29B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6309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3B5C0-9ABD-48DC-AB8D-6F8156BEF3F9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5518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90F01-60F0-47BB-B053-2F6498EC9726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0240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D8129-8FFB-4BC6-A2C7-CEEFE27CF3EE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6524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187C0-4E6C-4027-8C2D-C438E5269375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512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221B6-1AA7-4147-836B-A8D4AE29FCD3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2865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379D0-74F2-4C9D-AD4D-118552DF0FD4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1719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EC1B1-4336-49B6-91B2-3D1553A78214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076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04B72-B41C-4F56-9F0A-97637051DB70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0317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4D728-1AC6-4575-BA09-9F3ABF6F4E5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2696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E3627-BE38-4970-B09C-C2B498363DBE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0.wmf"/><Relationship Id="rId10" Type="http://schemas.openxmlformats.org/officeDocument/2006/relationships/image" Target="../media/image4.wmf"/><Relationship Id="rId19" Type="http://schemas.openxmlformats.org/officeDocument/2006/relationships/image" Target="../media/image13.png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" Type="http://schemas.openxmlformats.org/officeDocument/2006/relationships/image" Target="../media/image63.png"/><Relationship Id="rId21" Type="http://schemas.openxmlformats.org/officeDocument/2006/relationships/image" Target="../media/image57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29" Type="http://schemas.openxmlformats.org/officeDocument/2006/relationships/image" Target="../media/image61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70.bin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28" Type="http://schemas.openxmlformats.org/officeDocument/2006/relationships/oleObject" Target="../embeddings/oleObject72.bin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56.wmf"/><Relationship Id="rId31" Type="http://schemas.openxmlformats.org/officeDocument/2006/relationships/image" Target="../media/image62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60.wmf"/><Relationship Id="rId30" Type="http://schemas.openxmlformats.org/officeDocument/2006/relationships/oleObject" Target="../embeddings/oleObject7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66.wmf"/><Relationship Id="rId3" Type="http://schemas.openxmlformats.org/officeDocument/2006/relationships/image" Target="../media/image63.pn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86.bin"/><Relationship Id="rId3" Type="http://schemas.openxmlformats.org/officeDocument/2006/relationships/image" Target="../media/image63.png"/><Relationship Id="rId21" Type="http://schemas.openxmlformats.org/officeDocument/2006/relationships/image" Target="../media/image70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50.wmf"/><Relationship Id="rId5" Type="http://schemas.openxmlformats.org/officeDocument/2006/relationships/image" Target="../media/image49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8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66.wmf"/><Relationship Id="rId3" Type="http://schemas.openxmlformats.org/officeDocument/2006/relationships/image" Target="../media/image63.pn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50.wmf"/><Relationship Id="rId5" Type="http://schemas.openxmlformats.org/officeDocument/2006/relationships/image" Target="../media/image49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9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71.wmf"/><Relationship Id="rId3" Type="http://schemas.openxmlformats.org/officeDocument/2006/relationships/image" Target="../media/image63.pn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50.wmf"/><Relationship Id="rId5" Type="http://schemas.openxmlformats.org/officeDocument/2006/relationships/image" Target="../media/image49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0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72.wmf"/><Relationship Id="rId3" Type="http://schemas.openxmlformats.org/officeDocument/2006/relationships/image" Target="../media/image63.pn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50.wmf"/><Relationship Id="rId5" Type="http://schemas.openxmlformats.org/officeDocument/2006/relationships/image" Target="../media/image49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0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71.wmf"/><Relationship Id="rId3" Type="http://schemas.openxmlformats.org/officeDocument/2006/relationships/image" Target="../media/image63.pn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50.wmf"/><Relationship Id="rId5" Type="http://schemas.openxmlformats.org/officeDocument/2006/relationships/image" Target="../media/image4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50.wmf"/><Relationship Id="rId3" Type="http://schemas.openxmlformats.org/officeDocument/2006/relationships/image" Target="../media/image63.png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118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0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75.wmf"/><Relationship Id="rId5" Type="http://schemas.openxmlformats.org/officeDocument/2006/relationships/image" Target="../media/image6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1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128.bin"/><Relationship Id="rId3" Type="http://schemas.openxmlformats.org/officeDocument/2006/relationships/image" Target="../media/image63.png"/><Relationship Id="rId21" Type="http://schemas.openxmlformats.org/officeDocument/2006/relationships/image" Target="../media/image71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7.bin"/><Relationship Id="rId20" Type="http://schemas.openxmlformats.org/officeDocument/2006/relationships/oleObject" Target="../embeddings/oleObject129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49.wmf"/><Relationship Id="rId5" Type="http://schemas.openxmlformats.org/officeDocument/2006/relationships/image" Target="../media/image67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124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12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image" Target="../media/image63.pn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80.wmf"/><Relationship Id="rId3" Type="http://schemas.openxmlformats.org/officeDocument/2006/relationships/image" Target="../media/image63.pn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1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79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6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14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10" Type="http://schemas.openxmlformats.org/officeDocument/2006/relationships/image" Target="../media/image68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8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150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80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6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157.bin"/><Relationship Id="rId18" Type="http://schemas.openxmlformats.org/officeDocument/2006/relationships/image" Target="../media/image82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15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5" Type="http://schemas.openxmlformats.org/officeDocument/2006/relationships/oleObject" Target="../embeddings/oleObject158.bin"/><Relationship Id="rId10" Type="http://schemas.openxmlformats.org/officeDocument/2006/relationships/image" Target="../media/image81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6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165.bin"/><Relationship Id="rId18" Type="http://schemas.openxmlformats.org/officeDocument/2006/relationships/image" Target="../media/image82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16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10" Type="http://schemas.openxmlformats.org/officeDocument/2006/relationships/image" Target="../media/image81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6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92.png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91.wmf"/><Relationship Id="rId4" Type="http://schemas.openxmlformats.org/officeDocument/2006/relationships/image" Target="../media/image93.png"/><Relationship Id="rId9" Type="http://schemas.openxmlformats.org/officeDocument/2006/relationships/oleObject" Target="../embeddings/oleObject17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image" Target="../media/image92.png"/><Relationship Id="rId7" Type="http://schemas.openxmlformats.org/officeDocument/2006/relationships/image" Target="../media/image80.wmf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72.bin"/><Relationship Id="rId11" Type="http://schemas.openxmlformats.org/officeDocument/2006/relationships/oleObject" Target="../embeddings/oleObject174.bin"/><Relationship Id="rId5" Type="http://schemas.openxmlformats.org/officeDocument/2006/relationships/image" Target="../media/image81.wmf"/><Relationship Id="rId10" Type="http://schemas.openxmlformats.org/officeDocument/2006/relationships/image" Target="../media/image93.png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9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0.wmf"/><Relationship Id="rId11" Type="http://schemas.openxmlformats.org/officeDocument/2006/relationships/image" Target="../media/image92.png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96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7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92.png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97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8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8.wmf"/><Relationship Id="rId26" Type="http://schemas.openxmlformats.org/officeDocument/2006/relationships/oleObject" Target="../embeddings/oleObject32.bin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9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28.bin"/><Relationship Id="rId25" Type="http://schemas.openxmlformats.org/officeDocument/2006/relationships/image" Target="../media/image11.wmf"/><Relationship Id="rId33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wmf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25.bin"/><Relationship Id="rId24" Type="http://schemas.openxmlformats.org/officeDocument/2006/relationships/oleObject" Target="../embeddings/oleObject31.bin"/><Relationship Id="rId32" Type="http://schemas.openxmlformats.org/officeDocument/2006/relationships/oleObject" Target="../embeddings/oleObject3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image" Target="../media/image10.wmf"/><Relationship Id="rId28" Type="http://schemas.openxmlformats.org/officeDocument/2006/relationships/oleObject" Target="../embeddings/oleObject33.bin"/><Relationship Id="rId10" Type="http://schemas.openxmlformats.org/officeDocument/2006/relationships/image" Target="../media/image4.wmf"/><Relationship Id="rId19" Type="http://schemas.openxmlformats.org/officeDocument/2006/relationships/image" Target="../media/image13.png"/><Relationship Id="rId31" Type="http://schemas.openxmlformats.org/officeDocument/2006/relationships/image" Target="../media/image27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3.wmf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3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7" Type="http://schemas.openxmlformats.org/officeDocument/2006/relationships/image" Target="../media/image101.sv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9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7" Type="http://schemas.openxmlformats.org/officeDocument/2006/relationships/image" Target="../media/image101.sv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87.bin"/><Relationship Id="rId4" Type="http://schemas.openxmlformats.org/officeDocument/2006/relationships/image" Target="../media/image9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0" Type="http://schemas.openxmlformats.org/officeDocument/2006/relationships/image" Target="../media/image104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9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10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108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9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99.bin"/><Relationship Id="rId4" Type="http://schemas.openxmlformats.org/officeDocument/2006/relationships/image" Target="../media/image110.wmf"/><Relationship Id="rId9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202.bin"/><Relationship Id="rId4" Type="http://schemas.openxmlformats.org/officeDocument/2006/relationships/image" Target="../media/image110.wmf"/><Relationship Id="rId9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204.bin"/><Relationship Id="rId7" Type="http://schemas.openxmlformats.org/officeDocument/2006/relationships/oleObject" Target="../embeddings/oleObject20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205.bin"/><Relationship Id="rId10" Type="http://schemas.openxmlformats.org/officeDocument/2006/relationships/image" Target="../media/image114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20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3" Type="http://schemas.openxmlformats.org/officeDocument/2006/relationships/image" Target="../media/image63.png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09.bin"/><Relationship Id="rId11" Type="http://schemas.openxmlformats.org/officeDocument/2006/relationships/image" Target="../media/image120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211.bin"/><Relationship Id="rId4" Type="http://schemas.openxmlformats.org/officeDocument/2006/relationships/oleObject" Target="../embeddings/oleObject208.bin"/><Relationship Id="rId9" Type="http://schemas.openxmlformats.org/officeDocument/2006/relationships/image" Target="../media/image11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216.bin"/><Relationship Id="rId18" Type="http://schemas.openxmlformats.org/officeDocument/2006/relationships/image" Target="../media/image12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13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21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0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215.bin"/><Relationship Id="rId5" Type="http://schemas.openxmlformats.org/officeDocument/2006/relationships/oleObject" Target="../embeddings/oleObject212.bin"/><Relationship Id="rId15" Type="http://schemas.openxmlformats.org/officeDocument/2006/relationships/oleObject" Target="../embeddings/oleObject217.bin"/><Relationship Id="rId10" Type="http://schemas.openxmlformats.org/officeDocument/2006/relationships/image" Target="../media/image123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214.bin"/><Relationship Id="rId14" Type="http://schemas.openxmlformats.org/officeDocument/2006/relationships/image" Target="../media/image12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13" Type="http://schemas.openxmlformats.org/officeDocument/2006/relationships/image" Target="../media/image125.wmf"/><Relationship Id="rId18" Type="http://schemas.openxmlformats.org/officeDocument/2006/relationships/image" Target="../media/image12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223.bin"/><Relationship Id="rId17" Type="http://schemas.openxmlformats.org/officeDocument/2006/relationships/oleObject" Target="../embeddings/oleObject22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3.png"/><Relationship Id="rId20" Type="http://schemas.openxmlformats.org/officeDocument/2006/relationships/image" Target="../media/image126.wmf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20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5" Type="http://schemas.openxmlformats.org/officeDocument/2006/relationships/image" Target="../media/image127.wmf"/><Relationship Id="rId10" Type="http://schemas.openxmlformats.org/officeDocument/2006/relationships/oleObject" Target="../embeddings/oleObject222.bin"/><Relationship Id="rId19" Type="http://schemas.openxmlformats.org/officeDocument/2006/relationships/oleObject" Target="../embeddings/oleObject226.bin"/><Relationship Id="rId4" Type="http://schemas.openxmlformats.org/officeDocument/2006/relationships/oleObject" Target="../embeddings/oleObject219.bin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22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13" Type="http://schemas.openxmlformats.org/officeDocument/2006/relationships/image" Target="../media/image120.wmf"/><Relationship Id="rId3" Type="http://schemas.openxmlformats.org/officeDocument/2006/relationships/image" Target="../media/image63.png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231.bin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3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28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5" Type="http://schemas.openxmlformats.org/officeDocument/2006/relationships/image" Target="../media/image126.wmf"/><Relationship Id="rId10" Type="http://schemas.openxmlformats.org/officeDocument/2006/relationships/oleObject" Target="../embeddings/oleObject230.bin"/><Relationship Id="rId4" Type="http://schemas.openxmlformats.org/officeDocument/2006/relationships/oleObject" Target="../embeddings/oleObject227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23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13" Type="http://schemas.openxmlformats.org/officeDocument/2006/relationships/image" Target="../media/image137.wmf"/><Relationship Id="rId3" Type="http://schemas.openxmlformats.org/officeDocument/2006/relationships/image" Target="../media/image63.png"/><Relationship Id="rId7" Type="http://schemas.openxmlformats.org/officeDocument/2006/relationships/image" Target="../media/image134.wmf"/><Relationship Id="rId12" Type="http://schemas.openxmlformats.org/officeDocument/2006/relationships/oleObject" Target="../embeddings/oleObject2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35.bin"/><Relationship Id="rId11" Type="http://schemas.openxmlformats.org/officeDocument/2006/relationships/image" Target="../media/image136.wmf"/><Relationship Id="rId5" Type="http://schemas.openxmlformats.org/officeDocument/2006/relationships/image" Target="../media/image133.wmf"/><Relationship Id="rId15" Type="http://schemas.openxmlformats.org/officeDocument/2006/relationships/image" Target="../media/image138.wmf"/><Relationship Id="rId10" Type="http://schemas.openxmlformats.org/officeDocument/2006/relationships/oleObject" Target="../embeddings/oleObject237.bin"/><Relationship Id="rId4" Type="http://schemas.openxmlformats.org/officeDocument/2006/relationships/oleObject" Target="../embeddings/oleObject234.bin"/><Relationship Id="rId9" Type="http://schemas.openxmlformats.org/officeDocument/2006/relationships/image" Target="../media/image135.wmf"/><Relationship Id="rId14" Type="http://schemas.openxmlformats.org/officeDocument/2006/relationships/oleObject" Target="../embeddings/oleObject239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245.bin"/><Relationship Id="rId18" Type="http://schemas.openxmlformats.org/officeDocument/2006/relationships/oleObject" Target="../embeddings/oleObject247.bin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137.wmf"/><Relationship Id="rId17" Type="http://schemas.openxmlformats.org/officeDocument/2006/relationships/image" Target="../media/image12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46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244.bin"/><Relationship Id="rId5" Type="http://schemas.openxmlformats.org/officeDocument/2006/relationships/oleObject" Target="../embeddings/oleObject241.bin"/><Relationship Id="rId15" Type="http://schemas.openxmlformats.org/officeDocument/2006/relationships/image" Target="../media/image63.png"/><Relationship Id="rId10" Type="http://schemas.openxmlformats.org/officeDocument/2006/relationships/image" Target="../media/image136.wmf"/><Relationship Id="rId19" Type="http://schemas.openxmlformats.org/officeDocument/2006/relationships/image" Target="../media/image12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243.bin"/><Relationship Id="rId14" Type="http://schemas.openxmlformats.org/officeDocument/2006/relationships/image" Target="../media/image13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3" Type="http://schemas.openxmlformats.org/officeDocument/2006/relationships/image" Target="../media/image63.png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49.bin"/><Relationship Id="rId11" Type="http://schemas.openxmlformats.org/officeDocument/2006/relationships/image" Target="../media/image142.wmf"/><Relationship Id="rId5" Type="http://schemas.openxmlformats.org/officeDocument/2006/relationships/image" Target="../media/image139.wmf"/><Relationship Id="rId10" Type="http://schemas.openxmlformats.org/officeDocument/2006/relationships/oleObject" Target="../embeddings/oleObject251.bin"/><Relationship Id="rId4" Type="http://schemas.openxmlformats.org/officeDocument/2006/relationships/oleObject" Target="../embeddings/oleObject248.bin"/><Relationship Id="rId9" Type="http://schemas.openxmlformats.org/officeDocument/2006/relationships/image" Target="../media/image14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25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53.bin"/><Relationship Id="rId12" Type="http://schemas.openxmlformats.org/officeDocument/2006/relationships/image" Target="../media/image14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7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255.bin"/><Relationship Id="rId5" Type="http://schemas.openxmlformats.org/officeDocument/2006/relationships/oleObject" Target="../embeddings/oleObject252.bin"/><Relationship Id="rId15" Type="http://schemas.openxmlformats.org/officeDocument/2006/relationships/oleObject" Target="../embeddings/oleObject257.bin"/><Relationship Id="rId10" Type="http://schemas.openxmlformats.org/officeDocument/2006/relationships/image" Target="../media/image80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254.bin"/><Relationship Id="rId14" Type="http://schemas.openxmlformats.org/officeDocument/2006/relationships/image" Target="../media/image14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oleObject" Target="../embeddings/oleObject55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45.gif"/><Relationship Id="rId4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7.bin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11" Type="http://schemas.openxmlformats.org/officeDocument/2006/relationships/image" Target="../media/image46.gi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48.gif"/><Relationship Id="rId4" Type="http://schemas.openxmlformats.org/officeDocument/2006/relationships/image" Target="../media/image47.wmf"/><Relationship Id="rId9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</a:t>
            </a:fld>
            <a:endParaRPr lang="en-US" altLang="nl-NL"/>
          </a:p>
        </p:txBody>
      </p:sp>
      <p:sp>
        <p:nvSpPr>
          <p:cNvPr id="16" name="TextBox 15"/>
          <p:cNvSpPr txBox="1"/>
          <p:nvPr/>
        </p:nvSpPr>
        <p:spPr>
          <a:xfrm>
            <a:off x="755576" y="941819"/>
            <a:ext cx="191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latin typeface="Calibri" pitchFamily="34" charset="0"/>
              </a:rPr>
              <a:t>Second law→</a:t>
            </a:r>
            <a:endParaRPr lang="nl-NL" sz="2400" b="1" u="sng" dirty="0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589872"/>
              </p:ext>
            </p:extLst>
          </p:nvPr>
        </p:nvGraphicFramePr>
        <p:xfrm>
          <a:off x="3048000" y="908720"/>
          <a:ext cx="1528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5" name="Vergelijking" r:id="rId3" imgW="672840" imgH="266400" progId="Equation.3">
                  <p:embed/>
                </p:oleObj>
              </mc:Choice>
              <mc:Fallback>
                <p:oleObj name="Vergelijking" r:id="rId3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08720"/>
                        <a:ext cx="1528763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906528"/>
              </p:ext>
            </p:extLst>
          </p:nvPr>
        </p:nvGraphicFramePr>
        <p:xfrm>
          <a:off x="4067944" y="4260225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6" name="Vergelijking" r:id="rId5" imgW="1409400" imgH="228600" progId="Equation.3">
                  <p:embed/>
                </p:oleObj>
              </mc:Choice>
              <mc:Fallback>
                <p:oleObj name="Vergelijking" r:id="rId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260225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36512"/>
              </p:ext>
            </p:extLst>
          </p:nvPr>
        </p:nvGraphicFramePr>
        <p:xfrm>
          <a:off x="4071938" y="5218113"/>
          <a:ext cx="44704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7" name="Equation" r:id="rId7" imgW="1968480" imgH="342720" progId="Equation.3">
                  <p:embed/>
                </p:oleObj>
              </mc:Choice>
              <mc:Fallback>
                <p:oleObj name="Equation" r:id="rId7" imgW="1968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5218113"/>
                        <a:ext cx="4470400" cy="779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744188"/>
              </p:ext>
            </p:extLst>
          </p:nvPr>
        </p:nvGraphicFramePr>
        <p:xfrm>
          <a:off x="4996524" y="2854459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8" name="Vergelijking" r:id="rId9" imgW="533160" imgH="215640" progId="Equation.3">
                  <p:embed/>
                </p:oleObj>
              </mc:Choice>
              <mc:Fallback>
                <p:oleObj name="Vergelijking" r:id="rId9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2854459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1098"/>
              </p:ext>
            </p:extLst>
          </p:nvPr>
        </p:nvGraphicFramePr>
        <p:xfrm>
          <a:off x="4996524" y="2128922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9" name="Vergelijking" r:id="rId11" imgW="533160" imgH="215640" progId="Equation.3">
                  <p:embed/>
                </p:oleObj>
              </mc:Choice>
              <mc:Fallback>
                <p:oleObj name="Vergelijking" r:id="rId11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2128922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276213"/>
              </p:ext>
            </p:extLst>
          </p:nvPr>
        </p:nvGraphicFramePr>
        <p:xfrm>
          <a:off x="4996524" y="3641090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0" name="Equation" r:id="rId13" imgW="533160" imgH="215640" progId="Equation.3">
                  <p:embed/>
                </p:oleObj>
              </mc:Choice>
              <mc:Fallback>
                <p:oleObj name="Equation" r:id="rId13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3641090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ight Arrow 79"/>
          <p:cNvSpPr/>
          <p:nvPr/>
        </p:nvSpPr>
        <p:spPr>
          <a:xfrm>
            <a:off x="6292668" y="2148708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Right Arrow 80"/>
          <p:cNvSpPr/>
          <p:nvPr/>
        </p:nvSpPr>
        <p:spPr>
          <a:xfrm rot="10800000">
            <a:off x="6292668" y="2849002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Left-Right Arrow 81"/>
          <p:cNvSpPr/>
          <p:nvPr/>
        </p:nvSpPr>
        <p:spPr>
          <a:xfrm>
            <a:off x="6292668" y="3673748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Tekstvak 3"/>
          <p:cNvSpPr txBox="1">
            <a:spLocks noChangeArrowheads="1"/>
          </p:cNvSpPr>
          <p:nvPr/>
        </p:nvSpPr>
        <p:spPr bwMode="auto">
          <a:xfrm>
            <a:off x="6141127" y="1533771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kstvak 3"/>
          <p:cNvSpPr txBox="1">
            <a:spLocks noChangeArrowheads="1"/>
          </p:cNvSpPr>
          <p:nvPr/>
        </p:nvSpPr>
        <p:spPr bwMode="auto">
          <a:xfrm>
            <a:off x="4922797" y="1484784"/>
            <a:ext cx="793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9263" y="5253335"/>
            <a:ext cx="336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 constant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484081"/>
              </p:ext>
            </p:extLst>
          </p:nvPr>
        </p:nvGraphicFramePr>
        <p:xfrm>
          <a:off x="5704412" y="6019800"/>
          <a:ext cx="15001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1" name="Vergelijking" r:id="rId15" imgW="660240" imgH="228600" progId="Equation.3">
                  <p:embed/>
                </p:oleObj>
              </mc:Choice>
              <mc:Fallback>
                <p:oleObj name="Vergelijking" r:id="rId15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412" y="6019800"/>
                        <a:ext cx="1500188" cy="519112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19315"/>
              </p:ext>
            </p:extLst>
          </p:nvPr>
        </p:nvGraphicFramePr>
        <p:xfrm>
          <a:off x="7439809" y="4132751"/>
          <a:ext cx="15573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2" name="Vergelijking" r:id="rId17" imgW="685800" imgH="342720" progId="Equation.3">
                  <p:embed/>
                </p:oleObj>
              </mc:Choice>
              <mc:Fallback>
                <p:oleObj name="Vergelijking" r:id="rId17" imgW="68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809" y="4132751"/>
                        <a:ext cx="1557337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94508" y="304800"/>
            <a:ext cx="8494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2800" b="1" u="sng" dirty="0">
                <a:solidFill>
                  <a:srgbClr val="C00000"/>
                </a:solidFill>
              </a:rPr>
              <a:t>Classical thermodynamics: </a:t>
            </a:r>
            <a:r>
              <a:rPr lang="en-US" altLang="nl-NL" sz="2800" b="1" u="sng" dirty="0"/>
              <a:t>reaction equilibria: </a:t>
            </a:r>
            <a:r>
              <a:rPr lang="en-US" altLang="nl-NL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altLang="nl-NL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67297" y="1859813"/>
            <a:ext cx="3656631" cy="2865335"/>
            <a:chOff x="267297" y="2189453"/>
            <a:chExt cx="3656631" cy="2865335"/>
          </a:xfrm>
        </p:grpSpPr>
        <p:grpSp>
          <p:nvGrpSpPr>
            <p:cNvPr id="55" name="Group 54"/>
            <p:cNvGrpSpPr/>
            <p:nvPr/>
          </p:nvGrpSpPr>
          <p:grpSpPr>
            <a:xfrm>
              <a:off x="267297" y="2189453"/>
              <a:ext cx="3656631" cy="2865335"/>
              <a:chOff x="971600" y="1955228"/>
              <a:chExt cx="5164694" cy="4486540"/>
            </a:xfrm>
          </p:grpSpPr>
          <p:pic>
            <p:nvPicPr>
              <p:cNvPr id="57" name="Picture 2" descr="G_vs_xi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0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48051" y="2989803"/>
                <a:ext cx="2547330" cy="478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3333FF"/>
                    </a:solidFill>
                    <a:latin typeface="Calibri" pitchFamily="34" charset="0"/>
                  </a:rPr>
                  <a:t>Equilibrium state</a:t>
                </a:r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304141" cy="530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3333FF"/>
                    </a:solidFill>
                    <a:latin typeface="Calibri" pitchFamily="34" charset="0"/>
                  </a:rPr>
                  <a:t>Energy minimum</a:t>
                </a:r>
              </a:p>
            </p:txBody>
          </p:sp>
          <p:sp>
            <p:nvSpPr>
              <p:cNvPr id="65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4359548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33" name="Vergelijking" r:id="rId20" imgW="533160" imgH="215640" progId="Equation.3">
                      <p:embed/>
                    </p:oleObj>
                  </mc:Choice>
                  <mc:Fallback>
                    <p:oleObj name="Vergelijking" r:id="rId20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4153659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234" name="Vergelijking" r:id="rId22" imgW="533160" imgH="215640" progId="Equation.3">
                      <p:embed/>
                    </p:oleObj>
                  </mc:Choice>
                  <mc:Fallback>
                    <p:oleObj name="Vergelijking" r:id="rId22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8" name="Straight Arrow Connector 67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0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4030571" cy="57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18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18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854181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235" name="Vergelijking" r:id="rId24" imgW="533160" imgH="215640" progId="Equation.3">
                    <p:embed/>
                  </p:oleObj>
                </mc:Choice>
                <mc:Fallback>
                  <p:oleObj name="Vergelijking" r:id="rId24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49613"/>
              </p:ext>
            </p:extLst>
          </p:nvPr>
        </p:nvGraphicFramePr>
        <p:xfrm>
          <a:off x="5303837" y="838200"/>
          <a:ext cx="14779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6" name="Equation" r:id="rId26" imgW="965160" imgH="482400" progId="Equation.3">
                  <p:embed/>
                </p:oleObj>
              </mc:Choice>
              <mc:Fallback>
                <p:oleObj name="Equation" r:id="rId26" imgW="965160" imgH="48240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7" y="838200"/>
                        <a:ext cx="1477963" cy="7429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3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89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29682"/>
              </p:ext>
            </p:extLst>
          </p:nvPr>
        </p:nvGraphicFramePr>
        <p:xfrm>
          <a:off x="2362200" y="990600"/>
          <a:ext cx="35258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72" name="Equation" r:id="rId4" imgW="1434960" imgH="253800" progId="Equation.3">
                  <p:embed/>
                </p:oleObj>
              </mc:Choice>
              <mc:Fallback>
                <p:oleObj name="Equation" r:id="rId4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3525838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44235"/>
              </p:ext>
            </p:extLst>
          </p:nvPr>
        </p:nvGraphicFramePr>
        <p:xfrm>
          <a:off x="2362200" y="1828800"/>
          <a:ext cx="43386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73" name="Equation" r:id="rId6" imgW="1765080" imgH="241200" progId="Equation.3">
                  <p:embed/>
                </p:oleObj>
              </mc:Choice>
              <mc:Fallback>
                <p:oleObj name="Equation" r:id="rId6" imgW="176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43386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679842" y="1876425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>
                <a:cs typeface="Arial" pitchFamily="34" charset="0"/>
              </a:rPr>
              <a:t>chemical potential of dissolved salt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10</a:t>
            </a:fld>
            <a:endParaRPr lang="en-US" altLang="nl-NL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266098" y="3060192"/>
            <a:ext cx="1371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u="sng" baseline="30000" dirty="0" smtClean="0">
                <a:cs typeface="Arial" pitchFamily="34" charset="0"/>
              </a:rPr>
              <a:t>example</a:t>
            </a:r>
            <a:endParaRPr lang="ru-RU" altLang="nl-NL" b="1" i="1" u="sng" baseline="30000" dirty="0"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63140"/>
              </p:ext>
            </p:extLst>
          </p:nvPr>
        </p:nvGraphicFramePr>
        <p:xfrm>
          <a:off x="2355496" y="3400426"/>
          <a:ext cx="4502504" cy="51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74" name="Equation" r:id="rId8" imgW="2019240" imgH="228600" progId="Equation.3">
                  <p:embed/>
                </p:oleObj>
              </mc:Choice>
              <mc:Fallback>
                <p:oleObj name="Equation" r:id="rId8" imgW="2019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496" y="3400426"/>
                        <a:ext cx="4502504" cy="51004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72092"/>
              </p:ext>
            </p:extLst>
          </p:nvPr>
        </p:nvGraphicFramePr>
        <p:xfrm>
          <a:off x="7696200" y="2870865"/>
          <a:ext cx="8429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75" name="Vergelijking" r:id="rId10" imgW="342720" imgH="203040" progId="Equation.3">
                  <p:embed/>
                </p:oleObj>
              </mc:Choice>
              <mc:Fallback>
                <p:oleObj name="Vergelijking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870865"/>
                        <a:ext cx="842962" cy="49847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637513"/>
              </p:ext>
            </p:extLst>
          </p:nvPr>
        </p:nvGraphicFramePr>
        <p:xfrm>
          <a:off x="7712075" y="3224663"/>
          <a:ext cx="1127125" cy="45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76" name="Vergelijking" r:id="rId12" imgW="520560" imgH="164880" progId="Equation.3">
                  <p:embed/>
                </p:oleObj>
              </mc:Choice>
              <mc:Fallback>
                <p:oleObj name="Vergelijking" r:id="rId12" imgW="520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5" y="3224663"/>
                        <a:ext cx="1127125" cy="453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854741"/>
              </p:ext>
            </p:extLst>
          </p:nvPr>
        </p:nvGraphicFramePr>
        <p:xfrm>
          <a:off x="7710488" y="3567778"/>
          <a:ext cx="874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77" name="Vergelijking" r:id="rId14" imgW="355320" imgH="203040" progId="Equation.3">
                  <p:embed/>
                </p:oleObj>
              </mc:Choice>
              <mc:Fallback>
                <p:oleObj name="Vergelijking" r:id="rId14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0488" y="3567778"/>
                        <a:ext cx="87471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e 31"/>
          <p:cNvSpPr/>
          <p:nvPr/>
        </p:nvSpPr>
        <p:spPr>
          <a:xfrm>
            <a:off x="7594242" y="3064540"/>
            <a:ext cx="178158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ight Arrow 32"/>
          <p:cNvSpPr/>
          <p:nvPr/>
        </p:nvSpPr>
        <p:spPr>
          <a:xfrm>
            <a:off x="6964680" y="3590320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52797"/>
              </p:ext>
            </p:extLst>
          </p:nvPr>
        </p:nvGraphicFramePr>
        <p:xfrm>
          <a:off x="7724458" y="3883055"/>
          <a:ext cx="1114742" cy="46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78" name="Vergelijking" r:id="rId16" imgW="507960" imgH="164880" progId="Equation.3">
                  <p:embed/>
                </p:oleObj>
              </mc:Choice>
              <mc:Fallback>
                <p:oleObj name="Vergelijking" r:id="rId16" imgW="507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458" y="3883055"/>
                        <a:ext cx="1114742" cy="460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</a:t>
            </a:r>
            <a:r>
              <a:rPr lang="en-US" altLang="nl-NL" sz="2800" b="1" u="sng" dirty="0"/>
              <a:t>electrolytic solutions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880872" y="4508130"/>
            <a:ext cx="136084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u="sng" baseline="30000" dirty="0" smtClean="0">
                <a:cs typeface="Arial" pitchFamily="34" charset="0"/>
              </a:rPr>
              <a:t>example</a:t>
            </a:r>
            <a:endParaRPr lang="ru-RU" altLang="nl-NL" b="1" i="1" u="sng" baseline="30000" dirty="0"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26285"/>
              </p:ext>
            </p:extLst>
          </p:nvPr>
        </p:nvGraphicFramePr>
        <p:xfrm>
          <a:off x="990600" y="4849813"/>
          <a:ext cx="58959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79" name="Equation" r:id="rId18" imgW="2400120" imgH="241200" progId="Equation.3">
                  <p:embed/>
                </p:oleObj>
              </mc:Choice>
              <mc:Fallback>
                <p:oleObj name="Equation" r:id="rId18" imgW="240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49813"/>
                        <a:ext cx="5895975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>
          <a:xfrm>
            <a:off x="6998208" y="5053647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525981"/>
              </p:ext>
            </p:extLst>
          </p:nvPr>
        </p:nvGraphicFramePr>
        <p:xfrm>
          <a:off x="7730363" y="4343400"/>
          <a:ext cx="9366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80" name="Vergelijking" r:id="rId20" imgW="380880" imgH="203040" progId="Equation.3">
                  <p:embed/>
                </p:oleObj>
              </mc:Choice>
              <mc:Fallback>
                <p:oleObj name="Vergelijking" r:id="rId20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363" y="4343400"/>
                        <a:ext cx="936625" cy="49847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572724"/>
              </p:ext>
            </p:extLst>
          </p:nvPr>
        </p:nvGraphicFramePr>
        <p:xfrm>
          <a:off x="7761795" y="4679950"/>
          <a:ext cx="1127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81" name="Vergelijking" r:id="rId22" imgW="520560" imgH="177480" progId="Equation.3">
                  <p:embed/>
                </p:oleObj>
              </mc:Choice>
              <mc:Fallback>
                <p:oleObj name="Vergelijking" r:id="rId22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795" y="4679950"/>
                        <a:ext cx="11271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662424"/>
              </p:ext>
            </p:extLst>
          </p:nvPr>
        </p:nvGraphicFramePr>
        <p:xfrm>
          <a:off x="7759255" y="5040313"/>
          <a:ext cx="8445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82" name="Vergelijking" r:id="rId24" imgW="342720" imgH="203040" progId="Equation.3">
                  <p:embed/>
                </p:oleObj>
              </mc:Choice>
              <mc:Fallback>
                <p:oleObj name="Vergelijking" r:id="rId24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255" y="5040313"/>
                        <a:ext cx="8445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eft Brace 35"/>
          <p:cNvSpPr/>
          <p:nvPr/>
        </p:nvSpPr>
        <p:spPr>
          <a:xfrm>
            <a:off x="7628722" y="4537740"/>
            <a:ext cx="178158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37877"/>
              </p:ext>
            </p:extLst>
          </p:nvPr>
        </p:nvGraphicFramePr>
        <p:xfrm>
          <a:off x="7792275" y="5356225"/>
          <a:ext cx="11414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83" name="Vergelijking" r:id="rId26" imgW="520560" imgH="164880" progId="Equation.3">
                  <p:embed/>
                </p:oleObj>
              </mc:Choice>
              <mc:Fallback>
                <p:oleObj name="Vergelijking" r:id="rId26" imgW="520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2275" y="5356225"/>
                        <a:ext cx="114141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" y="5897747"/>
            <a:ext cx="7772400" cy="553980"/>
            <a:chOff x="381000" y="5897747"/>
            <a:chExt cx="7772400" cy="553980"/>
          </a:xfrm>
        </p:grpSpPr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914400" y="6019800"/>
              <a:ext cx="1752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US" altLang="nl-NL" baseline="30000" dirty="0" smtClean="0">
                  <a:cs typeface="Arial" pitchFamily="34" charset="0"/>
                </a:rPr>
                <a:t>If solubility is</a:t>
              </a:r>
              <a:endParaRPr lang="ru-RU" altLang="nl-NL" i="1" baseline="30000" dirty="0">
                <a:cs typeface="Arial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1245603"/>
                </p:ext>
              </p:extLst>
            </p:nvPr>
          </p:nvGraphicFramePr>
          <p:xfrm>
            <a:off x="5257800" y="5899674"/>
            <a:ext cx="2895600" cy="552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084" name="Equation" r:id="rId28" imgW="1396800" imgH="266400" progId="Equation.3">
                    <p:embed/>
                  </p:oleObj>
                </mc:Choice>
                <mc:Fallback>
                  <p:oleObj name="Equation" r:id="rId28" imgW="1396800" imgH="2664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5899674"/>
                          <a:ext cx="2895600" cy="552053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2540495"/>
                </p:ext>
              </p:extLst>
            </p:nvPr>
          </p:nvGraphicFramePr>
          <p:xfrm>
            <a:off x="2570163" y="5897747"/>
            <a:ext cx="11064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085" name="Equation" r:id="rId30" imgW="533160" imgH="253800" progId="Equation.3">
                    <p:embed/>
                  </p:oleObj>
                </mc:Choice>
                <mc:Fallback>
                  <p:oleObj name="Equation" r:id="rId30" imgW="533160" imgH="253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0163" y="5897747"/>
                          <a:ext cx="1106487" cy="525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3581401" y="6019800"/>
              <a:ext cx="182879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US" altLang="nl-NL" baseline="30000" dirty="0" smtClean="0">
                  <a:cs typeface="Arial" pitchFamily="34" charset="0"/>
                </a:rPr>
                <a:t>(</a:t>
              </a:r>
              <a:r>
                <a:rPr lang="en-US" altLang="nl-NL" baseline="30000" dirty="0" err="1" smtClean="0">
                  <a:cs typeface="Arial" pitchFamily="34" charset="0"/>
                </a:rPr>
                <a:t>mol</a:t>
              </a:r>
              <a:r>
                <a:rPr lang="en-US" altLang="nl-NL" baseline="30000" dirty="0" smtClean="0">
                  <a:cs typeface="Arial" pitchFamily="34" charset="0"/>
                </a:rPr>
                <a:t>/kg) then </a:t>
              </a:r>
              <a:endParaRPr lang="ru-RU" altLang="nl-NL" i="1" baseline="30000" dirty="0">
                <a:cs typeface="Arial" pitchFamily="34" charset="0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381000" y="6062091"/>
              <a:ext cx="533400" cy="1714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1719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89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623077"/>
              </p:ext>
            </p:extLst>
          </p:nvPr>
        </p:nvGraphicFramePr>
        <p:xfrm>
          <a:off x="2362200" y="990600"/>
          <a:ext cx="35258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3" name="Equation" r:id="rId4" imgW="1434960" imgH="253800" progId="Equation.3">
                  <p:embed/>
                </p:oleObj>
              </mc:Choice>
              <mc:Fallback>
                <p:oleObj name="Equation" r:id="rId4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3525838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284000"/>
              </p:ext>
            </p:extLst>
          </p:nvPr>
        </p:nvGraphicFramePr>
        <p:xfrm>
          <a:off x="2301875" y="2590800"/>
          <a:ext cx="31845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4" name="Equation" r:id="rId6" imgW="1295280" imgH="228600" progId="Equation.3">
                  <p:embed/>
                </p:oleObj>
              </mc:Choice>
              <mc:Fallback>
                <p:oleObj name="Equation" r:id="rId6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2590800"/>
                        <a:ext cx="3184525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816435"/>
              </p:ext>
            </p:extLst>
          </p:nvPr>
        </p:nvGraphicFramePr>
        <p:xfrm>
          <a:off x="5761038" y="2590800"/>
          <a:ext cx="31543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5" name="Equation" r:id="rId8" imgW="1282680" imgH="228600" progId="Equation.3">
                  <p:embed/>
                </p:oleObj>
              </mc:Choice>
              <mc:Fallback>
                <p:oleObj name="Equation" r:id="rId8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2590800"/>
                        <a:ext cx="3154362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656649"/>
              </p:ext>
            </p:extLst>
          </p:nvPr>
        </p:nvGraphicFramePr>
        <p:xfrm>
          <a:off x="2362200" y="1828800"/>
          <a:ext cx="43386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6" name="Equation" r:id="rId10" imgW="1765080" imgH="241200" progId="Equation.3">
                  <p:embed/>
                </p:oleObj>
              </mc:Choice>
              <mc:Fallback>
                <p:oleObj name="Equation" r:id="rId10" imgW="176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43386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679842" y="1876425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>
                <a:cs typeface="Arial" pitchFamily="34" charset="0"/>
              </a:rPr>
              <a:t>chemical potential of dissolved salt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11</a:t>
            </a:fld>
            <a:endParaRPr lang="en-US" altLang="nl-NL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82275"/>
              </p:ext>
            </p:extLst>
          </p:nvPr>
        </p:nvGraphicFramePr>
        <p:xfrm>
          <a:off x="2589921" y="3276600"/>
          <a:ext cx="6086121" cy="38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7" name="Equation" r:id="rId12" imgW="3835080" imgH="241200" progId="Equation.3">
                  <p:embed/>
                </p:oleObj>
              </mc:Choice>
              <mc:Fallback>
                <p:oleObj name="Equation" r:id="rId12" imgW="38350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921" y="3276600"/>
                        <a:ext cx="6086121" cy="383128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3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89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806791"/>
              </p:ext>
            </p:extLst>
          </p:nvPr>
        </p:nvGraphicFramePr>
        <p:xfrm>
          <a:off x="2362200" y="990600"/>
          <a:ext cx="35258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9" name="Equation" r:id="rId4" imgW="1434960" imgH="253800" progId="Equation.3">
                  <p:embed/>
                </p:oleObj>
              </mc:Choice>
              <mc:Fallback>
                <p:oleObj name="Equation" r:id="rId4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3525838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78867"/>
              </p:ext>
            </p:extLst>
          </p:nvPr>
        </p:nvGraphicFramePr>
        <p:xfrm>
          <a:off x="2301875" y="2590800"/>
          <a:ext cx="31845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0" name="Equation" r:id="rId6" imgW="1295280" imgH="228600" progId="Equation.3">
                  <p:embed/>
                </p:oleObj>
              </mc:Choice>
              <mc:Fallback>
                <p:oleObj name="Equation" r:id="rId6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2590800"/>
                        <a:ext cx="3184525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801659"/>
              </p:ext>
            </p:extLst>
          </p:nvPr>
        </p:nvGraphicFramePr>
        <p:xfrm>
          <a:off x="5761038" y="2590800"/>
          <a:ext cx="31543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1" name="Equation" r:id="rId8" imgW="1282680" imgH="228600" progId="Equation.3">
                  <p:embed/>
                </p:oleObj>
              </mc:Choice>
              <mc:Fallback>
                <p:oleObj name="Equation" r:id="rId8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2590800"/>
                        <a:ext cx="3154362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504815"/>
              </p:ext>
            </p:extLst>
          </p:nvPr>
        </p:nvGraphicFramePr>
        <p:xfrm>
          <a:off x="2362200" y="1828800"/>
          <a:ext cx="43386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2" name="Equation" r:id="rId10" imgW="1765080" imgH="241200" progId="Equation.3">
                  <p:embed/>
                </p:oleObj>
              </mc:Choice>
              <mc:Fallback>
                <p:oleObj name="Equation" r:id="rId10" imgW="176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43386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679842" y="1876425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>
                <a:cs typeface="Arial" pitchFamily="34" charset="0"/>
              </a:rPr>
              <a:t>chemical potential of dissolved salt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12</a:t>
            </a:fld>
            <a:endParaRPr lang="en-US" altLang="nl-NL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479440"/>
              </p:ext>
            </p:extLst>
          </p:nvPr>
        </p:nvGraphicFramePr>
        <p:xfrm>
          <a:off x="2589921" y="3276600"/>
          <a:ext cx="6086121" cy="38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3" name="Equation" r:id="rId12" imgW="3835080" imgH="241200" progId="Equation.3">
                  <p:embed/>
                </p:oleObj>
              </mc:Choice>
              <mc:Fallback>
                <p:oleObj name="Equation" r:id="rId12" imgW="383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921" y="3276600"/>
                        <a:ext cx="6086121" cy="383128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11772"/>
              </p:ext>
            </p:extLst>
          </p:nvPr>
        </p:nvGraphicFramePr>
        <p:xfrm>
          <a:off x="3276600" y="5743575"/>
          <a:ext cx="37798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4" name="Equation" r:id="rId14" imgW="1536480" imgH="266400" progId="Equation.3">
                  <p:embed/>
                </p:oleObj>
              </mc:Choice>
              <mc:Fallback>
                <p:oleObj name="Equation" r:id="rId14" imgW="1536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43575"/>
                        <a:ext cx="3779838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110065"/>
              </p:ext>
            </p:extLst>
          </p:nvPr>
        </p:nvGraphicFramePr>
        <p:xfrm>
          <a:off x="3277833" y="4599527"/>
          <a:ext cx="3057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5" name="Equation" r:id="rId16" imgW="1244520" imgH="241200" progId="Equation.3">
                  <p:embed/>
                </p:oleObj>
              </mc:Choice>
              <mc:Fallback>
                <p:oleObj name="Equation" r:id="rId16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833" y="4599527"/>
                        <a:ext cx="30575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00400" y="5301734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Mean activity coefficient</a:t>
            </a:r>
            <a:endParaRPr lang="nl-NL" sz="2400" u="sng" dirty="0"/>
          </a:p>
        </p:txBody>
      </p:sp>
      <p:sp>
        <p:nvSpPr>
          <p:cNvPr id="16" name="Left Brace 15"/>
          <p:cNvSpPr/>
          <p:nvPr/>
        </p:nvSpPr>
        <p:spPr>
          <a:xfrm>
            <a:off x="2743200" y="4582758"/>
            <a:ext cx="381000" cy="18288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ight Arrow 16"/>
          <p:cNvSpPr/>
          <p:nvPr/>
        </p:nvSpPr>
        <p:spPr>
          <a:xfrm>
            <a:off x="1938168" y="5367168"/>
            <a:ext cx="685800" cy="26624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up 5"/>
          <p:cNvGrpSpPr/>
          <p:nvPr/>
        </p:nvGrpSpPr>
        <p:grpSpPr>
          <a:xfrm>
            <a:off x="432816" y="3990716"/>
            <a:ext cx="8330184" cy="544734"/>
            <a:chOff x="432816" y="4088252"/>
            <a:chExt cx="8330184" cy="544734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32816" y="4125558"/>
              <a:ext cx="8330184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US" altLang="nl-NL" b="1" u="sng" baseline="30000" dirty="0" smtClean="0">
                  <a:cs typeface="Arial" pitchFamily="34" charset="0"/>
                </a:rPr>
                <a:t>It is impossible to determine (measure)</a:t>
              </a:r>
              <a:r>
                <a:rPr lang="en-US" altLang="nl-NL" b="1" baseline="30000" dirty="0">
                  <a:cs typeface="Arial" pitchFamily="34" charset="0"/>
                </a:rPr>
                <a:t> </a:t>
              </a:r>
              <a:r>
                <a:rPr lang="en-US" altLang="nl-NL" b="1" dirty="0" smtClean="0">
                  <a:cs typeface="Arial" pitchFamily="34" charset="0"/>
                </a:rPr>
                <a:t>   </a:t>
              </a:r>
              <a:r>
                <a:rPr lang="en-US" altLang="nl-NL" b="1" u="sng" baseline="30000" dirty="0" smtClean="0">
                  <a:cs typeface="Arial" pitchFamily="34" charset="0"/>
                </a:rPr>
                <a:t>and</a:t>
              </a:r>
              <a:r>
                <a:rPr lang="en-US" altLang="nl-NL" b="1" baseline="30000" dirty="0">
                  <a:cs typeface="Arial" pitchFamily="34" charset="0"/>
                </a:rPr>
                <a:t> </a:t>
              </a:r>
              <a:r>
                <a:rPr lang="en-US" altLang="nl-NL" b="1" dirty="0" smtClean="0">
                  <a:cs typeface="Arial" pitchFamily="34" charset="0"/>
                </a:rPr>
                <a:t>    </a:t>
              </a:r>
              <a:r>
                <a:rPr lang="en-US" altLang="nl-NL" b="1" u="sng" baseline="30000" dirty="0" smtClean="0">
                  <a:cs typeface="Arial" pitchFamily="34" charset="0"/>
                </a:rPr>
                <a:t>individually </a:t>
              </a:r>
              <a:endParaRPr lang="ru-RU" altLang="nl-NL" b="1" i="1" u="sng" baseline="30000" dirty="0"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8287792"/>
                </p:ext>
              </p:extLst>
            </p:nvPr>
          </p:nvGraphicFramePr>
          <p:xfrm>
            <a:off x="5519738" y="4101174"/>
            <a:ext cx="500062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136" name="Equation" r:id="rId18" imgW="203040" imgH="215640" progId="Equation.3">
                    <p:embed/>
                  </p:oleObj>
                </mc:Choice>
                <mc:Fallback>
                  <p:oleObj name="Equation" r:id="rId18" imgW="203040" imgH="215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9738" y="4101174"/>
                          <a:ext cx="500062" cy="531812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153351"/>
                </p:ext>
              </p:extLst>
            </p:nvPr>
          </p:nvGraphicFramePr>
          <p:xfrm>
            <a:off x="6442003" y="4088252"/>
            <a:ext cx="500062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137" name="Equation" r:id="rId20" imgW="203040" imgH="215640" progId="Equation.3">
                    <p:embed/>
                  </p:oleObj>
                </mc:Choice>
                <mc:Fallback>
                  <p:oleObj name="Equation" r:id="rId20" imgW="20304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2003" y="4088252"/>
                          <a:ext cx="500062" cy="531812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270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89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020618"/>
              </p:ext>
            </p:extLst>
          </p:nvPr>
        </p:nvGraphicFramePr>
        <p:xfrm>
          <a:off x="2362200" y="990600"/>
          <a:ext cx="35258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56" name="Equation" r:id="rId4" imgW="1434960" imgH="253800" progId="Equation.3">
                  <p:embed/>
                </p:oleObj>
              </mc:Choice>
              <mc:Fallback>
                <p:oleObj name="Equation" r:id="rId4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3525838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213770"/>
              </p:ext>
            </p:extLst>
          </p:nvPr>
        </p:nvGraphicFramePr>
        <p:xfrm>
          <a:off x="2301875" y="2590800"/>
          <a:ext cx="31845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57" name="Equation" r:id="rId6" imgW="1295280" imgH="228600" progId="Equation.3">
                  <p:embed/>
                </p:oleObj>
              </mc:Choice>
              <mc:Fallback>
                <p:oleObj name="Equation" r:id="rId6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2590800"/>
                        <a:ext cx="3184525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574172"/>
              </p:ext>
            </p:extLst>
          </p:nvPr>
        </p:nvGraphicFramePr>
        <p:xfrm>
          <a:off x="5761038" y="2590800"/>
          <a:ext cx="31543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58" name="Equation" r:id="rId8" imgW="1282680" imgH="228600" progId="Equation.3">
                  <p:embed/>
                </p:oleObj>
              </mc:Choice>
              <mc:Fallback>
                <p:oleObj name="Equation" r:id="rId8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2590800"/>
                        <a:ext cx="3154362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28836"/>
              </p:ext>
            </p:extLst>
          </p:nvPr>
        </p:nvGraphicFramePr>
        <p:xfrm>
          <a:off x="2362200" y="1828800"/>
          <a:ext cx="43386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59" name="Equation" r:id="rId10" imgW="1765080" imgH="241200" progId="Equation.3">
                  <p:embed/>
                </p:oleObj>
              </mc:Choice>
              <mc:Fallback>
                <p:oleObj name="Equation" r:id="rId10" imgW="176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43386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679842" y="1876425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>
                <a:cs typeface="Arial" pitchFamily="34" charset="0"/>
              </a:rPr>
              <a:t>chemical potential of dissolved salt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13</a:t>
            </a:fld>
            <a:endParaRPr lang="en-US" altLang="nl-NL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901714"/>
              </p:ext>
            </p:extLst>
          </p:nvPr>
        </p:nvGraphicFramePr>
        <p:xfrm>
          <a:off x="2589921" y="3276600"/>
          <a:ext cx="6086121" cy="38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60" name="Equation" r:id="rId12" imgW="3835080" imgH="241200" progId="Equation.3">
                  <p:embed/>
                </p:oleObj>
              </mc:Choice>
              <mc:Fallback>
                <p:oleObj name="Equation" r:id="rId12" imgW="383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921" y="3276600"/>
                        <a:ext cx="6086121" cy="383128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75481"/>
              </p:ext>
            </p:extLst>
          </p:nvPr>
        </p:nvGraphicFramePr>
        <p:xfrm>
          <a:off x="3276600" y="5743575"/>
          <a:ext cx="37798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61" name="Equation" r:id="rId14" imgW="1536480" imgH="266400" progId="Equation.3">
                  <p:embed/>
                </p:oleObj>
              </mc:Choice>
              <mc:Fallback>
                <p:oleObj name="Equation" r:id="rId14" imgW="1536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43575"/>
                        <a:ext cx="3779838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504534"/>
              </p:ext>
            </p:extLst>
          </p:nvPr>
        </p:nvGraphicFramePr>
        <p:xfrm>
          <a:off x="3277833" y="4599527"/>
          <a:ext cx="3057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62" name="Equation" r:id="rId16" imgW="1244520" imgH="241200" progId="Equation.3">
                  <p:embed/>
                </p:oleObj>
              </mc:Choice>
              <mc:Fallback>
                <p:oleObj name="Equation" r:id="rId16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833" y="4599527"/>
                        <a:ext cx="30575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00400" y="5301734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Mean activity coefficient</a:t>
            </a:r>
            <a:endParaRPr lang="nl-NL" sz="2400" u="sng" dirty="0"/>
          </a:p>
        </p:txBody>
      </p:sp>
      <p:sp>
        <p:nvSpPr>
          <p:cNvPr id="16" name="Left Brace 15"/>
          <p:cNvSpPr/>
          <p:nvPr/>
        </p:nvSpPr>
        <p:spPr>
          <a:xfrm>
            <a:off x="2743200" y="4582758"/>
            <a:ext cx="381000" cy="18288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ight Arrow 16"/>
          <p:cNvSpPr/>
          <p:nvPr/>
        </p:nvSpPr>
        <p:spPr>
          <a:xfrm>
            <a:off x="1938168" y="5367168"/>
            <a:ext cx="685800" cy="26624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Box 17"/>
          <p:cNvSpPr txBox="1"/>
          <p:nvPr/>
        </p:nvSpPr>
        <p:spPr>
          <a:xfrm>
            <a:off x="58464" y="36576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7534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89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58396"/>
              </p:ext>
            </p:extLst>
          </p:nvPr>
        </p:nvGraphicFramePr>
        <p:xfrm>
          <a:off x="2362200" y="990600"/>
          <a:ext cx="35258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6" name="Equation" r:id="rId4" imgW="1434960" imgH="253800" progId="Equation.3">
                  <p:embed/>
                </p:oleObj>
              </mc:Choice>
              <mc:Fallback>
                <p:oleObj name="Equation" r:id="rId4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3525838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716208"/>
              </p:ext>
            </p:extLst>
          </p:nvPr>
        </p:nvGraphicFramePr>
        <p:xfrm>
          <a:off x="2301875" y="2590800"/>
          <a:ext cx="31845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7" name="Equation" r:id="rId6" imgW="1295280" imgH="228600" progId="Equation.3">
                  <p:embed/>
                </p:oleObj>
              </mc:Choice>
              <mc:Fallback>
                <p:oleObj name="Equation" r:id="rId6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2590800"/>
                        <a:ext cx="3184525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18495"/>
              </p:ext>
            </p:extLst>
          </p:nvPr>
        </p:nvGraphicFramePr>
        <p:xfrm>
          <a:off x="5761038" y="2590800"/>
          <a:ext cx="31543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8" name="Equation" r:id="rId8" imgW="1282680" imgH="228600" progId="Equation.3">
                  <p:embed/>
                </p:oleObj>
              </mc:Choice>
              <mc:Fallback>
                <p:oleObj name="Equation" r:id="rId8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2590800"/>
                        <a:ext cx="3154362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416572"/>
              </p:ext>
            </p:extLst>
          </p:nvPr>
        </p:nvGraphicFramePr>
        <p:xfrm>
          <a:off x="2362200" y="1828800"/>
          <a:ext cx="43386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9" name="Equation" r:id="rId10" imgW="1765080" imgH="241200" progId="Equation.3">
                  <p:embed/>
                </p:oleObj>
              </mc:Choice>
              <mc:Fallback>
                <p:oleObj name="Equation" r:id="rId10" imgW="176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43386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681447"/>
              </p:ext>
            </p:extLst>
          </p:nvPr>
        </p:nvGraphicFramePr>
        <p:xfrm>
          <a:off x="2331720" y="3933825"/>
          <a:ext cx="3370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0" name="Equation" r:id="rId12" imgW="1371600" imgH="228600" progId="Equation.3">
                  <p:embed/>
                </p:oleObj>
              </mc:Choice>
              <mc:Fallback>
                <p:oleObj name="Equation" r:id="rId12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720" y="3933825"/>
                        <a:ext cx="3370263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679842" y="1876425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>
                <a:cs typeface="Arial" pitchFamily="34" charset="0"/>
              </a:rPr>
              <a:t>chemical potential of dissolved salt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14</a:t>
            </a:fld>
            <a:endParaRPr lang="en-US" altLang="nl-NL"/>
          </a:p>
        </p:txBody>
      </p:sp>
      <p:sp>
        <p:nvSpPr>
          <p:cNvPr id="21" name="Right Arrow 20"/>
          <p:cNvSpPr/>
          <p:nvPr/>
        </p:nvSpPr>
        <p:spPr>
          <a:xfrm>
            <a:off x="1612900" y="4131945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00264"/>
              </p:ext>
            </p:extLst>
          </p:nvPr>
        </p:nvGraphicFramePr>
        <p:xfrm>
          <a:off x="2589921" y="3276600"/>
          <a:ext cx="6086121" cy="38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1" name="Equation" r:id="rId14" imgW="3835080" imgH="241200" progId="Equation.3">
                  <p:embed/>
                </p:oleObj>
              </mc:Choice>
              <mc:Fallback>
                <p:oleObj name="Equation" r:id="rId14" imgW="383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921" y="3276600"/>
                        <a:ext cx="6086121" cy="383128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7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89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18248"/>
              </p:ext>
            </p:extLst>
          </p:nvPr>
        </p:nvGraphicFramePr>
        <p:xfrm>
          <a:off x="2362200" y="990600"/>
          <a:ext cx="35258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81" name="Equation" r:id="rId4" imgW="1434960" imgH="253800" progId="Equation.3">
                  <p:embed/>
                </p:oleObj>
              </mc:Choice>
              <mc:Fallback>
                <p:oleObj name="Equation" r:id="rId4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3525838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286072"/>
              </p:ext>
            </p:extLst>
          </p:nvPr>
        </p:nvGraphicFramePr>
        <p:xfrm>
          <a:off x="2301875" y="2590800"/>
          <a:ext cx="31845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82" name="Equation" r:id="rId6" imgW="1295280" imgH="228600" progId="Equation.3">
                  <p:embed/>
                </p:oleObj>
              </mc:Choice>
              <mc:Fallback>
                <p:oleObj name="Equation" r:id="rId6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2590800"/>
                        <a:ext cx="3184525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50948"/>
              </p:ext>
            </p:extLst>
          </p:nvPr>
        </p:nvGraphicFramePr>
        <p:xfrm>
          <a:off x="5761038" y="2590800"/>
          <a:ext cx="31543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83" name="Equation" r:id="rId8" imgW="1282680" imgH="228600" progId="Equation.3">
                  <p:embed/>
                </p:oleObj>
              </mc:Choice>
              <mc:Fallback>
                <p:oleObj name="Equation" r:id="rId8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2590800"/>
                        <a:ext cx="3154362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188869"/>
              </p:ext>
            </p:extLst>
          </p:nvPr>
        </p:nvGraphicFramePr>
        <p:xfrm>
          <a:off x="2362200" y="1828800"/>
          <a:ext cx="43386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84" name="Equation" r:id="rId10" imgW="1765080" imgH="241200" progId="Equation.3">
                  <p:embed/>
                </p:oleObj>
              </mc:Choice>
              <mc:Fallback>
                <p:oleObj name="Equation" r:id="rId10" imgW="176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43386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566443"/>
              </p:ext>
            </p:extLst>
          </p:nvPr>
        </p:nvGraphicFramePr>
        <p:xfrm>
          <a:off x="2192020" y="4835366"/>
          <a:ext cx="67691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85" name="Vergelijking" r:id="rId12" imgW="2755800" imgH="253800" progId="Equation.3">
                  <p:embed/>
                </p:oleObj>
              </mc:Choice>
              <mc:Fallback>
                <p:oleObj name="Vergelijking" r:id="rId12" imgW="2755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020" y="4835366"/>
                        <a:ext cx="6769100" cy="623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679842" y="1876425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>
                <a:cs typeface="Arial" pitchFamily="34" charset="0"/>
              </a:rPr>
              <a:t>chemical potential of dissolved salt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15</a:t>
            </a:fld>
            <a:endParaRPr lang="en-US" altLang="nl-NL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8600" y="5052060"/>
            <a:ext cx="20510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 smtClean="0">
                <a:cs typeface="Arial" pitchFamily="34" charset="0"/>
              </a:rPr>
              <a:t>Real solution: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022223"/>
              </p:ext>
            </p:extLst>
          </p:nvPr>
        </p:nvGraphicFramePr>
        <p:xfrm>
          <a:off x="2331720" y="3933825"/>
          <a:ext cx="3370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86" name="Equation" r:id="rId14" imgW="1371600" imgH="228600" progId="Equation.3">
                  <p:embed/>
                </p:oleObj>
              </mc:Choice>
              <mc:Fallback>
                <p:oleObj name="Equation" r:id="rId1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720" y="3933825"/>
                        <a:ext cx="3370263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1612900" y="4131945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ight Arrow 16"/>
          <p:cNvSpPr/>
          <p:nvPr/>
        </p:nvSpPr>
        <p:spPr>
          <a:xfrm>
            <a:off x="2651125" y="5943600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198042"/>
              </p:ext>
            </p:extLst>
          </p:nvPr>
        </p:nvGraphicFramePr>
        <p:xfrm>
          <a:off x="3336925" y="5767388"/>
          <a:ext cx="33686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87" name="Equation" r:id="rId16" imgW="1371600" imgH="228600" progId="Equation.3">
                  <p:embed/>
                </p:oleObj>
              </mc:Choice>
              <mc:Fallback>
                <p:oleObj name="Equation" r:id="rId16" imgW="13716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5767388"/>
                        <a:ext cx="3368675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8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89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093776"/>
              </p:ext>
            </p:extLst>
          </p:nvPr>
        </p:nvGraphicFramePr>
        <p:xfrm>
          <a:off x="2362200" y="990600"/>
          <a:ext cx="35258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4" name="Equation" r:id="rId4" imgW="1434960" imgH="253800" progId="Equation.3">
                  <p:embed/>
                </p:oleObj>
              </mc:Choice>
              <mc:Fallback>
                <p:oleObj name="Equation" r:id="rId4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3525838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84264"/>
              </p:ext>
            </p:extLst>
          </p:nvPr>
        </p:nvGraphicFramePr>
        <p:xfrm>
          <a:off x="2301875" y="2590800"/>
          <a:ext cx="31845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5" name="Equation" r:id="rId6" imgW="1295280" imgH="228600" progId="Equation.3">
                  <p:embed/>
                </p:oleObj>
              </mc:Choice>
              <mc:Fallback>
                <p:oleObj name="Equation" r:id="rId6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2590800"/>
                        <a:ext cx="3184525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376567"/>
              </p:ext>
            </p:extLst>
          </p:nvPr>
        </p:nvGraphicFramePr>
        <p:xfrm>
          <a:off x="5761038" y="2590800"/>
          <a:ext cx="31543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6" name="Equation" r:id="rId8" imgW="1282680" imgH="228600" progId="Equation.3">
                  <p:embed/>
                </p:oleObj>
              </mc:Choice>
              <mc:Fallback>
                <p:oleObj name="Equation" r:id="rId8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2590800"/>
                        <a:ext cx="3154362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952647"/>
              </p:ext>
            </p:extLst>
          </p:nvPr>
        </p:nvGraphicFramePr>
        <p:xfrm>
          <a:off x="2362200" y="1828800"/>
          <a:ext cx="43386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7" name="Equation" r:id="rId10" imgW="1765080" imgH="241200" progId="Equation.3">
                  <p:embed/>
                </p:oleObj>
              </mc:Choice>
              <mc:Fallback>
                <p:oleObj name="Equation" r:id="rId10" imgW="176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43386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707315"/>
              </p:ext>
            </p:extLst>
          </p:nvPr>
        </p:nvGraphicFramePr>
        <p:xfrm>
          <a:off x="381000" y="3429000"/>
          <a:ext cx="3370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8" name="Equation" r:id="rId12" imgW="1371600" imgH="228600" progId="Equation.3">
                  <p:embed/>
                </p:oleObj>
              </mc:Choice>
              <mc:Fallback>
                <p:oleObj name="Equation" r:id="rId12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3370263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679842" y="1876425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>
                <a:cs typeface="Arial" pitchFamily="34" charset="0"/>
              </a:rPr>
              <a:t>chemical potential of dissolved salt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16</a:t>
            </a:fld>
            <a:endParaRPr lang="en-US" altLang="nl-N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499963"/>
              </p:ext>
            </p:extLst>
          </p:nvPr>
        </p:nvGraphicFramePr>
        <p:xfrm>
          <a:off x="4995504" y="3429000"/>
          <a:ext cx="33686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9" name="Vergelijking" r:id="rId14" imgW="1371600" imgH="228600" progId="Equation.3">
                  <p:embed/>
                </p:oleObj>
              </mc:Choice>
              <mc:Fallback>
                <p:oleObj name="Vergelijking" r:id="rId1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504" y="3429000"/>
                        <a:ext cx="3368675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4114800" y="3611880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</p:spTree>
    <p:extLst>
      <p:ext uri="{BB962C8B-B14F-4D97-AF65-F5344CB8AC3E}">
        <p14:creationId xmlns:p14="http://schemas.microsoft.com/office/powerpoint/2010/main" val="13662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89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409040"/>
              </p:ext>
            </p:extLst>
          </p:nvPr>
        </p:nvGraphicFramePr>
        <p:xfrm>
          <a:off x="2301875" y="2590800"/>
          <a:ext cx="31845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30" name="Equation" r:id="rId4" imgW="1295280" imgH="228600" progId="Equation.3">
                  <p:embed/>
                </p:oleObj>
              </mc:Choice>
              <mc:Fallback>
                <p:oleObj name="Equation" r:id="rId4" imgW="12952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2590800"/>
                        <a:ext cx="3184525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504170"/>
              </p:ext>
            </p:extLst>
          </p:nvPr>
        </p:nvGraphicFramePr>
        <p:xfrm>
          <a:off x="5761038" y="2590800"/>
          <a:ext cx="31543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31" name="Equation" r:id="rId6" imgW="1282680" imgH="228600" progId="Equation.3">
                  <p:embed/>
                </p:oleObj>
              </mc:Choice>
              <mc:Fallback>
                <p:oleObj name="Equation" r:id="rId6" imgW="12826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2590800"/>
                        <a:ext cx="3154362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420062"/>
              </p:ext>
            </p:extLst>
          </p:nvPr>
        </p:nvGraphicFramePr>
        <p:xfrm>
          <a:off x="381000" y="3429000"/>
          <a:ext cx="3370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32" name="Equation" r:id="rId8" imgW="1371600" imgH="228600" progId="Equation.3">
                  <p:embed/>
                </p:oleObj>
              </mc:Choice>
              <mc:Fallback>
                <p:oleObj name="Equation" r:id="rId8" imgW="13716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3370263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301882"/>
              </p:ext>
            </p:extLst>
          </p:nvPr>
        </p:nvGraphicFramePr>
        <p:xfrm>
          <a:off x="3124200" y="4419600"/>
          <a:ext cx="536575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33" name="Equation" r:id="rId10" imgW="2184120" imgH="444240" progId="Equation.3">
                  <p:embed/>
                </p:oleObj>
              </mc:Choice>
              <mc:Fallback>
                <p:oleObj name="Equation" r:id="rId10" imgW="2184120" imgH="444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5365750" cy="10937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457200" y="4648200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>
                <a:cs typeface="Arial" pitchFamily="34" charset="0"/>
              </a:rPr>
              <a:t>average chemical potential per ion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228600" y="4191000"/>
            <a:ext cx="8763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679842" y="1876425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>
                <a:cs typeface="Arial" pitchFamily="34" charset="0"/>
              </a:rPr>
              <a:t>chemical potential of dissolved salt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17</a:t>
            </a:fld>
            <a:endParaRPr lang="en-US" alt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44235"/>
              </p:ext>
            </p:extLst>
          </p:nvPr>
        </p:nvGraphicFramePr>
        <p:xfrm>
          <a:off x="2362200" y="1828800"/>
          <a:ext cx="43386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34" name="Equation" r:id="rId12" imgW="1765300" imgH="241300" progId="Equation.3">
                  <p:embed/>
                </p:oleObj>
              </mc:Choice>
              <mc:Fallback>
                <p:oleObj name="Equation" r:id="rId12" imgW="17653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43386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29682"/>
              </p:ext>
            </p:extLst>
          </p:nvPr>
        </p:nvGraphicFramePr>
        <p:xfrm>
          <a:off x="2362200" y="990600"/>
          <a:ext cx="35258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35" name="Equation" r:id="rId14" imgW="1435100" imgH="254000" progId="Equation.3">
                  <p:embed/>
                </p:oleObj>
              </mc:Choice>
              <mc:Fallback>
                <p:oleObj name="Equation" r:id="rId14" imgW="1435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3525838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714500" y="57150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 smtClean="0">
                <a:cs typeface="Arial" pitchFamily="34" charset="0"/>
              </a:rPr>
              <a:t>(The solution has to be electrically neutral)</a:t>
            </a:r>
            <a:r>
              <a:rPr lang="en-US" altLang="nl-NL" b="1" dirty="0" smtClean="0">
                <a:cs typeface="Arial" pitchFamily="34" charset="0"/>
              </a:rPr>
              <a:t> </a:t>
            </a:r>
            <a:endParaRPr lang="ru-RU" altLang="nl-NL" b="1" i="1" baseline="30000" dirty="0"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59306"/>
              </p:ext>
            </p:extLst>
          </p:nvPr>
        </p:nvGraphicFramePr>
        <p:xfrm>
          <a:off x="4995504" y="3429000"/>
          <a:ext cx="33686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36" name="Vergelijking" r:id="rId16" imgW="1371600" imgH="228600" progId="Equation.3">
                  <p:embed/>
                </p:oleObj>
              </mc:Choice>
              <mc:Fallback>
                <p:oleObj name="Vergelijking" r:id="rId16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504" y="3429000"/>
                        <a:ext cx="3368675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>
            <a:off x="4114800" y="3611880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72932" y="5203116"/>
            <a:ext cx="268313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sz="2400" b="1" baseline="30000" dirty="0" smtClean="0">
                <a:cs typeface="Arial" pitchFamily="34" charset="0"/>
              </a:rPr>
              <a:t>(</a:t>
            </a:r>
            <a:r>
              <a:rPr lang="en-US" altLang="nl-NL" sz="2800" b="1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nl-NL" b="1" baseline="30000" dirty="0" smtClean="0">
                <a:cs typeface="Arial" pitchFamily="34" charset="0"/>
              </a:rPr>
              <a:t> </a:t>
            </a:r>
            <a:r>
              <a:rPr lang="en-US" altLang="nl-NL" sz="2400" b="1" baseline="30000" dirty="0" smtClean="0">
                <a:cs typeface="Arial" pitchFamily="34" charset="0"/>
              </a:rPr>
              <a:t>labels any of the ions)</a:t>
            </a:r>
            <a:r>
              <a:rPr lang="en-US" altLang="nl-NL" sz="2400" b="1" dirty="0" smtClean="0">
                <a:cs typeface="Arial" pitchFamily="34" charset="0"/>
              </a:rPr>
              <a:t> </a:t>
            </a:r>
            <a:endParaRPr lang="ru-RU" altLang="nl-NL" sz="2400" b="1" i="1" baseline="30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89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85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45662"/>
              </p:ext>
            </p:extLst>
          </p:nvPr>
        </p:nvGraphicFramePr>
        <p:xfrm>
          <a:off x="533400" y="6048375"/>
          <a:ext cx="37798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0" name="Equation" r:id="rId4" imgW="1536480" imgH="266400" progId="Equation.3">
                  <p:embed/>
                </p:oleObj>
              </mc:Choice>
              <mc:Fallback>
                <p:oleObj name="Equation" r:id="rId4" imgW="1536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48375"/>
                        <a:ext cx="3779838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817178"/>
              </p:ext>
            </p:extLst>
          </p:nvPr>
        </p:nvGraphicFramePr>
        <p:xfrm>
          <a:off x="4906963" y="6066155"/>
          <a:ext cx="30559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1" name="Equation" r:id="rId6" imgW="1244520" imgH="241200" progId="Equation.3">
                  <p:embed/>
                </p:oleObj>
              </mc:Choice>
              <mc:Fallback>
                <p:oleObj name="Equation" r:id="rId6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6066155"/>
                        <a:ext cx="3055937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457200" y="4648200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>
                <a:cs typeface="Arial" pitchFamily="34" charset="0"/>
              </a:rPr>
              <a:t>average chemical potential per ion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228600" y="4191000"/>
            <a:ext cx="8763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679842" y="1876425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>
                <a:cs typeface="Arial" pitchFamily="34" charset="0"/>
              </a:rPr>
              <a:t>chemical potential of dissolved salt</a:t>
            </a:r>
            <a:endParaRPr lang="ru-RU" altLang="nl-NL" b="1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18</a:t>
            </a:fld>
            <a:endParaRPr lang="en-US" altLang="nl-NL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11051" y="5781541"/>
            <a:ext cx="3627549" cy="3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baseline="30000" dirty="0" smtClean="0">
                <a:cs typeface="Arial" pitchFamily="34" charset="0"/>
              </a:rPr>
              <a:t>Mean activity coefficient</a:t>
            </a:r>
            <a:endParaRPr lang="ru-RU" altLang="nl-NL" b="1" i="1" baseline="30000" dirty="0"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44235"/>
              </p:ext>
            </p:extLst>
          </p:nvPr>
        </p:nvGraphicFramePr>
        <p:xfrm>
          <a:off x="2362200" y="1828800"/>
          <a:ext cx="43386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2" name="Equation" r:id="rId8" imgW="1765300" imgH="241300" progId="Equation.3">
                  <p:embed/>
                </p:oleObj>
              </mc:Choice>
              <mc:Fallback>
                <p:oleObj name="Equation" r:id="rId8" imgW="17653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43386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29682"/>
              </p:ext>
            </p:extLst>
          </p:nvPr>
        </p:nvGraphicFramePr>
        <p:xfrm>
          <a:off x="2362200" y="990600"/>
          <a:ext cx="35258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3" name="Equation" r:id="rId10" imgW="1435100" imgH="254000" progId="Equation.3">
                  <p:embed/>
                </p:oleObj>
              </mc:Choice>
              <mc:Fallback>
                <p:oleObj name="Equation" r:id="rId10" imgW="1435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3525838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77647"/>
              </p:ext>
            </p:extLst>
          </p:nvPr>
        </p:nvGraphicFramePr>
        <p:xfrm>
          <a:off x="3124200" y="4419600"/>
          <a:ext cx="536575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4" name="Equation" r:id="rId12" imgW="2184400" imgH="444500" progId="Equation.3">
                  <p:embed/>
                </p:oleObj>
              </mc:Choice>
              <mc:Fallback>
                <p:oleObj name="Equation" r:id="rId12" imgW="2184400" imgH="444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5365750" cy="10937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471897"/>
              </p:ext>
            </p:extLst>
          </p:nvPr>
        </p:nvGraphicFramePr>
        <p:xfrm>
          <a:off x="4995504" y="3429000"/>
          <a:ext cx="33686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5" name="Vergelijking" r:id="rId14" imgW="1371600" imgH="228600" progId="Equation.3">
                  <p:embed/>
                </p:oleObj>
              </mc:Choice>
              <mc:Fallback>
                <p:oleObj name="Vergelijking" r:id="rId1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504" y="3429000"/>
                        <a:ext cx="3368675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4114800" y="3611880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409040"/>
              </p:ext>
            </p:extLst>
          </p:nvPr>
        </p:nvGraphicFramePr>
        <p:xfrm>
          <a:off x="2301875" y="2590800"/>
          <a:ext cx="31845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6" name="Equation" r:id="rId16" imgW="1295400" imgH="228600" progId="Equation.3">
                  <p:embed/>
                </p:oleObj>
              </mc:Choice>
              <mc:Fallback>
                <p:oleObj name="Equation" r:id="rId16" imgW="1295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2590800"/>
                        <a:ext cx="3184525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504170"/>
              </p:ext>
            </p:extLst>
          </p:nvPr>
        </p:nvGraphicFramePr>
        <p:xfrm>
          <a:off x="5761038" y="2590800"/>
          <a:ext cx="31543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7" name="Equation" r:id="rId18" imgW="1282700" imgH="228600" progId="Equation.3">
                  <p:embed/>
                </p:oleObj>
              </mc:Choice>
              <mc:Fallback>
                <p:oleObj name="Equation" r:id="rId18" imgW="12827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2590800"/>
                        <a:ext cx="3154362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420062"/>
              </p:ext>
            </p:extLst>
          </p:nvPr>
        </p:nvGraphicFramePr>
        <p:xfrm>
          <a:off x="381000" y="3429000"/>
          <a:ext cx="3370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8" name="Equation" r:id="rId20" imgW="1371600" imgH="228600" progId="Equation.3">
                  <p:embed/>
                </p:oleObj>
              </mc:Choice>
              <mc:Fallback>
                <p:oleObj name="Equation" r:id="rId20" imgW="13716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3370263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62600" y="5410200"/>
            <a:ext cx="304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743200" cy="30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 smtClean="0">
                <a:solidFill>
                  <a:srgbClr val="C00000"/>
                </a:solidFill>
              </a:rPr>
              <a:t>Mean activity coefficient: </a:t>
            </a:r>
            <a:r>
              <a:rPr lang="en-US" altLang="nl-NL" sz="2800" b="1" u="sng" dirty="0">
                <a:solidFill>
                  <a:srgbClr val="C00000"/>
                </a:solidFill>
              </a:rPr>
              <a:t>Debye-</a:t>
            </a:r>
            <a:r>
              <a:rPr lang="en-US" altLang="nl-NL" sz="2800" b="1" u="sng" dirty="0" err="1">
                <a:solidFill>
                  <a:srgbClr val="C00000"/>
                </a:solidFill>
              </a:rPr>
              <a:t>H</a:t>
            </a:r>
            <a:r>
              <a:rPr lang="en-US" altLang="nl-NL" sz="2800" b="1" dirty="0" err="1">
                <a:solidFill>
                  <a:srgbClr val="C00000"/>
                </a:solidFill>
                <a:cs typeface="Arial" pitchFamily="34" charset="0"/>
              </a:rPr>
              <a:t>ü</a:t>
            </a:r>
            <a:r>
              <a:rPr lang="en-US" altLang="nl-NL" sz="2800" b="1" u="sng" dirty="0" err="1">
                <a:solidFill>
                  <a:srgbClr val="C00000"/>
                </a:solidFill>
              </a:rPr>
              <a:t>ckel</a:t>
            </a:r>
            <a:endParaRPr lang="en-US" altLang="nl-NL" sz="28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1177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47898"/>
              </p:ext>
            </p:extLst>
          </p:nvPr>
        </p:nvGraphicFramePr>
        <p:xfrm>
          <a:off x="4495800" y="3076575"/>
          <a:ext cx="37798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39" name="Equation" r:id="rId4" imgW="1536480" imgH="266400" progId="Equation.3">
                  <p:embed/>
                </p:oleObj>
              </mc:Choice>
              <mc:Fallback>
                <p:oleObj name="Equation" r:id="rId4" imgW="1536480" imgH="266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076575"/>
                        <a:ext cx="3779838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19</a:t>
            </a:fld>
            <a:endParaRPr lang="en-US" altLang="nl-NL"/>
          </a:p>
        </p:txBody>
      </p:sp>
      <p:sp>
        <p:nvSpPr>
          <p:cNvPr id="3" name="TextBox 2"/>
          <p:cNvSpPr txBox="1"/>
          <p:nvPr/>
        </p:nvSpPr>
        <p:spPr>
          <a:xfrm>
            <a:off x="4419600" y="2634734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Mean activity coefficient</a:t>
            </a:r>
            <a:endParaRPr lang="nl-NL" sz="2400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09784"/>
              </p:ext>
            </p:extLst>
          </p:nvPr>
        </p:nvGraphicFramePr>
        <p:xfrm>
          <a:off x="4954148" y="3994630"/>
          <a:ext cx="291306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40" name="Equation" r:id="rId6" imgW="1523880" imgH="253800" progId="Equation.3">
                  <p:embed/>
                </p:oleObj>
              </mc:Choice>
              <mc:Fallback>
                <p:oleObj name="Equation" r:id="rId6" imgW="15238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148" y="3994630"/>
                        <a:ext cx="2913062" cy="487363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5346"/>
              </p:ext>
            </p:extLst>
          </p:nvPr>
        </p:nvGraphicFramePr>
        <p:xfrm>
          <a:off x="4449763" y="1311275"/>
          <a:ext cx="3057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41" name="Equation" r:id="rId8" imgW="1244520" imgH="241200" progId="Equation.3">
                  <p:embed/>
                </p:oleObj>
              </mc:Choice>
              <mc:Fallback>
                <p:oleObj name="Equation" r:id="rId8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311275"/>
                        <a:ext cx="30575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342728" y="1889760"/>
            <a:ext cx="33281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2000" b="1" dirty="0" smtClean="0"/>
              <a:t>(</a:t>
            </a:r>
            <a:r>
              <a:rPr lang="en-US" altLang="nl-NL" sz="2000" b="1" u="sng" dirty="0" smtClean="0"/>
              <a:t>ions </a:t>
            </a:r>
            <a:r>
              <a:rPr lang="en-US" altLang="nl-NL" sz="24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nl-NL" sz="2000" b="1" u="sng" dirty="0" smtClean="0"/>
              <a:t> of a dissolved salt</a:t>
            </a:r>
            <a:r>
              <a:rPr lang="en-US" altLang="nl-NL" sz="2000" b="1" dirty="0" smtClean="0"/>
              <a:t>)</a:t>
            </a:r>
            <a:endParaRPr lang="en-US" alt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94508" y="304800"/>
            <a:ext cx="8494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2800" b="1" u="sng" dirty="0">
                <a:solidFill>
                  <a:srgbClr val="C00000"/>
                </a:solidFill>
              </a:rPr>
              <a:t>Classical thermodynamics: </a:t>
            </a:r>
            <a:r>
              <a:rPr lang="en-US" altLang="nl-NL" sz="2800" b="1" u="sng" dirty="0"/>
              <a:t>reaction equilibria: </a:t>
            </a:r>
            <a:r>
              <a:rPr lang="en-US" altLang="nl-NL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altLang="nl-NL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4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136972"/>
              </p:ext>
            </p:extLst>
          </p:nvPr>
        </p:nvGraphicFramePr>
        <p:xfrm>
          <a:off x="1371600" y="1066800"/>
          <a:ext cx="63706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4" name="Equation" r:id="rId3" imgW="2806560" imgH="342720" progId="Equation.3">
                  <p:embed/>
                </p:oleObj>
              </mc:Choice>
              <mc:Fallback>
                <p:oleObj name="Equation" r:id="rId3" imgW="2806560" imgH="3427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6370638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848262"/>
              </p:ext>
            </p:extLst>
          </p:nvPr>
        </p:nvGraphicFramePr>
        <p:xfrm>
          <a:off x="2141538" y="2101850"/>
          <a:ext cx="12112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5" name="Equation" r:id="rId5" imgW="533160" imgH="215640" progId="Equation.3">
                  <p:embed/>
                </p:oleObj>
              </mc:Choice>
              <mc:Fallback>
                <p:oleObj name="Equation" r:id="rId5" imgW="53316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2101850"/>
                        <a:ext cx="1211262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910006"/>
              </p:ext>
            </p:extLst>
          </p:nvPr>
        </p:nvGraphicFramePr>
        <p:xfrm>
          <a:off x="4224338" y="2057400"/>
          <a:ext cx="43815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6" name="Equation" r:id="rId7" imgW="1930320" imgH="253800" progId="Equation.3">
                  <p:embed/>
                </p:oleObj>
              </mc:Choice>
              <mc:Fallback>
                <p:oleObj name="Equation" r:id="rId7" imgW="193032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2057400"/>
                        <a:ext cx="4381500" cy="579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85725" y="2101850"/>
            <a:ext cx="195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2400" b="1" u="sng" dirty="0"/>
              <a:t>Equilibrium:</a:t>
            </a:r>
          </a:p>
        </p:txBody>
      </p:sp>
      <p:sp>
        <p:nvSpPr>
          <p:cNvPr id="103441" name="AutoShape 17"/>
          <p:cNvSpPr>
            <a:spLocks noChangeArrowheads="1"/>
          </p:cNvSpPr>
          <p:nvPr/>
        </p:nvSpPr>
        <p:spPr bwMode="auto">
          <a:xfrm>
            <a:off x="3570288" y="2189163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034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37973"/>
              </p:ext>
            </p:extLst>
          </p:nvPr>
        </p:nvGraphicFramePr>
        <p:xfrm>
          <a:off x="2209800" y="5519738"/>
          <a:ext cx="8651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7" name="Equation" r:id="rId9" imgW="380880" imgH="177480" progId="Equation.3">
                  <p:embed/>
                </p:oleObj>
              </mc:Choice>
              <mc:Fallback>
                <p:oleObj name="Equation" r:id="rId9" imgW="380880" imgH="177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19738"/>
                        <a:ext cx="865188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153548"/>
              </p:ext>
            </p:extLst>
          </p:nvPr>
        </p:nvGraphicFramePr>
        <p:xfrm>
          <a:off x="4267200" y="5273675"/>
          <a:ext cx="37480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8" name="Equation" r:id="rId11" imgW="1650960" imgH="393480" progId="Equation.3">
                  <p:embed/>
                </p:oleObj>
              </mc:Choice>
              <mc:Fallback>
                <p:oleObj name="Equation" r:id="rId11" imgW="165096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273675"/>
                        <a:ext cx="3748088" cy="898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98425" y="5476875"/>
            <a:ext cx="195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2400" b="1" u="sng"/>
              <a:t>Equilibrium:</a:t>
            </a:r>
          </a:p>
        </p:txBody>
      </p:sp>
      <p:sp>
        <p:nvSpPr>
          <p:cNvPr id="103445" name="AutoShape 21"/>
          <p:cNvSpPr>
            <a:spLocks noChangeArrowheads="1"/>
          </p:cNvSpPr>
          <p:nvPr/>
        </p:nvSpPr>
        <p:spPr bwMode="auto">
          <a:xfrm>
            <a:off x="3581400" y="5564188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0344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11350"/>
              </p:ext>
            </p:extLst>
          </p:nvPr>
        </p:nvGraphicFramePr>
        <p:xfrm>
          <a:off x="2136267" y="4073525"/>
          <a:ext cx="54197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9" name="Equation" r:id="rId13" imgW="2387520" imgH="419040" progId="Equation.3">
                  <p:embed/>
                </p:oleObj>
              </mc:Choice>
              <mc:Fallback>
                <p:oleObj name="Equation" r:id="rId13" imgW="2387520" imgH="419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267" y="4073525"/>
                        <a:ext cx="5419725" cy="9556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402337" y="3080111"/>
            <a:ext cx="4395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nl-NL" sz="2400" b="1" u="sng" dirty="0" smtClean="0"/>
              <a:t>Electrochemical </a:t>
            </a:r>
            <a:r>
              <a:rPr lang="en-US" altLang="nl-NL" sz="2400" b="1" u="sng" dirty="0" err="1"/>
              <a:t>equilibria</a:t>
            </a:r>
            <a:r>
              <a:rPr lang="en-US" altLang="nl-NL" sz="2400" b="1" u="sng" dirty="0"/>
              <a:t>:</a:t>
            </a:r>
          </a:p>
        </p:txBody>
      </p:sp>
      <p:graphicFrame>
        <p:nvGraphicFramePr>
          <p:cNvPr id="10344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69767"/>
              </p:ext>
            </p:extLst>
          </p:nvPr>
        </p:nvGraphicFramePr>
        <p:xfrm>
          <a:off x="4700017" y="3057154"/>
          <a:ext cx="1776983" cy="52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0" name="Equation" r:id="rId15" imgW="850680" imgH="215640" progId="Equation.3">
                  <p:embed/>
                </p:oleObj>
              </mc:Choice>
              <mc:Fallback>
                <p:oleObj name="Equation" r:id="rId15" imgW="850680" imgH="215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017" y="3057154"/>
                        <a:ext cx="1776983" cy="52714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2</a:t>
            </a:fld>
            <a:endParaRPr lang="en-US" altLang="nl-NL"/>
          </a:p>
        </p:txBody>
      </p:sp>
      <p:sp>
        <p:nvSpPr>
          <p:cNvPr id="16" name="TextBox 15"/>
          <p:cNvSpPr txBox="1"/>
          <p:nvPr/>
        </p:nvSpPr>
        <p:spPr>
          <a:xfrm>
            <a:off x="7543800" y="410823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</a:t>
            </a:r>
          </a:p>
          <a:p>
            <a:r>
              <a:rPr lang="nl-NL" sz="2400" b="1" u="sng" dirty="0" smtClean="0"/>
              <a:t>equation</a:t>
            </a:r>
            <a:endParaRPr lang="nl-NL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79455"/>
              </p:ext>
            </p:extLst>
          </p:nvPr>
        </p:nvGraphicFramePr>
        <p:xfrm>
          <a:off x="6724650" y="3048000"/>
          <a:ext cx="2276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1" name="Equation" r:id="rId17" imgW="1002960" imgH="228600" progId="Equation.3">
                  <p:embed/>
                </p:oleObj>
              </mc:Choice>
              <mc:Fallback>
                <p:oleObj name="Equation" r:id="rId17" imgW="10029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3048000"/>
                        <a:ext cx="2276475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743200" cy="30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1143000" y="44958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dirty="0"/>
              <a:t>Debye-</a:t>
            </a:r>
            <a:r>
              <a:rPr lang="en-US" altLang="nl-NL" dirty="0" err="1"/>
              <a:t>H</a:t>
            </a:r>
            <a:r>
              <a:rPr lang="en-US" altLang="nl-NL" dirty="0" err="1">
                <a:cs typeface="Arial" pitchFamily="34" charset="0"/>
              </a:rPr>
              <a:t>ü</a:t>
            </a:r>
            <a:r>
              <a:rPr lang="en-US" altLang="nl-NL" dirty="0" err="1"/>
              <a:t>ckel</a:t>
            </a:r>
            <a:r>
              <a:rPr lang="en-US" altLang="nl-NL" dirty="0"/>
              <a:t>:</a:t>
            </a:r>
            <a:endParaRPr lang="ru-RU" altLang="nl-NL" b="1" baseline="30000" dirty="0"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177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17321"/>
              </p:ext>
            </p:extLst>
          </p:nvPr>
        </p:nvGraphicFramePr>
        <p:xfrm>
          <a:off x="4724400" y="4495800"/>
          <a:ext cx="3124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85" name="Equation" r:id="rId4" imgW="1269720" imgH="253800" progId="Equation.3">
                  <p:embed/>
                </p:oleObj>
              </mc:Choice>
              <mc:Fallback>
                <p:oleObj name="Equation" r:id="rId4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95800"/>
                        <a:ext cx="3124200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806813"/>
              </p:ext>
            </p:extLst>
          </p:nvPr>
        </p:nvGraphicFramePr>
        <p:xfrm>
          <a:off x="4495800" y="3076575"/>
          <a:ext cx="37798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86" name="Equation" r:id="rId6" imgW="1536480" imgH="266400" progId="Equation.3">
                  <p:embed/>
                </p:oleObj>
              </mc:Choice>
              <mc:Fallback>
                <p:oleObj name="Equation" r:id="rId6" imgW="1536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076575"/>
                        <a:ext cx="3779838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986427"/>
              </p:ext>
            </p:extLst>
          </p:nvPr>
        </p:nvGraphicFramePr>
        <p:xfrm>
          <a:off x="4449763" y="1311275"/>
          <a:ext cx="3057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87" name="Equation" r:id="rId8" imgW="1244520" imgH="241200" progId="Equation.3">
                  <p:embed/>
                </p:oleObj>
              </mc:Choice>
              <mc:Fallback>
                <p:oleObj name="Equation" r:id="rId8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311275"/>
                        <a:ext cx="30575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492447"/>
              </p:ext>
            </p:extLst>
          </p:nvPr>
        </p:nvGraphicFramePr>
        <p:xfrm>
          <a:off x="5032375" y="5410200"/>
          <a:ext cx="28162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88" name="Equation" r:id="rId10" imgW="1930320" imgH="507960" progId="Equation.3">
                  <p:embed/>
                </p:oleObj>
              </mc:Choice>
              <mc:Fallback>
                <p:oleObj name="Equation" r:id="rId10" imgW="193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5410200"/>
                        <a:ext cx="2816225" cy="7413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77024"/>
              </p:ext>
            </p:extLst>
          </p:nvPr>
        </p:nvGraphicFramePr>
        <p:xfrm>
          <a:off x="2935287" y="5410200"/>
          <a:ext cx="16716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89" name="Equation" r:id="rId12" imgW="927000" imgH="419040" progId="Equation.3">
                  <p:embed/>
                </p:oleObj>
              </mc:Choice>
              <mc:Fallback>
                <p:oleObj name="Equation" r:id="rId12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7" y="5410200"/>
                        <a:ext cx="1671638" cy="7556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20</a:t>
            </a:fld>
            <a:endParaRPr lang="en-US" altLang="nl-NL"/>
          </a:p>
        </p:txBody>
      </p:sp>
      <p:sp>
        <p:nvSpPr>
          <p:cNvPr id="3" name="TextBox 2"/>
          <p:cNvSpPr txBox="1"/>
          <p:nvPr/>
        </p:nvSpPr>
        <p:spPr>
          <a:xfrm>
            <a:off x="4419600" y="2634734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Mean activity coefficient</a:t>
            </a:r>
            <a:endParaRPr lang="nl-NL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877887" y="5564832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Ionic strength</a:t>
            </a:r>
            <a:endParaRPr lang="nl-NL" sz="24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973983" y="6227802"/>
            <a:ext cx="296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u="sng" dirty="0" smtClean="0"/>
              <a:t>A </a:t>
            </a:r>
            <a:r>
              <a:rPr lang="nl-NL" u="sng" dirty="0" smtClean="0"/>
              <a:t>= 0.509 for H</a:t>
            </a:r>
            <a:r>
              <a:rPr lang="nl-NL" baseline="-25000" dirty="0" smtClean="0"/>
              <a:t>2</a:t>
            </a:r>
            <a:r>
              <a:rPr lang="nl-NL" u="sng" dirty="0" smtClean="0"/>
              <a:t>O @ 298 K</a:t>
            </a:r>
            <a:endParaRPr lang="nl-NL" u="sng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 smtClean="0">
                <a:solidFill>
                  <a:srgbClr val="C00000"/>
                </a:solidFill>
              </a:rPr>
              <a:t>Mean activity coefficient: </a:t>
            </a:r>
            <a:r>
              <a:rPr lang="en-US" altLang="nl-NL" sz="2800" b="1" u="sng" dirty="0">
                <a:solidFill>
                  <a:srgbClr val="C00000"/>
                </a:solidFill>
              </a:rPr>
              <a:t>Debye-</a:t>
            </a:r>
            <a:r>
              <a:rPr lang="en-US" altLang="nl-NL" sz="2800" b="1" u="sng" dirty="0" err="1">
                <a:solidFill>
                  <a:srgbClr val="C00000"/>
                </a:solidFill>
              </a:rPr>
              <a:t>H</a:t>
            </a:r>
            <a:r>
              <a:rPr lang="en-US" altLang="nl-NL" sz="2800" b="1" dirty="0" err="1">
                <a:solidFill>
                  <a:srgbClr val="C00000"/>
                </a:solidFill>
                <a:cs typeface="Arial" pitchFamily="34" charset="0"/>
              </a:rPr>
              <a:t>ü</a:t>
            </a:r>
            <a:r>
              <a:rPr lang="en-US" altLang="nl-NL" sz="2800" b="1" u="sng" dirty="0" err="1">
                <a:solidFill>
                  <a:srgbClr val="C00000"/>
                </a:solidFill>
              </a:rPr>
              <a:t>ckel</a:t>
            </a:r>
            <a:endParaRPr lang="en-US" altLang="nl-NL" sz="2800" b="1" u="sng" dirty="0">
              <a:solidFill>
                <a:srgbClr val="C00000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98973" y="6243935"/>
            <a:ext cx="3812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2000" b="1" dirty="0" smtClean="0"/>
              <a:t>(</a:t>
            </a:r>
            <a:r>
              <a:rPr lang="en-US" altLang="nl-NL" sz="2000" b="1" u="sng" dirty="0" smtClean="0"/>
              <a:t>sum over </a:t>
            </a:r>
            <a:r>
              <a:rPr lang="en-US" altLang="nl-NL" sz="2000" b="1" u="sng" dirty="0" smtClean="0">
                <a:solidFill>
                  <a:srgbClr val="FF0000"/>
                </a:solidFill>
              </a:rPr>
              <a:t>all ions</a:t>
            </a:r>
            <a:r>
              <a:rPr lang="en-US" altLang="nl-NL" sz="2000" b="1" u="sng" dirty="0" smtClean="0"/>
              <a:t> in solution</a:t>
            </a:r>
            <a:r>
              <a:rPr lang="en-US" altLang="nl-NL" sz="2000" b="1" dirty="0" smtClean="0"/>
              <a:t>)</a:t>
            </a:r>
            <a:endParaRPr lang="en-US" altLang="nl-NL" sz="2000" b="1" dirty="0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342728" y="1889760"/>
            <a:ext cx="33281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2000" b="1" dirty="0" smtClean="0"/>
              <a:t>(</a:t>
            </a:r>
            <a:r>
              <a:rPr lang="en-US" altLang="nl-NL" sz="2000" b="1" u="sng" dirty="0" smtClean="0"/>
              <a:t>ions </a:t>
            </a:r>
            <a:r>
              <a:rPr lang="en-US" altLang="nl-NL" sz="24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nl-NL" sz="2000" b="1" u="sng" dirty="0" smtClean="0"/>
              <a:t> of a dissolved salt</a:t>
            </a:r>
            <a:r>
              <a:rPr lang="en-US" altLang="nl-NL" sz="2000" b="1" dirty="0" smtClean="0"/>
              <a:t>)</a:t>
            </a:r>
            <a:endParaRPr lang="en-US" altLang="nl-NL" sz="2000" b="1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984509" y="4953000"/>
            <a:ext cx="17459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2000" b="1" dirty="0" smtClean="0"/>
              <a:t>(</a:t>
            </a:r>
            <a:r>
              <a:rPr lang="en-US" altLang="nl-NL" sz="2000" b="1" u="sng" dirty="0" smtClean="0"/>
              <a:t>limiting law</a:t>
            </a:r>
            <a:r>
              <a:rPr lang="en-US" altLang="nl-NL" sz="2000" b="1" dirty="0" smtClean="0"/>
              <a:t>)</a:t>
            </a:r>
            <a:endParaRPr lang="en-US" alt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1956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173554"/>
              </p:ext>
            </p:extLst>
          </p:nvPr>
        </p:nvGraphicFramePr>
        <p:xfrm>
          <a:off x="762000" y="1295400"/>
          <a:ext cx="3124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0" name="Equation" r:id="rId3" imgW="1269720" imgH="253800" progId="Equation.3">
                  <p:embed/>
                </p:oleObj>
              </mc:Choice>
              <mc:Fallback>
                <p:oleObj name="Equation" r:id="rId3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3124200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499234"/>
              </p:ext>
            </p:extLst>
          </p:nvPr>
        </p:nvGraphicFramePr>
        <p:xfrm>
          <a:off x="1143000" y="2493400"/>
          <a:ext cx="22812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1" name="Equation" r:id="rId5" imgW="927000" imgH="419040" progId="Equation.3">
                  <p:embed/>
                </p:oleObj>
              </mc:Choice>
              <mc:Fallback>
                <p:oleObj name="Equation" r:id="rId5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93400"/>
                        <a:ext cx="2281238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21</a:t>
            </a:fld>
            <a:endParaRPr lang="en-US" altLang="nl-NL"/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292440"/>
              </p:ext>
            </p:extLst>
          </p:nvPr>
        </p:nvGraphicFramePr>
        <p:xfrm>
          <a:off x="4495800" y="2499242"/>
          <a:ext cx="37798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2" name="Equation" r:id="rId7" imgW="1536480" imgH="266400" progId="Equation.3">
                  <p:embed/>
                </p:oleObj>
              </mc:Choice>
              <mc:Fallback>
                <p:oleObj name="Equation" r:id="rId7" imgW="1536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99242"/>
                        <a:ext cx="3779838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39797"/>
              </p:ext>
            </p:extLst>
          </p:nvPr>
        </p:nvGraphicFramePr>
        <p:xfrm>
          <a:off x="4449763" y="1295400"/>
          <a:ext cx="3057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3" name="Equation" r:id="rId9" imgW="1244520" imgH="241200" progId="Equation.3">
                  <p:embed/>
                </p:oleObj>
              </mc:Choice>
              <mc:Fallback>
                <p:oleObj name="Equation" r:id="rId9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295400"/>
                        <a:ext cx="30575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19600" y="2057401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Mean activity coefficient</a:t>
            </a:r>
            <a:endParaRPr lang="nl-NL" sz="2400" u="sng" dirty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09600" y="8382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Debye-</a:t>
            </a:r>
            <a:r>
              <a:rPr lang="en-US" altLang="nl-NL" sz="2400" u="sng" dirty="0" err="1"/>
              <a:t>H</a:t>
            </a:r>
            <a:r>
              <a:rPr lang="en-US" altLang="nl-NL" sz="2400" u="sng" dirty="0" err="1">
                <a:cs typeface="Arial" pitchFamily="34" charset="0"/>
              </a:rPr>
              <a:t>ü</a:t>
            </a:r>
            <a:r>
              <a:rPr lang="en-US" altLang="nl-NL" sz="2400" u="sng" dirty="0" err="1"/>
              <a:t>ckel</a:t>
            </a:r>
            <a:r>
              <a:rPr lang="en-US" altLang="nl-NL" sz="2400" u="sng" dirty="0"/>
              <a:t>:</a:t>
            </a:r>
            <a:endParaRPr lang="ru-RU" altLang="nl-NL" sz="2400" b="1" u="sng" baseline="300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1915" y="2045208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Ionic strength</a:t>
            </a:r>
            <a:endParaRPr lang="nl-NL" sz="2400" u="sng" dirty="0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04800" y="3810000"/>
            <a:ext cx="1371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u="sng" baseline="30000" dirty="0" smtClean="0">
                <a:cs typeface="Arial" pitchFamily="34" charset="0"/>
              </a:rPr>
              <a:t>Example</a:t>
            </a:r>
            <a:endParaRPr lang="ru-RU" altLang="nl-NL" b="1" i="1" u="sng" baseline="30000" dirty="0"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20567"/>
              </p:ext>
            </p:extLst>
          </p:nvPr>
        </p:nvGraphicFramePr>
        <p:xfrm>
          <a:off x="1752600" y="3697288"/>
          <a:ext cx="7032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4" name="Equation" r:id="rId11" imgW="3441600" imgH="241200" progId="Equation.3">
                  <p:embed/>
                </p:oleObj>
              </mc:Choice>
              <mc:Fallback>
                <p:oleObj name="Equation" r:id="rId11" imgW="344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97288"/>
                        <a:ext cx="703262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>
            <a:off x="616585" y="4731179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568161"/>
              </p:ext>
            </p:extLst>
          </p:nvPr>
        </p:nvGraphicFramePr>
        <p:xfrm>
          <a:off x="1409065" y="4343400"/>
          <a:ext cx="6439535" cy="97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5" name="Vergelijking" r:id="rId13" imgW="3200400" imgH="482400" progId="Equation.3">
                  <p:embed/>
                </p:oleObj>
              </mc:Choice>
              <mc:Fallback>
                <p:oleObj name="Vergelijking" r:id="rId13" imgW="320040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065" y="4343400"/>
                        <a:ext cx="6439535" cy="97222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394460" y="5887482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918203"/>
              </p:ext>
            </p:extLst>
          </p:nvPr>
        </p:nvGraphicFramePr>
        <p:xfrm>
          <a:off x="2039938" y="5502533"/>
          <a:ext cx="53403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6" name="Vergelijking" r:id="rId15" imgW="2654280" imgH="482400" progId="Equation.3">
                  <p:embed/>
                </p:oleObj>
              </mc:Choice>
              <mc:Fallback>
                <p:oleObj name="Vergelijking" r:id="rId15" imgW="2654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5502533"/>
                        <a:ext cx="5340350" cy="971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953190" y="641246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u="sng" dirty="0" smtClean="0"/>
              <a:t>Sum over all ions in the solution</a:t>
            </a:r>
            <a:endParaRPr lang="nl-NL" b="1" u="sng" dirty="0"/>
          </a:p>
        </p:txBody>
      </p:sp>
    </p:spTree>
    <p:extLst>
      <p:ext uri="{BB962C8B-B14F-4D97-AF65-F5344CB8AC3E}">
        <p14:creationId xmlns:p14="http://schemas.microsoft.com/office/powerpoint/2010/main" val="34722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22</a:t>
            </a:fld>
            <a:endParaRPr lang="en-US" altLang="nl-NL"/>
          </a:p>
        </p:txBody>
      </p:sp>
      <p:sp>
        <p:nvSpPr>
          <p:cNvPr id="24" name="Right Arrow 23"/>
          <p:cNvSpPr/>
          <p:nvPr/>
        </p:nvSpPr>
        <p:spPr>
          <a:xfrm>
            <a:off x="1394460" y="4800600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388403"/>
              </p:ext>
            </p:extLst>
          </p:nvPr>
        </p:nvGraphicFramePr>
        <p:xfrm>
          <a:off x="2133600" y="4419600"/>
          <a:ext cx="53403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64" name="Vergelijking" r:id="rId3" imgW="2654280" imgH="482400" progId="Equation.3">
                  <p:embed/>
                </p:oleObj>
              </mc:Choice>
              <mc:Fallback>
                <p:oleObj name="Vergelijking" r:id="rId3" imgW="2654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5340350" cy="971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88956"/>
              </p:ext>
            </p:extLst>
          </p:nvPr>
        </p:nvGraphicFramePr>
        <p:xfrm>
          <a:off x="3746500" y="5638800"/>
          <a:ext cx="2120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65" name="Vergelijking" r:id="rId5" imgW="1054080" imgH="431640" progId="Equation.3">
                  <p:embed/>
                </p:oleObj>
              </mc:Choice>
              <mc:Fallback>
                <p:oleObj name="Vergelijking" r:id="rId5" imgW="10540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638800"/>
                        <a:ext cx="2120900" cy="8699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47800" y="577596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u="sng" dirty="0" smtClean="0"/>
              <a:t>relative molality</a:t>
            </a:r>
            <a:endParaRPr lang="nl-NL" sz="2400" u="sng" dirty="0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3662"/>
              </p:ext>
            </p:extLst>
          </p:nvPr>
        </p:nvGraphicFramePr>
        <p:xfrm>
          <a:off x="762000" y="1295400"/>
          <a:ext cx="3124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66" name="Equation" r:id="rId7" imgW="1269720" imgH="253800" progId="Equation.3">
                  <p:embed/>
                </p:oleObj>
              </mc:Choice>
              <mc:Fallback>
                <p:oleObj name="Equation" r:id="rId7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3124200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63823"/>
              </p:ext>
            </p:extLst>
          </p:nvPr>
        </p:nvGraphicFramePr>
        <p:xfrm>
          <a:off x="1143000" y="2493400"/>
          <a:ext cx="22812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67" name="Equation" r:id="rId9" imgW="927000" imgH="419040" progId="Equation.3">
                  <p:embed/>
                </p:oleObj>
              </mc:Choice>
              <mc:Fallback>
                <p:oleObj name="Equation" r:id="rId9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93400"/>
                        <a:ext cx="2281238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19715"/>
              </p:ext>
            </p:extLst>
          </p:nvPr>
        </p:nvGraphicFramePr>
        <p:xfrm>
          <a:off x="4495800" y="2499242"/>
          <a:ext cx="37798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68" name="Equation" r:id="rId11" imgW="1536480" imgH="266400" progId="Equation.3">
                  <p:embed/>
                </p:oleObj>
              </mc:Choice>
              <mc:Fallback>
                <p:oleObj name="Equation" r:id="rId11" imgW="1536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99242"/>
                        <a:ext cx="3779838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290517"/>
              </p:ext>
            </p:extLst>
          </p:nvPr>
        </p:nvGraphicFramePr>
        <p:xfrm>
          <a:off x="4449763" y="1295400"/>
          <a:ext cx="3057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69" name="Equation" r:id="rId13" imgW="1244520" imgH="241200" progId="Equation.3">
                  <p:embed/>
                </p:oleObj>
              </mc:Choice>
              <mc:Fallback>
                <p:oleObj name="Equation" r:id="rId13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295400"/>
                        <a:ext cx="30575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19600" y="2057401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Mean activity coefficient</a:t>
            </a:r>
            <a:endParaRPr lang="nl-NL" sz="2400" u="sng" dirty="0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09600" y="8382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Debye-</a:t>
            </a:r>
            <a:r>
              <a:rPr lang="en-US" altLang="nl-NL" sz="2400" u="sng" dirty="0" err="1"/>
              <a:t>H</a:t>
            </a:r>
            <a:r>
              <a:rPr lang="en-US" altLang="nl-NL" sz="2400" u="sng" dirty="0" err="1">
                <a:cs typeface="Arial" pitchFamily="34" charset="0"/>
              </a:rPr>
              <a:t>ü</a:t>
            </a:r>
            <a:r>
              <a:rPr lang="en-US" altLang="nl-NL" sz="2400" u="sng" dirty="0" err="1"/>
              <a:t>ckel</a:t>
            </a:r>
            <a:r>
              <a:rPr lang="en-US" altLang="nl-NL" sz="2400" u="sng" dirty="0"/>
              <a:t>:</a:t>
            </a:r>
            <a:endParaRPr lang="ru-RU" altLang="nl-NL" sz="2400" b="1" u="sng" baseline="300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1915" y="2045208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Ionic strength</a:t>
            </a:r>
            <a:endParaRPr lang="nl-NL" sz="2400" u="sng" dirty="0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304800" y="3810000"/>
            <a:ext cx="1371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u="sng" baseline="30000" dirty="0" smtClean="0">
                <a:cs typeface="Arial" pitchFamily="34" charset="0"/>
              </a:rPr>
              <a:t>Example</a:t>
            </a:r>
            <a:endParaRPr lang="ru-RU" altLang="nl-NL" b="1" i="1" u="sng" baseline="30000" dirty="0"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11096"/>
              </p:ext>
            </p:extLst>
          </p:nvPr>
        </p:nvGraphicFramePr>
        <p:xfrm>
          <a:off x="1752600" y="3697288"/>
          <a:ext cx="7032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70" name="Equation" r:id="rId15" imgW="3441600" imgH="241200" progId="Equation.3">
                  <p:embed/>
                </p:oleObj>
              </mc:Choice>
              <mc:Fallback>
                <p:oleObj name="Equation" r:id="rId15" imgW="344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97288"/>
                        <a:ext cx="703262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1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23</a:t>
            </a:fld>
            <a:endParaRPr lang="en-US" altLang="nl-NL"/>
          </a:p>
        </p:txBody>
      </p:sp>
      <p:sp>
        <p:nvSpPr>
          <p:cNvPr id="24" name="Right Arrow 23"/>
          <p:cNvSpPr/>
          <p:nvPr/>
        </p:nvSpPr>
        <p:spPr>
          <a:xfrm>
            <a:off x="1394460" y="4800600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885555"/>
              </p:ext>
            </p:extLst>
          </p:nvPr>
        </p:nvGraphicFramePr>
        <p:xfrm>
          <a:off x="2133600" y="4419600"/>
          <a:ext cx="53403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8" name="Vergelijking" r:id="rId3" imgW="2654280" imgH="482400" progId="Equation.3">
                  <p:embed/>
                </p:oleObj>
              </mc:Choice>
              <mc:Fallback>
                <p:oleObj name="Vergelijking" r:id="rId3" imgW="2654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5340350" cy="971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78783"/>
              </p:ext>
            </p:extLst>
          </p:nvPr>
        </p:nvGraphicFramePr>
        <p:xfrm>
          <a:off x="352425" y="6019800"/>
          <a:ext cx="46053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9" name="Equation" r:id="rId5" imgW="1968480" imgH="266400" progId="Equation.3">
                  <p:embed/>
                </p:oleObj>
              </mc:Choice>
              <mc:Fallback>
                <p:oleObj name="Equation" r:id="rId5" imgW="196848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6019800"/>
                        <a:ext cx="4605338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79809"/>
              </p:ext>
            </p:extLst>
          </p:nvPr>
        </p:nvGraphicFramePr>
        <p:xfrm>
          <a:off x="5543550" y="6048375"/>
          <a:ext cx="26622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0" name="Equation" r:id="rId7" imgW="1180800" imgH="241200" progId="Equation.3">
                  <p:embed/>
                </p:oleObj>
              </mc:Choice>
              <mc:Fallback>
                <p:oleObj name="Equation" r:id="rId7" imgW="11808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6048375"/>
                        <a:ext cx="2662238" cy="544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3662"/>
              </p:ext>
            </p:extLst>
          </p:nvPr>
        </p:nvGraphicFramePr>
        <p:xfrm>
          <a:off x="762000" y="1295400"/>
          <a:ext cx="3124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1" name="Equation" r:id="rId9" imgW="1269720" imgH="253800" progId="Equation.3">
                  <p:embed/>
                </p:oleObj>
              </mc:Choice>
              <mc:Fallback>
                <p:oleObj name="Equation" r:id="rId9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3124200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63823"/>
              </p:ext>
            </p:extLst>
          </p:nvPr>
        </p:nvGraphicFramePr>
        <p:xfrm>
          <a:off x="1143000" y="2493400"/>
          <a:ext cx="22812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2" name="Equation" r:id="rId11" imgW="927000" imgH="419040" progId="Equation.3">
                  <p:embed/>
                </p:oleObj>
              </mc:Choice>
              <mc:Fallback>
                <p:oleObj name="Equation" r:id="rId11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93400"/>
                        <a:ext cx="2281238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19715"/>
              </p:ext>
            </p:extLst>
          </p:nvPr>
        </p:nvGraphicFramePr>
        <p:xfrm>
          <a:off x="4495800" y="2499242"/>
          <a:ext cx="37798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3" name="Equation" r:id="rId13" imgW="1536480" imgH="266400" progId="Equation.3">
                  <p:embed/>
                </p:oleObj>
              </mc:Choice>
              <mc:Fallback>
                <p:oleObj name="Equation" r:id="rId13" imgW="1536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99242"/>
                        <a:ext cx="3779838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290517"/>
              </p:ext>
            </p:extLst>
          </p:nvPr>
        </p:nvGraphicFramePr>
        <p:xfrm>
          <a:off x="4449763" y="1295400"/>
          <a:ext cx="3057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4" name="Equation" r:id="rId15" imgW="1244520" imgH="241200" progId="Equation.3">
                  <p:embed/>
                </p:oleObj>
              </mc:Choice>
              <mc:Fallback>
                <p:oleObj name="Equation" r:id="rId15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295400"/>
                        <a:ext cx="30575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419600" y="2057401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Mean activity coefficient</a:t>
            </a:r>
            <a:endParaRPr lang="nl-NL" sz="2400" u="sng" dirty="0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09600" y="8382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Debye-</a:t>
            </a:r>
            <a:r>
              <a:rPr lang="en-US" altLang="nl-NL" sz="2400" u="sng" dirty="0" err="1"/>
              <a:t>H</a:t>
            </a:r>
            <a:r>
              <a:rPr lang="en-US" altLang="nl-NL" sz="2400" u="sng" dirty="0" err="1">
                <a:cs typeface="Arial" pitchFamily="34" charset="0"/>
              </a:rPr>
              <a:t>ü</a:t>
            </a:r>
            <a:r>
              <a:rPr lang="en-US" altLang="nl-NL" sz="2400" u="sng" dirty="0" err="1"/>
              <a:t>ckel</a:t>
            </a:r>
            <a:r>
              <a:rPr lang="en-US" altLang="nl-NL" sz="2400" u="sng" dirty="0"/>
              <a:t>:</a:t>
            </a:r>
            <a:endParaRPr lang="ru-RU" altLang="nl-NL" sz="2400" b="1" u="sng" baseline="300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1915" y="2045208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Ionic strength</a:t>
            </a:r>
            <a:endParaRPr lang="nl-NL" sz="2400" u="sng" dirty="0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04800" y="3810000"/>
            <a:ext cx="1371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u="sng" baseline="30000" dirty="0" smtClean="0">
                <a:cs typeface="Arial" pitchFamily="34" charset="0"/>
              </a:rPr>
              <a:t>Example</a:t>
            </a:r>
            <a:endParaRPr lang="ru-RU" altLang="nl-NL" b="1" i="1" u="sng" baseline="30000" dirty="0"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11096"/>
              </p:ext>
            </p:extLst>
          </p:nvPr>
        </p:nvGraphicFramePr>
        <p:xfrm>
          <a:off x="1752600" y="3697288"/>
          <a:ext cx="7032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5" name="Equation" r:id="rId17" imgW="3441600" imgH="241200" progId="Equation.3">
                  <p:embed/>
                </p:oleObj>
              </mc:Choice>
              <mc:Fallback>
                <p:oleObj name="Equation" r:id="rId17" imgW="344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97288"/>
                        <a:ext cx="703262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6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24</a:t>
            </a:fld>
            <a:endParaRPr lang="en-US" altLang="nl-NL"/>
          </a:p>
        </p:txBody>
      </p:sp>
      <p:sp>
        <p:nvSpPr>
          <p:cNvPr id="24" name="Right Arrow 23"/>
          <p:cNvSpPr/>
          <p:nvPr/>
        </p:nvSpPr>
        <p:spPr>
          <a:xfrm>
            <a:off x="1394460" y="4800600"/>
            <a:ext cx="533400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413777"/>
              </p:ext>
            </p:extLst>
          </p:nvPr>
        </p:nvGraphicFramePr>
        <p:xfrm>
          <a:off x="2133600" y="4419600"/>
          <a:ext cx="53403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9" name="Vergelijking" r:id="rId3" imgW="2654280" imgH="482400" progId="Equation.3">
                  <p:embed/>
                </p:oleObj>
              </mc:Choice>
              <mc:Fallback>
                <p:oleObj name="Vergelijking" r:id="rId3" imgW="2654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5340350" cy="971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104042" y="5486400"/>
            <a:ext cx="2423651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26-28</a:t>
            </a:r>
            <a:endParaRPr lang="en-US" altLang="nl-NL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78783"/>
              </p:ext>
            </p:extLst>
          </p:nvPr>
        </p:nvGraphicFramePr>
        <p:xfrm>
          <a:off x="352425" y="6019800"/>
          <a:ext cx="46053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0" name="Equation" r:id="rId5" imgW="1968480" imgH="266400" progId="Equation.3">
                  <p:embed/>
                </p:oleObj>
              </mc:Choice>
              <mc:Fallback>
                <p:oleObj name="Equation" r:id="rId5" imgW="196848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6019800"/>
                        <a:ext cx="4605338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79809"/>
              </p:ext>
            </p:extLst>
          </p:nvPr>
        </p:nvGraphicFramePr>
        <p:xfrm>
          <a:off x="5543550" y="6048375"/>
          <a:ext cx="26622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1" name="Equation" r:id="rId7" imgW="1180800" imgH="241200" progId="Equation.3">
                  <p:embed/>
                </p:oleObj>
              </mc:Choice>
              <mc:Fallback>
                <p:oleObj name="Equation" r:id="rId7" imgW="11808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6048375"/>
                        <a:ext cx="2662238" cy="544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3662"/>
              </p:ext>
            </p:extLst>
          </p:nvPr>
        </p:nvGraphicFramePr>
        <p:xfrm>
          <a:off x="762000" y="1295400"/>
          <a:ext cx="3124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2" name="Equation" r:id="rId9" imgW="1269720" imgH="253800" progId="Equation.3">
                  <p:embed/>
                </p:oleObj>
              </mc:Choice>
              <mc:Fallback>
                <p:oleObj name="Equation" r:id="rId9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3124200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63823"/>
              </p:ext>
            </p:extLst>
          </p:nvPr>
        </p:nvGraphicFramePr>
        <p:xfrm>
          <a:off x="1143000" y="2493400"/>
          <a:ext cx="22812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3" name="Equation" r:id="rId11" imgW="927000" imgH="419040" progId="Equation.3">
                  <p:embed/>
                </p:oleObj>
              </mc:Choice>
              <mc:Fallback>
                <p:oleObj name="Equation" r:id="rId11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93400"/>
                        <a:ext cx="2281238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19715"/>
              </p:ext>
            </p:extLst>
          </p:nvPr>
        </p:nvGraphicFramePr>
        <p:xfrm>
          <a:off x="4495800" y="2499242"/>
          <a:ext cx="37798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4" name="Equation" r:id="rId13" imgW="1536480" imgH="266400" progId="Equation.3">
                  <p:embed/>
                </p:oleObj>
              </mc:Choice>
              <mc:Fallback>
                <p:oleObj name="Equation" r:id="rId13" imgW="1536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99242"/>
                        <a:ext cx="3779838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290517"/>
              </p:ext>
            </p:extLst>
          </p:nvPr>
        </p:nvGraphicFramePr>
        <p:xfrm>
          <a:off x="4449763" y="1295400"/>
          <a:ext cx="3057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5" name="Equation" r:id="rId15" imgW="1244520" imgH="241200" progId="Equation.3">
                  <p:embed/>
                </p:oleObj>
              </mc:Choice>
              <mc:Fallback>
                <p:oleObj name="Equation" r:id="rId15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295400"/>
                        <a:ext cx="30575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19600" y="2057401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Mean activity coefficient</a:t>
            </a:r>
            <a:endParaRPr lang="nl-NL" sz="2400" u="sng" dirty="0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09600" y="8382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Debye-</a:t>
            </a:r>
            <a:r>
              <a:rPr lang="en-US" altLang="nl-NL" sz="2400" u="sng" dirty="0" err="1"/>
              <a:t>H</a:t>
            </a:r>
            <a:r>
              <a:rPr lang="en-US" altLang="nl-NL" sz="2400" u="sng" dirty="0" err="1">
                <a:cs typeface="Arial" pitchFamily="34" charset="0"/>
              </a:rPr>
              <a:t>ü</a:t>
            </a:r>
            <a:r>
              <a:rPr lang="en-US" altLang="nl-NL" sz="2400" u="sng" dirty="0" err="1"/>
              <a:t>ckel</a:t>
            </a:r>
            <a:r>
              <a:rPr lang="en-US" altLang="nl-NL" sz="2400" u="sng" dirty="0"/>
              <a:t>:</a:t>
            </a:r>
            <a:endParaRPr lang="ru-RU" altLang="nl-NL" sz="2400" b="1" u="sng" baseline="300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1915" y="2045208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Ionic strength</a:t>
            </a:r>
            <a:endParaRPr lang="nl-NL" sz="2400" u="sng" dirty="0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304800" y="3810000"/>
            <a:ext cx="1371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b="1" u="sng" baseline="30000" dirty="0" smtClean="0">
                <a:cs typeface="Arial" pitchFamily="34" charset="0"/>
              </a:rPr>
              <a:t>Example</a:t>
            </a:r>
            <a:endParaRPr lang="ru-RU" altLang="nl-NL" b="1" i="1" u="sng" baseline="30000" dirty="0"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11096"/>
              </p:ext>
            </p:extLst>
          </p:nvPr>
        </p:nvGraphicFramePr>
        <p:xfrm>
          <a:off x="1752600" y="3697288"/>
          <a:ext cx="7032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6" name="Equation" r:id="rId17" imgW="3441600" imgH="241200" progId="Equation.3">
                  <p:embed/>
                </p:oleObj>
              </mc:Choice>
              <mc:Fallback>
                <p:oleObj name="Equation" r:id="rId17" imgW="344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97288"/>
                        <a:ext cx="703262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1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5_61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7975"/>
            <a:ext cx="3049588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5" name="Picture 3" descr="5_62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47975"/>
            <a:ext cx="3214688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762000" y="990600"/>
          <a:ext cx="3124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7" name="Equation" r:id="rId5" imgW="1269720" imgH="253800" progId="Equation.3">
                  <p:embed/>
                </p:oleObj>
              </mc:Choice>
              <mc:Fallback>
                <p:oleObj name="Equation" r:id="rId5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3124200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143000" y="1787525"/>
          <a:ext cx="22812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8" name="Equation" r:id="rId7" imgW="927000" imgH="419040" progId="Equation.3">
                  <p:embed/>
                </p:oleObj>
              </mc:Choice>
              <mc:Fallback>
                <p:oleObj name="Equation" r:id="rId7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87525"/>
                        <a:ext cx="2281238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4668838" y="1771650"/>
          <a:ext cx="39989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9" name="Equation" r:id="rId9" imgW="1625400" imgH="431640" progId="Equation.3">
                  <p:embed/>
                </p:oleObj>
              </mc:Choice>
              <mc:Fallback>
                <p:oleObj name="Equation" r:id="rId9" imgW="1625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1771650"/>
                        <a:ext cx="3998912" cy="1063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4343400" y="129540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extended Debye-</a:t>
            </a:r>
            <a:r>
              <a:rPr lang="en-US" altLang="nl-NL" sz="2400" u="sng" dirty="0" err="1"/>
              <a:t>H</a:t>
            </a:r>
            <a:r>
              <a:rPr lang="en-US" altLang="nl-NL" sz="2400" u="sng" dirty="0" err="1">
                <a:cs typeface="Arial" pitchFamily="34" charset="0"/>
              </a:rPr>
              <a:t>ü</a:t>
            </a:r>
            <a:r>
              <a:rPr lang="en-US" altLang="nl-NL" sz="2400" u="sng" dirty="0" err="1"/>
              <a:t>ckel</a:t>
            </a:r>
            <a:r>
              <a:rPr lang="en-US" altLang="nl-NL" sz="2400" u="sng" dirty="0"/>
              <a:t>:</a:t>
            </a:r>
            <a:endParaRPr lang="ru-RU" altLang="nl-NL" sz="2400" b="1" u="sng" baseline="300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25</a:t>
            </a:fld>
            <a:endParaRPr lang="en-US" altLang="nl-NL"/>
          </a:p>
        </p:txBody>
      </p:sp>
      <p:grpSp>
        <p:nvGrpSpPr>
          <p:cNvPr id="10" name="Group 9"/>
          <p:cNvGrpSpPr/>
          <p:nvPr/>
        </p:nvGrpSpPr>
        <p:grpSpPr>
          <a:xfrm>
            <a:off x="2477037" y="4432479"/>
            <a:ext cx="1863239" cy="2349321"/>
            <a:chOff x="2477037" y="4432479"/>
            <a:chExt cx="1863239" cy="2349321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2477037" y="4432479"/>
              <a:ext cx="838200" cy="2057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91216" y="64124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6 mmol/kg</a:t>
              </a:r>
              <a:endParaRPr lang="nl-NL" dirty="0"/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654808" y="3557016"/>
            <a:ext cx="4343400" cy="119538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5_61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7975"/>
            <a:ext cx="3049588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762000" y="990600"/>
          <a:ext cx="3124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3" name="Equation" r:id="rId4" imgW="1269720" imgH="253800" progId="Equation.3">
                  <p:embed/>
                </p:oleObj>
              </mc:Choice>
              <mc:Fallback>
                <p:oleObj name="Equation" r:id="rId4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3124200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143000" y="1787525"/>
          <a:ext cx="22812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4" name="Equation" r:id="rId6" imgW="927000" imgH="419040" progId="Equation.3">
                  <p:embed/>
                </p:oleObj>
              </mc:Choice>
              <mc:Fallback>
                <p:oleObj name="Equation" r:id="rId6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87525"/>
                        <a:ext cx="2281238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4668838" y="1771650"/>
          <a:ext cx="39989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5" name="Equation" r:id="rId8" imgW="1625400" imgH="431640" progId="Equation.3">
                  <p:embed/>
                </p:oleObj>
              </mc:Choice>
              <mc:Fallback>
                <p:oleObj name="Equation" r:id="rId8" imgW="1625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1771650"/>
                        <a:ext cx="3998912" cy="1063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4343400" y="129540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extended Debye-</a:t>
            </a:r>
            <a:r>
              <a:rPr lang="en-US" altLang="nl-NL" sz="2400" u="sng" dirty="0" err="1"/>
              <a:t>H</a:t>
            </a:r>
            <a:r>
              <a:rPr lang="en-US" altLang="nl-NL" sz="2400" u="sng" dirty="0" err="1">
                <a:cs typeface="Arial" pitchFamily="34" charset="0"/>
              </a:rPr>
              <a:t>ü</a:t>
            </a:r>
            <a:r>
              <a:rPr lang="en-US" altLang="nl-NL" sz="2400" u="sng" dirty="0" err="1"/>
              <a:t>ckel</a:t>
            </a:r>
            <a:r>
              <a:rPr lang="en-US" altLang="nl-NL" sz="2400" u="sng" dirty="0"/>
              <a:t>:</a:t>
            </a:r>
            <a:endParaRPr lang="ru-RU" altLang="nl-NL" sz="2400" b="1" u="sng" baseline="300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26</a:t>
            </a:fld>
            <a:endParaRPr lang="en-US" altLang="nl-NL"/>
          </a:p>
        </p:txBody>
      </p:sp>
      <p:grpSp>
        <p:nvGrpSpPr>
          <p:cNvPr id="10" name="Group 9"/>
          <p:cNvGrpSpPr/>
          <p:nvPr/>
        </p:nvGrpSpPr>
        <p:grpSpPr>
          <a:xfrm>
            <a:off x="2477037" y="4432479"/>
            <a:ext cx="1863239" cy="2349321"/>
            <a:chOff x="2477037" y="4432479"/>
            <a:chExt cx="1863239" cy="2349321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2477037" y="4432479"/>
              <a:ext cx="838200" cy="2057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91216" y="64124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6 mmol/kg</a:t>
              </a:r>
              <a:endParaRPr lang="nl-NL" dirty="0"/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56042" y="2927874"/>
            <a:ext cx="3287358" cy="2634726"/>
            <a:chOff x="1056042" y="2927874"/>
            <a:chExt cx="3287358" cy="263472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56042" y="2927874"/>
              <a:ext cx="289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091216" y="2927874"/>
              <a:ext cx="1252184" cy="263472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724400" y="2847975"/>
            <a:ext cx="3810000" cy="3933825"/>
            <a:chOff x="4724400" y="2847975"/>
            <a:chExt cx="3810000" cy="3933825"/>
          </a:xfrm>
        </p:grpSpPr>
        <p:pic>
          <p:nvPicPr>
            <p:cNvPr id="115715" name="Picture 3" descr="5_62_bi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847975"/>
              <a:ext cx="3214688" cy="393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502481" y="2927874"/>
              <a:ext cx="3031919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724400" y="2938632"/>
              <a:ext cx="2019300" cy="262396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446669" y="5442474"/>
            <a:ext cx="2055812" cy="5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000" u="sng" dirty="0" smtClean="0"/>
              <a:t>Ideal solution</a:t>
            </a:r>
            <a:endParaRPr lang="ru-RU" altLang="nl-NL" sz="2000" b="1" u="sng" baseline="30000" dirty="0"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54273"/>
              </p:ext>
            </p:extLst>
          </p:nvPr>
        </p:nvGraphicFramePr>
        <p:xfrm>
          <a:off x="3740616" y="5805805"/>
          <a:ext cx="1507382" cy="289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6" name="Equation" r:id="rId11" imgW="1257120" imgH="241200" progId="Equation.3">
                  <p:embed/>
                </p:oleObj>
              </mc:Choice>
              <mc:Fallback>
                <p:oleObj name="Equation" r:id="rId11" imgW="125712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616" y="5805805"/>
                        <a:ext cx="1507382" cy="28969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0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762000" y="990600"/>
          <a:ext cx="3124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6" name="Equation" r:id="rId3" imgW="1269720" imgH="253800" progId="Equation.3">
                  <p:embed/>
                </p:oleObj>
              </mc:Choice>
              <mc:Fallback>
                <p:oleObj name="Equation" r:id="rId3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3124200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143000" y="1787525"/>
          <a:ext cx="22812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7" name="Equation" r:id="rId5" imgW="927000" imgH="419040" progId="Equation.3">
                  <p:embed/>
                </p:oleObj>
              </mc:Choice>
              <mc:Fallback>
                <p:oleObj name="Equation" r:id="rId5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87525"/>
                        <a:ext cx="2281238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27</a:t>
            </a:fld>
            <a:endParaRPr lang="en-US" altLang="nl-NL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243849"/>
              </p:ext>
            </p:extLst>
          </p:nvPr>
        </p:nvGraphicFramePr>
        <p:xfrm>
          <a:off x="4876800" y="3276600"/>
          <a:ext cx="29352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8" name="Equation" r:id="rId7" imgW="1193760" imgH="215640" progId="Equation.3">
                  <p:embed/>
                </p:oleObj>
              </mc:Choice>
              <mc:Fallback>
                <p:oleObj name="Equation" r:id="rId7" imgW="11937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2935287" cy="531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4054737" y="3407484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522893"/>
              </p:ext>
            </p:extLst>
          </p:nvPr>
        </p:nvGraphicFramePr>
        <p:xfrm>
          <a:off x="4876800" y="4038600"/>
          <a:ext cx="30559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9" name="Equation" r:id="rId9" imgW="1244520" imgH="241200" progId="Equation.3">
                  <p:embed/>
                </p:oleObj>
              </mc:Choice>
              <mc:Fallback>
                <p:oleObj name="Equation" r:id="rId9" imgW="124452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038600"/>
                        <a:ext cx="3055937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33400" y="2847975"/>
            <a:ext cx="3806876" cy="3933825"/>
            <a:chOff x="533400" y="2847975"/>
            <a:chExt cx="3806876" cy="3933825"/>
          </a:xfrm>
        </p:grpSpPr>
        <p:pic>
          <p:nvPicPr>
            <p:cNvPr id="115714" name="Picture 2" descr="5_61_bi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47975"/>
              <a:ext cx="3049588" cy="385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2477037" y="4432479"/>
              <a:ext cx="1863239" cy="2349321"/>
              <a:chOff x="2477037" y="4432479"/>
              <a:chExt cx="1863239" cy="2349321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2477037" y="4432479"/>
                <a:ext cx="838200" cy="20574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3091216" y="6412468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6 mmol/kg</a:t>
                </a:r>
                <a:endParaRPr lang="nl-NL" dirty="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1056042" y="2927874"/>
              <a:ext cx="289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3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762000" y="990600"/>
          <a:ext cx="3124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5" name="Equation" r:id="rId3" imgW="1269720" imgH="253800" progId="Equation.3">
                  <p:embed/>
                </p:oleObj>
              </mc:Choice>
              <mc:Fallback>
                <p:oleObj name="Equation" r:id="rId3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3124200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143000" y="1787525"/>
          <a:ext cx="22812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6" name="Equation" r:id="rId5" imgW="927000" imgH="419040" progId="Equation.3">
                  <p:embed/>
                </p:oleObj>
              </mc:Choice>
              <mc:Fallback>
                <p:oleObj name="Equation" r:id="rId5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87525"/>
                        <a:ext cx="2281238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28</a:t>
            </a:fld>
            <a:endParaRPr lang="en-US" altLang="nl-NL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electrolytic solutions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13189"/>
              </p:ext>
            </p:extLst>
          </p:nvPr>
        </p:nvGraphicFramePr>
        <p:xfrm>
          <a:off x="4876800" y="3276600"/>
          <a:ext cx="29352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7" name="Equation" r:id="rId7" imgW="1193760" imgH="215640" progId="Equation.3">
                  <p:embed/>
                </p:oleObj>
              </mc:Choice>
              <mc:Fallback>
                <p:oleObj name="Equation" r:id="rId7" imgW="1193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2935287" cy="531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4054737" y="3407484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702986"/>
              </p:ext>
            </p:extLst>
          </p:nvPr>
        </p:nvGraphicFramePr>
        <p:xfrm>
          <a:off x="3657600" y="4038600"/>
          <a:ext cx="41481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8" name="Equation" r:id="rId9" imgW="1688760" imgH="241200" progId="Equation.3">
                  <p:embed/>
                </p:oleObj>
              </mc:Choice>
              <mc:Fallback>
                <p:oleObj name="Equation" r:id="rId9" imgW="1688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38600"/>
                        <a:ext cx="41481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64161"/>
              </p:ext>
            </p:extLst>
          </p:nvPr>
        </p:nvGraphicFramePr>
        <p:xfrm>
          <a:off x="4800600" y="990600"/>
          <a:ext cx="29654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9" name="Equation" r:id="rId11" imgW="1257120" imgH="241200" progId="Equation.3">
                  <p:embed/>
                </p:oleObj>
              </mc:Choice>
              <mc:Fallback>
                <p:oleObj name="Equation" r:id="rId11" imgW="1257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990600"/>
                        <a:ext cx="2965450" cy="5699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Brace 17"/>
          <p:cNvSpPr/>
          <p:nvPr/>
        </p:nvSpPr>
        <p:spPr>
          <a:xfrm rot="16200000">
            <a:off x="7028135" y="1247827"/>
            <a:ext cx="280986" cy="1143000"/>
          </a:xfrm>
          <a:prstGeom prst="leftBrace">
            <a:avLst>
              <a:gd name="adj1" fmla="val 8333"/>
              <a:gd name="adj2" fmla="val 4934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Box 18"/>
          <p:cNvSpPr txBox="1"/>
          <p:nvPr/>
        </p:nvSpPr>
        <p:spPr>
          <a:xfrm>
            <a:off x="6041316" y="196609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Ideal mixing entropy</a:t>
            </a:r>
            <a:endParaRPr lang="nl-NL" dirty="0"/>
          </a:p>
        </p:txBody>
      </p:sp>
      <p:sp>
        <p:nvSpPr>
          <p:cNvPr id="16" name="Left Brace 15"/>
          <p:cNvSpPr/>
          <p:nvPr/>
        </p:nvSpPr>
        <p:spPr>
          <a:xfrm rot="10800000">
            <a:off x="7872414" y="3301371"/>
            <a:ext cx="280986" cy="1325313"/>
          </a:xfrm>
          <a:prstGeom prst="leftBrace">
            <a:avLst>
              <a:gd name="adj1" fmla="val 0"/>
              <a:gd name="adj2" fmla="val 4934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ight Arrow 16"/>
          <p:cNvSpPr/>
          <p:nvPr/>
        </p:nvSpPr>
        <p:spPr>
          <a:xfrm>
            <a:off x="8290650" y="3811627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Left Brace 19"/>
          <p:cNvSpPr/>
          <p:nvPr/>
        </p:nvSpPr>
        <p:spPr>
          <a:xfrm rot="16200000">
            <a:off x="7051439" y="4267916"/>
            <a:ext cx="280986" cy="1143000"/>
          </a:xfrm>
          <a:prstGeom prst="leftBrace">
            <a:avLst>
              <a:gd name="adj1" fmla="val 8333"/>
              <a:gd name="adj2" fmla="val 4934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Box 20"/>
          <p:cNvSpPr txBox="1"/>
          <p:nvPr/>
        </p:nvSpPr>
        <p:spPr>
          <a:xfrm>
            <a:off x="5857536" y="4986184"/>
            <a:ext cx="2659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Reduces mixing entropy</a:t>
            </a:r>
          </a:p>
          <a:p>
            <a:pPr algn="ctr"/>
            <a:r>
              <a:rPr lang="nl-NL" dirty="0"/>
              <a:t>d</a:t>
            </a:r>
            <a:r>
              <a:rPr lang="nl-NL" dirty="0" smtClean="0"/>
              <a:t>ue to the electrostatic</a:t>
            </a:r>
          </a:p>
          <a:p>
            <a:pPr algn="ctr"/>
            <a:r>
              <a:rPr lang="nl-NL" dirty="0" smtClean="0"/>
              <a:t>attraction and repulsion</a:t>
            </a:r>
            <a:endParaRPr lang="nl-NL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2847975"/>
            <a:ext cx="3806876" cy="3933825"/>
            <a:chOff x="533400" y="2847975"/>
            <a:chExt cx="3806876" cy="3933825"/>
          </a:xfrm>
        </p:grpSpPr>
        <p:pic>
          <p:nvPicPr>
            <p:cNvPr id="115714" name="Picture 2" descr="5_61_bi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47975"/>
              <a:ext cx="3049588" cy="385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2477037" y="4432479"/>
              <a:ext cx="1863239" cy="2349321"/>
              <a:chOff x="2477037" y="4432479"/>
              <a:chExt cx="1863239" cy="2349321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2477037" y="4432479"/>
                <a:ext cx="838200" cy="20574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3091216" y="6412468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6 mmol/kg</a:t>
                </a:r>
                <a:endParaRPr lang="nl-NL" dirty="0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1056042" y="2927874"/>
              <a:ext cx="2895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flipH="1">
            <a:off x="3951642" y="1600200"/>
            <a:ext cx="2220558" cy="132767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9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29</a:t>
            </a:fld>
            <a:endParaRPr lang="en-US" altLang="nl-NL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2220" y="304800"/>
            <a:ext cx="9191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Statistical Thermodynamics: Boltzmann distribution</a:t>
            </a:r>
            <a:endParaRPr kumimoji="0" lang="nl-NL" altLang="nl-NL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</a:t>
            </a:fld>
            <a:endParaRPr lang="en-US" altLang="nl-NL"/>
          </a:p>
        </p:txBody>
      </p:sp>
      <p:sp>
        <p:nvSpPr>
          <p:cNvPr id="16" name="TextBox 15"/>
          <p:cNvSpPr txBox="1"/>
          <p:nvPr/>
        </p:nvSpPr>
        <p:spPr>
          <a:xfrm>
            <a:off x="755576" y="941819"/>
            <a:ext cx="191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latin typeface="Calibri" pitchFamily="34" charset="0"/>
              </a:rPr>
              <a:t>Second law→</a:t>
            </a:r>
            <a:endParaRPr lang="nl-NL" sz="2400" b="1" u="sng" dirty="0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40675"/>
              </p:ext>
            </p:extLst>
          </p:nvPr>
        </p:nvGraphicFramePr>
        <p:xfrm>
          <a:off x="3048000" y="908720"/>
          <a:ext cx="1528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66" name="Vergelijking" r:id="rId3" imgW="672840" imgH="266400" progId="Equation.3">
                  <p:embed/>
                </p:oleObj>
              </mc:Choice>
              <mc:Fallback>
                <p:oleObj name="Vergelijking" r:id="rId3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08720"/>
                        <a:ext cx="1528763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93074"/>
              </p:ext>
            </p:extLst>
          </p:nvPr>
        </p:nvGraphicFramePr>
        <p:xfrm>
          <a:off x="4067944" y="4260225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67" name="Vergelijking" r:id="rId5" imgW="1409400" imgH="228600" progId="Equation.3">
                  <p:embed/>
                </p:oleObj>
              </mc:Choice>
              <mc:Fallback>
                <p:oleObj name="Vergelijking" r:id="rId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260225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005678"/>
              </p:ext>
            </p:extLst>
          </p:nvPr>
        </p:nvGraphicFramePr>
        <p:xfrm>
          <a:off x="3352800" y="5191845"/>
          <a:ext cx="5721350" cy="769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68" name="Equation" r:id="rId7" imgW="2552400" imgH="342720" progId="Equation.3">
                  <p:embed/>
                </p:oleObj>
              </mc:Choice>
              <mc:Fallback>
                <p:oleObj name="Equation" r:id="rId7" imgW="2552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91845"/>
                        <a:ext cx="5721350" cy="76921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520175"/>
              </p:ext>
            </p:extLst>
          </p:nvPr>
        </p:nvGraphicFramePr>
        <p:xfrm>
          <a:off x="4996524" y="2854459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69" name="Vergelijking" r:id="rId9" imgW="533160" imgH="215640" progId="Equation.3">
                  <p:embed/>
                </p:oleObj>
              </mc:Choice>
              <mc:Fallback>
                <p:oleObj name="Vergelijking" r:id="rId9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2854459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485425"/>
              </p:ext>
            </p:extLst>
          </p:nvPr>
        </p:nvGraphicFramePr>
        <p:xfrm>
          <a:off x="4996524" y="2128922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0" name="Vergelijking" r:id="rId11" imgW="533160" imgH="215640" progId="Equation.3">
                  <p:embed/>
                </p:oleObj>
              </mc:Choice>
              <mc:Fallback>
                <p:oleObj name="Vergelijking" r:id="rId11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2128922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541127"/>
              </p:ext>
            </p:extLst>
          </p:nvPr>
        </p:nvGraphicFramePr>
        <p:xfrm>
          <a:off x="4996524" y="3641090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1" name="Vergelijking" r:id="rId13" imgW="533160" imgH="215640" progId="Equation.3">
                  <p:embed/>
                </p:oleObj>
              </mc:Choice>
              <mc:Fallback>
                <p:oleObj name="Vergelijking" r:id="rId13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3641090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ight Arrow 79"/>
          <p:cNvSpPr/>
          <p:nvPr/>
        </p:nvSpPr>
        <p:spPr>
          <a:xfrm>
            <a:off x="6292668" y="2148708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Right Arrow 80"/>
          <p:cNvSpPr/>
          <p:nvPr/>
        </p:nvSpPr>
        <p:spPr>
          <a:xfrm rot="10800000">
            <a:off x="6292668" y="2849002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Left-Right Arrow 81"/>
          <p:cNvSpPr/>
          <p:nvPr/>
        </p:nvSpPr>
        <p:spPr>
          <a:xfrm>
            <a:off x="6292668" y="3673748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Tekstvak 3"/>
          <p:cNvSpPr txBox="1">
            <a:spLocks noChangeArrowheads="1"/>
          </p:cNvSpPr>
          <p:nvPr/>
        </p:nvSpPr>
        <p:spPr bwMode="auto">
          <a:xfrm>
            <a:off x="6141127" y="1533771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kstvak 3"/>
          <p:cNvSpPr txBox="1">
            <a:spLocks noChangeArrowheads="1"/>
          </p:cNvSpPr>
          <p:nvPr/>
        </p:nvSpPr>
        <p:spPr bwMode="auto">
          <a:xfrm>
            <a:off x="4922797" y="1484784"/>
            <a:ext cx="793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2400" y="5285232"/>
            <a:ext cx="2823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 constant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46712"/>
              </p:ext>
            </p:extLst>
          </p:nvPr>
        </p:nvGraphicFramePr>
        <p:xfrm>
          <a:off x="5391033" y="6019800"/>
          <a:ext cx="15001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2" name="Equation" r:id="rId15" imgW="660240" imgH="228600" progId="Equation.3">
                  <p:embed/>
                </p:oleObj>
              </mc:Choice>
              <mc:Fallback>
                <p:oleObj name="Equation" r:id="rId15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033" y="6019800"/>
                        <a:ext cx="1500188" cy="519112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761030"/>
              </p:ext>
            </p:extLst>
          </p:nvPr>
        </p:nvGraphicFramePr>
        <p:xfrm>
          <a:off x="7439809" y="4132751"/>
          <a:ext cx="15573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3" name="Vergelijking" r:id="rId17" imgW="685800" imgH="342720" progId="Equation.3">
                  <p:embed/>
                </p:oleObj>
              </mc:Choice>
              <mc:Fallback>
                <p:oleObj name="Vergelijking" r:id="rId17" imgW="68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809" y="4132751"/>
                        <a:ext cx="1557337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94508" y="304800"/>
            <a:ext cx="8494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2800" b="1" u="sng" dirty="0">
                <a:solidFill>
                  <a:srgbClr val="C00000"/>
                </a:solidFill>
              </a:rPr>
              <a:t>Classical thermodynamics: </a:t>
            </a:r>
            <a:r>
              <a:rPr lang="en-US" altLang="nl-NL" sz="2800" b="1" u="sng" dirty="0"/>
              <a:t>reaction equilibria: </a:t>
            </a:r>
            <a:r>
              <a:rPr lang="en-US" altLang="nl-NL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altLang="nl-NL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67297" y="1859813"/>
            <a:ext cx="3656631" cy="2865335"/>
            <a:chOff x="267297" y="2189453"/>
            <a:chExt cx="3656631" cy="2865335"/>
          </a:xfrm>
        </p:grpSpPr>
        <p:grpSp>
          <p:nvGrpSpPr>
            <p:cNvPr id="55" name="Group 54"/>
            <p:cNvGrpSpPr/>
            <p:nvPr/>
          </p:nvGrpSpPr>
          <p:grpSpPr>
            <a:xfrm>
              <a:off x="267297" y="2189453"/>
              <a:ext cx="3656631" cy="2865335"/>
              <a:chOff x="971600" y="1955228"/>
              <a:chExt cx="5164694" cy="4486540"/>
            </a:xfrm>
          </p:grpSpPr>
          <p:pic>
            <p:nvPicPr>
              <p:cNvPr id="57" name="Picture 2" descr="G_vs_xi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0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48051" y="2989803"/>
                <a:ext cx="2547330" cy="478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3333FF"/>
                    </a:solidFill>
                    <a:latin typeface="Calibri" pitchFamily="34" charset="0"/>
                  </a:rPr>
                  <a:t>Equilibrium state</a:t>
                </a:r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304141" cy="530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3333FF"/>
                    </a:solidFill>
                    <a:latin typeface="Calibri" pitchFamily="34" charset="0"/>
                  </a:rPr>
                  <a:t>Energy minimum</a:t>
                </a:r>
              </a:p>
            </p:txBody>
          </p:sp>
          <p:sp>
            <p:nvSpPr>
              <p:cNvPr id="65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4089174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374" name="Vergelijking" r:id="rId20" imgW="533160" imgH="215640" progId="Equation.3">
                      <p:embed/>
                    </p:oleObj>
                  </mc:Choice>
                  <mc:Fallback>
                    <p:oleObj name="Vergelijking" r:id="rId20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596837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375" name="Vergelijking" r:id="rId22" imgW="533160" imgH="215640" progId="Equation.3">
                      <p:embed/>
                    </p:oleObj>
                  </mc:Choice>
                  <mc:Fallback>
                    <p:oleObj name="Vergelijking" r:id="rId22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8" name="Straight Arrow Connector 67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0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4030571" cy="57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18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18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5282359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76" name="Vergelijking" r:id="rId24" imgW="533160" imgH="215640" progId="Equation.3">
                    <p:embed/>
                  </p:oleObj>
                </mc:Choice>
                <mc:Fallback>
                  <p:oleObj name="Vergelijking" r:id="rId24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27094"/>
              </p:ext>
            </p:extLst>
          </p:nvPr>
        </p:nvGraphicFramePr>
        <p:xfrm>
          <a:off x="7870116" y="2159000"/>
          <a:ext cx="4984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7" name="Equation" r:id="rId26" imgW="380880" imgH="177480" progId="Equation.3">
                  <p:embed/>
                </p:oleObj>
              </mc:Choice>
              <mc:Fallback>
                <p:oleObj name="Equation" r:id="rId26" imgW="380880" imgH="17748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116" y="2159000"/>
                        <a:ext cx="498475" cy="231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93290"/>
              </p:ext>
            </p:extLst>
          </p:nvPr>
        </p:nvGraphicFramePr>
        <p:xfrm>
          <a:off x="7870116" y="2882900"/>
          <a:ext cx="49847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8" name="Equation" r:id="rId28" imgW="380880" imgH="177480" progId="Equation.3">
                  <p:embed/>
                </p:oleObj>
              </mc:Choice>
              <mc:Fallback>
                <p:oleObj name="Equation" r:id="rId28" imgW="380880" imgH="17748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116" y="2882900"/>
                        <a:ext cx="498475" cy="2333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400987"/>
              </p:ext>
            </p:extLst>
          </p:nvPr>
        </p:nvGraphicFramePr>
        <p:xfrm>
          <a:off x="7870116" y="3671888"/>
          <a:ext cx="4984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9" name="Equation" r:id="rId30" imgW="380880" imgH="177480" progId="Equation.3">
                  <p:embed/>
                </p:oleObj>
              </mc:Choice>
              <mc:Fallback>
                <p:oleObj name="Equation" r:id="rId30" imgW="380880" imgH="17748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116" y="3671888"/>
                        <a:ext cx="498475" cy="231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kstvak 3"/>
          <p:cNvSpPr txBox="1">
            <a:spLocks noChangeArrowheads="1"/>
          </p:cNvSpPr>
          <p:nvPr/>
        </p:nvSpPr>
        <p:spPr bwMode="auto">
          <a:xfrm>
            <a:off x="7892689" y="1480390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19589"/>
              </p:ext>
            </p:extLst>
          </p:nvPr>
        </p:nvGraphicFramePr>
        <p:xfrm>
          <a:off x="5822935" y="969084"/>
          <a:ext cx="18176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0" name="Equation" r:id="rId32" imgW="799753" imgH="215806" progId="Equation.3">
                  <p:embed/>
                </p:oleObj>
              </mc:Choice>
              <mc:Fallback>
                <p:oleObj name="Equation" r:id="rId32" imgW="799753" imgH="21580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35" y="969084"/>
                        <a:ext cx="1817687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6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04305"/>
              </p:ext>
            </p:extLst>
          </p:nvPr>
        </p:nvGraphicFramePr>
        <p:xfrm>
          <a:off x="6726538" y="869576"/>
          <a:ext cx="2276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6" name="Equation" r:id="rId3" imgW="1002960" imgH="228600" progId="Equation.3">
                  <p:embed/>
                </p:oleObj>
              </mc:Choice>
              <mc:Fallback>
                <p:oleObj name="Equation" r:id="rId3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538" y="869576"/>
                        <a:ext cx="2276475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5183" y="838200"/>
            <a:ext cx="6279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Quantum Mechanics: discrete energy levels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30</a:t>
            </a:fld>
            <a:endParaRPr lang="en-US" altLang="nl-NL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-2220" y="304800"/>
            <a:ext cx="9191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Statistical Thermodynamics: Boltzmann distribution</a:t>
            </a:r>
            <a:endParaRPr kumimoji="0" lang="nl-NL" altLang="nl-NL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2984606" y="2253502"/>
            <a:ext cx="720080" cy="43204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32660"/>
              </p:ext>
            </p:extLst>
          </p:nvPr>
        </p:nvGraphicFramePr>
        <p:xfrm>
          <a:off x="3832735" y="2239783"/>
          <a:ext cx="1511881" cy="535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7" name="Vergelijking" r:id="rId5" imgW="647640" imgH="228600" progId="Equation.3">
                  <p:embed/>
                </p:oleObj>
              </mc:Choice>
              <mc:Fallback>
                <p:oleObj name="Vergelijking" r:id="rId5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735" y="2239783"/>
                        <a:ext cx="1511881" cy="53570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09934"/>
            <a:ext cx="6228184" cy="2491274"/>
          </a:xfrm>
          <a:prstGeom prst="rect">
            <a:avLst/>
          </a:prstGeom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862299" y="1190886"/>
            <a:ext cx="3847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400" u="sng" dirty="0" smtClean="0">
                <a:cs typeface="Arial" pitchFamily="34" charset="0"/>
              </a:rPr>
              <a:t>(discrete energy spectrum)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1200" y="6107668"/>
            <a:ext cx="553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Source: https</a:t>
            </a:r>
            <a:r>
              <a:rPr lang="nl-NL" dirty="0"/>
              <a:t>://en.wikipedia.org/wiki/Discrete_spectrum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47800" y="5375397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The discrete part of the emission spectrum of hydrogen</a:t>
            </a:r>
            <a:endParaRPr lang="nl-NL" sz="2000" b="1" u="sng" dirty="0"/>
          </a:p>
        </p:txBody>
      </p:sp>
    </p:spTree>
    <p:extLst>
      <p:ext uri="{BB962C8B-B14F-4D97-AF65-F5344CB8AC3E}">
        <p14:creationId xmlns:p14="http://schemas.microsoft.com/office/powerpoint/2010/main" val="19192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35199"/>
              </p:ext>
            </p:extLst>
          </p:nvPr>
        </p:nvGraphicFramePr>
        <p:xfrm>
          <a:off x="6726538" y="869576"/>
          <a:ext cx="2276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4" name="Equation" r:id="rId3" imgW="1002960" imgH="228600" progId="Equation.3">
                  <p:embed/>
                </p:oleObj>
              </mc:Choice>
              <mc:Fallback>
                <p:oleObj name="Equation" r:id="rId3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538" y="869576"/>
                        <a:ext cx="2276475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5183" y="838200"/>
            <a:ext cx="6279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Quantum Mechanics: discrete energy levels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31</a:t>
            </a:fld>
            <a:endParaRPr lang="en-US" altLang="nl-NL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-2220" y="304800"/>
            <a:ext cx="9191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Statistical Thermodynamics: Boltzmann distribution</a:t>
            </a:r>
            <a:endParaRPr kumimoji="0" lang="nl-NL" altLang="nl-NL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2984606" y="2253502"/>
            <a:ext cx="720080" cy="43204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45136"/>
              </p:ext>
            </p:extLst>
          </p:nvPr>
        </p:nvGraphicFramePr>
        <p:xfrm>
          <a:off x="3832735" y="2239783"/>
          <a:ext cx="1511881" cy="535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5" name="Vergelijking" r:id="rId5" imgW="647640" imgH="228600" progId="Equation.3">
                  <p:embed/>
                </p:oleObj>
              </mc:Choice>
              <mc:Fallback>
                <p:oleObj name="Vergelijking" r:id="rId5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735" y="2239783"/>
                        <a:ext cx="1511881" cy="53570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76264" y="5283205"/>
            <a:ext cx="4948021" cy="954107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l-GR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ε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the energy of a molecule in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quantum state or quantum level 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09934"/>
            <a:ext cx="6228184" cy="2491274"/>
          </a:xfrm>
          <a:prstGeom prst="rect">
            <a:avLst/>
          </a:prstGeom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862299" y="1190886"/>
            <a:ext cx="3847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400" u="sng" dirty="0" smtClean="0">
                <a:cs typeface="Arial" pitchFamily="34" charset="0"/>
              </a:rPr>
              <a:t>(discrete energy spectrum)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75883"/>
              </p:ext>
            </p:extLst>
          </p:nvPr>
        </p:nvGraphicFramePr>
        <p:xfrm>
          <a:off x="6726538" y="869576"/>
          <a:ext cx="2276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66" name="Equation" r:id="rId3" imgW="1002960" imgH="228600" progId="Equation.3">
                  <p:embed/>
                </p:oleObj>
              </mc:Choice>
              <mc:Fallback>
                <p:oleObj name="Equation" r:id="rId3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538" y="869576"/>
                        <a:ext cx="2276475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54985"/>
              </p:ext>
            </p:extLst>
          </p:nvPr>
        </p:nvGraphicFramePr>
        <p:xfrm>
          <a:off x="5943600" y="2179430"/>
          <a:ext cx="2963862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67" name="Equation" r:id="rId5" imgW="1307880" imgH="634680" progId="Equation.3">
                  <p:embed/>
                </p:oleObj>
              </mc:Choice>
              <mc:Fallback>
                <p:oleObj name="Equation" r:id="rId5" imgW="13078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179430"/>
                        <a:ext cx="2963862" cy="14430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20705"/>
              </p:ext>
            </p:extLst>
          </p:nvPr>
        </p:nvGraphicFramePr>
        <p:xfrm>
          <a:off x="6172200" y="4193987"/>
          <a:ext cx="253206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68" name="Equation" r:id="rId7" imgW="1117440" imgH="482400" progId="Equation.3">
                  <p:embed/>
                </p:oleObj>
              </mc:Choice>
              <mc:Fallback>
                <p:oleObj name="Equation" r:id="rId7" imgW="111744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193987"/>
                        <a:ext cx="2532062" cy="1098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258762" y="5282223"/>
            <a:ext cx="2305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Partition function</a:t>
            </a:r>
            <a:endParaRPr kumimoji="0" lang="nl-NL" altLang="nl-N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5183" y="838200"/>
            <a:ext cx="6279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Quantum Mechanics: discrete energy levels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32</a:t>
            </a:fld>
            <a:endParaRPr lang="en-US" altLang="nl-NL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-2220" y="304800"/>
            <a:ext cx="9191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Statistical Thermodynamics: Boltzmann distribution</a:t>
            </a:r>
            <a:endParaRPr kumimoji="0" lang="nl-NL" altLang="nl-NL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54" y="1690919"/>
            <a:ext cx="3209276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ym typeface="Wingdings" pitchFamily="2" charset="2"/>
              </a:rPr>
              <a:t>Boltzmann distribution:</a:t>
            </a:r>
            <a:endParaRPr lang="en-US" sz="2400" b="1" u="sng" dirty="0" smtClean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19757"/>
              </p:ext>
            </p:extLst>
          </p:nvPr>
        </p:nvGraphicFramePr>
        <p:xfrm>
          <a:off x="1757908" y="3193699"/>
          <a:ext cx="30289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69" name="Vergelijking" r:id="rId9" imgW="1333440" imgH="876240" progId="Equation.3">
                  <p:embed/>
                </p:oleObj>
              </mc:Choice>
              <mc:Fallback>
                <p:oleObj name="Vergelijking" r:id="rId9" imgW="133344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908" y="3193699"/>
                        <a:ext cx="3028950" cy="20002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7097" y="2275017"/>
            <a:ext cx="4056303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Average number of molecules </a:t>
            </a:r>
            <a:endParaRPr lang="en-US" sz="2400" b="1" u="sng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" y="5374763"/>
            <a:ext cx="3580660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ym typeface="Wingdings" pitchFamily="2" charset="2"/>
              </a:rPr>
              <a:t>Total number of molecules</a:t>
            </a:r>
            <a:endParaRPr lang="en-US" sz="2400" b="1" u="sng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551246" y="4258143"/>
            <a:ext cx="0" cy="122413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96482" y="2648310"/>
            <a:ext cx="0" cy="135843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3824" y="2529950"/>
            <a:ext cx="2645276" cy="52322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sym typeface="Wingdings" pitchFamily="2" charset="2"/>
              </a:rPr>
              <a:t>in quantum state </a:t>
            </a:r>
            <a:r>
              <a:rPr lang="el-GR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ε</a:t>
            </a:r>
            <a:r>
              <a:rPr lang="en-US" sz="2800" b="1" i="1" u="sng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endParaRPr lang="en-US" sz="2800" b="1" i="1" u="sng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95615"/>
              </p:ext>
            </p:extLst>
          </p:nvPr>
        </p:nvGraphicFramePr>
        <p:xfrm>
          <a:off x="3775382" y="5867400"/>
          <a:ext cx="2136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70" name="Vergelijking" r:id="rId11" imgW="1143000" imgH="203200" progId="Equation.3">
                  <p:embed/>
                </p:oleObj>
              </mc:Choice>
              <mc:Fallback>
                <p:oleObj name="Vergelijking" r:id="rId11" imgW="1143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382" y="5867400"/>
                        <a:ext cx="2136775" cy="381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4204485" y="5009857"/>
            <a:ext cx="0" cy="8429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879633" y="1722120"/>
            <a:ext cx="3002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nl-NL" sz="2400" i="1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nl-NL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</a:t>
            </a:r>
            <a:r>
              <a:rPr kumimoji="0" lang="en-US" altLang="nl-N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chance to occupy</a:t>
            </a:r>
            <a:r>
              <a:rPr lang="en-US" altLang="nl-NL" sz="2000" b="1" u="sng" dirty="0" smtClean="0">
                <a:cs typeface="Arial" pitchFamily="34" charset="0"/>
              </a:rPr>
              <a:t> </a:t>
            </a:r>
            <a:r>
              <a:rPr kumimoji="0" lang="el-GR" altLang="nl-NL" sz="24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ε</a:t>
            </a:r>
            <a:r>
              <a:rPr kumimoji="0" lang="en-US" altLang="nl-NL" sz="2400" i="1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nl-NL" altLang="nl-NL" sz="2400" i="1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endCxn id="8" idx="1"/>
          </p:cNvCxnSpPr>
          <p:nvPr/>
        </p:nvCxnSpPr>
        <p:spPr>
          <a:xfrm flipV="1">
            <a:off x="4800600" y="2900948"/>
            <a:ext cx="1143000" cy="121385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00800" y="3507874"/>
            <a:ext cx="1524000" cy="106412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7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675566"/>
              </p:ext>
            </p:extLst>
          </p:nvPr>
        </p:nvGraphicFramePr>
        <p:xfrm>
          <a:off x="6726538" y="869576"/>
          <a:ext cx="2276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16" name="Equation" r:id="rId3" imgW="1002960" imgH="228600" progId="Equation.3">
                  <p:embed/>
                </p:oleObj>
              </mc:Choice>
              <mc:Fallback>
                <p:oleObj name="Equation" r:id="rId3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538" y="869576"/>
                        <a:ext cx="2276475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564976"/>
              </p:ext>
            </p:extLst>
          </p:nvPr>
        </p:nvGraphicFramePr>
        <p:xfrm>
          <a:off x="1213930" y="2209800"/>
          <a:ext cx="2876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17" name="Equation" r:id="rId5" imgW="1269720" imgH="419040" progId="Equation.3">
                  <p:embed/>
                </p:oleObj>
              </mc:Choice>
              <mc:Fallback>
                <p:oleObj name="Equation" r:id="rId5" imgW="1269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930" y="2209800"/>
                        <a:ext cx="2876550" cy="9525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783508"/>
              </p:ext>
            </p:extLst>
          </p:nvPr>
        </p:nvGraphicFramePr>
        <p:xfrm>
          <a:off x="4537075" y="2278063"/>
          <a:ext cx="24733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18" name="Equation" r:id="rId7" imgW="1091880" imgH="355320" progId="Equation.3">
                  <p:embed/>
                </p:oleObj>
              </mc:Choice>
              <mc:Fallback>
                <p:oleObj name="Equation" r:id="rId7" imgW="1091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2278063"/>
                        <a:ext cx="2473325" cy="809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19887" y="1640541"/>
            <a:ext cx="2478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Partition function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5183" y="838200"/>
            <a:ext cx="6279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Quantum Mechanics: discrete energy levels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66800" y="1635359"/>
            <a:ext cx="3215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Boltzmann</a:t>
            </a:r>
            <a:r>
              <a:rPr kumimoji="0" lang="en-US" altLang="nl-NL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distribution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33</a:t>
            </a:fld>
            <a:endParaRPr lang="en-US" altLang="nl-NL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-2220" y="304800"/>
            <a:ext cx="9191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Statistical Thermodynamics: Boltzmann distribution</a:t>
            </a:r>
            <a:endParaRPr kumimoji="0" lang="nl-NL" altLang="nl-NL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754111" y="5867400"/>
            <a:ext cx="3341889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Study Guide page 20</a:t>
            </a:r>
            <a:endParaRPr lang="en-US" altLang="nl-NL" sz="2400" b="1" u="sng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415100"/>
              </p:ext>
            </p:extLst>
          </p:nvPr>
        </p:nvGraphicFramePr>
        <p:xfrm>
          <a:off x="1651000" y="4064000"/>
          <a:ext cx="6527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19" name="Equation" r:id="rId9" imgW="2882880" imgH="457200" progId="Equation.3">
                  <p:embed/>
                </p:oleObj>
              </mc:Choice>
              <mc:Fallback>
                <p:oleObj name="Equation" r:id="rId9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064000"/>
                        <a:ext cx="6527800" cy="1041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65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81000" y="4416425"/>
            <a:ext cx="976313" cy="333375"/>
          </a:xfrm>
          <a:prstGeom prst="rightArrow">
            <a:avLst>
              <a:gd name="adj1" fmla="val 50000"/>
              <a:gd name="adj2" fmla="val 7321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37616"/>
              </p:ext>
            </p:extLst>
          </p:nvPr>
        </p:nvGraphicFramePr>
        <p:xfrm>
          <a:off x="7467600" y="2185416"/>
          <a:ext cx="14700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20" name="Equation" r:id="rId11" imgW="647640" imgH="431640" progId="Equation.3">
                  <p:embed/>
                </p:oleObj>
              </mc:Choice>
              <mc:Fallback>
                <p:oleObj name="Equation" r:id="rId11" imgW="6476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185416"/>
                        <a:ext cx="1470025" cy="98107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5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463" y="3214688"/>
            <a:ext cx="252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Two level system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6863" y="3976688"/>
          <a:ext cx="9223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0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3976688"/>
                        <a:ext cx="922337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92263" y="3976688"/>
          <a:ext cx="920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1" name="Equation" r:id="rId5" imgW="406080" imgH="215640" progId="Equation.3">
                  <p:embed/>
                </p:oleObj>
              </mc:Choice>
              <mc:Fallback>
                <p:oleObj name="Equation" r:id="rId5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3976688"/>
                        <a:ext cx="920750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71600" y="914400"/>
          <a:ext cx="66452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2" name="Equation" r:id="rId7" imgW="2933640" imgH="838080" progId="Equation.3">
                  <p:embed/>
                </p:oleObj>
              </mc:Choice>
              <mc:Fallback>
                <p:oleObj name="Equation" r:id="rId7" imgW="29336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14400"/>
                        <a:ext cx="6645275" cy="1905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34</a:t>
            </a:fld>
            <a:endParaRPr lang="en-US" altLang="nl-NL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2220" y="304800"/>
            <a:ext cx="9191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Statistical Thermodynamics: Boltzmann distribution</a:t>
            </a:r>
            <a:endParaRPr kumimoji="0" lang="nl-NL" altLang="nl-NL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88742" y="3078761"/>
            <a:ext cx="5791200" cy="3538538"/>
            <a:chOff x="2588742" y="3078761"/>
            <a:chExt cx="5791200" cy="3538538"/>
          </a:xfrm>
        </p:grpSpPr>
        <p:grpSp>
          <p:nvGrpSpPr>
            <p:cNvPr id="9" name="Group 8"/>
            <p:cNvGrpSpPr/>
            <p:nvPr/>
          </p:nvGrpSpPr>
          <p:grpSpPr>
            <a:xfrm>
              <a:off x="2588742" y="3078761"/>
              <a:ext cx="5791200" cy="3538538"/>
              <a:chOff x="2588742" y="3078761"/>
              <a:chExt cx="5791200" cy="3538538"/>
            </a:xfrm>
          </p:grpSpPr>
          <p:pic>
            <p:nvPicPr>
              <p:cNvPr id="34820" name="Picture 4" descr="15_7_bi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8742" y="3078761"/>
                <a:ext cx="5791200" cy="3538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6096000" y="4817269"/>
                <a:ext cx="152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V="1">
              <a:off x="6248400" y="3078761"/>
              <a:ext cx="0" cy="3169639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5257800" y="5712942"/>
              <a:ext cx="990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>
            <a:endCxn id="6" idx="2"/>
          </p:cNvCxnSpPr>
          <p:nvPr/>
        </p:nvCxnSpPr>
        <p:spPr>
          <a:xfrm flipH="1" flipV="1">
            <a:off x="758031" y="4495800"/>
            <a:ext cx="3969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24031" y="4953000"/>
            <a:ext cx="1075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choice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463" y="3214688"/>
            <a:ext cx="252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Two level system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6863" y="3976688"/>
          <a:ext cx="9223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7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3976688"/>
                        <a:ext cx="922337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92263" y="3976688"/>
          <a:ext cx="920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8" name="Equation" r:id="rId5" imgW="406080" imgH="215640" progId="Equation.3">
                  <p:embed/>
                </p:oleObj>
              </mc:Choice>
              <mc:Fallback>
                <p:oleObj name="Equation" r:id="rId5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3976688"/>
                        <a:ext cx="920750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71600" y="914400"/>
          <a:ext cx="66452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9" name="Equation" r:id="rId7" imgW="2933640" imgH="838080" progId="Equation.3">
                  <p:embed/>
                </p:oleObj>
              </mc:Choice>
              <mc:Fallback>
                <p:oleObj name="Equation" r:id="rId7" imgW="29336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14400"/>
                        <a:ext cx="6645275" cy="1905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35</a:t>
            </a:fld>
            <a:endParaRPr lang="en-US" altLang="nl-NL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2220" y="304800"/>
            <a:ext cx="9191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Statistical Thermodynamics: Boltzmann distribution</a:t>
            </a:r>
            <a:endParaRPr kumimoji="0" lang="nl-NL" altLang="nl-NL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88742" y="3078761"/>
            <a:ext cx="5791200" cy="3538538"/>
            <a:chOff x="2588742" y="3078761"/>
            <a:chExt cx="5791200" cy="3538538"/>
          </a:xfrm>
        </p:grpSpPr>
        <p:grpSp>
          <p:nvGrpSpPr>
            <p:cNvPr id="9" name="Group 8"/>
            <p:cNvGrpSpPr/>
            <p:nvPr/>
          </p:nvGrpSpPr>
          <p:grpSpPr>
            <a:xfrm>
              <a:off x="2588742" y="3078761"/>
              <a:ext cx="5791200" cy="3538538"/>
              <a:chOff x="2588742" y="3078761"/>
              <a:chExt cx="5791200" cy="3538538"/>
            </a:xfrm>
          </p:grpSpPr>
          <p:pic>
            <p:nvPicPr>
              <p:cNvPr id="34820" name="Picture 4" descr="15_7_bi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8742" y="3078761"/>
                <a:ext cx="5791200" cy="3538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6096000" y="4817269"/>
                <a:ext cx="152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V="1">
              <a:off x="6248400" y="3078761"/>
              <a:ext cx="0" cy="3169639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5257800" y="5712942"/>
              <a:ext cx="990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81449" y="5524500"/>
            <a:ext cx="2423651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29-30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23659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25504"/>
              </p:ext>
            </p:extLst>
          </p:nvPr>
        </p:nvGraphicFramePr>
        <p:xfrm>
          <a:off x="6726538" y="869576"/>
          <a:ext cx="2276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33" name="Equation" r:id="rId3" imgW="1002960" imgH="228600" progId="Equation.3">
                  <p:embed/>
                </p:oleObj>
              </mc:Choice>
              <mc:Fallback>
                <p:oleObj name="Equation" r:id="rId3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538" y="869576"/>
                        <a:ext cx="2276475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60596"/>
              </p:ext>
            </p:extLst>
          </p:nvPr>
        </p:nvGraphicFramePr>
        <p:xfrm>
          <a:off x="1158545" y="1833563"/>
          <a:ext cx="2963862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34" name="Equation" r:id="rId5" imgW="1307880" imgH="634680" progId="Equation.3">
                  <p:embed/>
                </p:oleObj>
              </mc:Choice>
              <mc:Fallback>
                <p:oleObj name="Equation" r:id="rId5" imgW="13078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545" y="1833563"/>
                        <a:ext cx="2963862" cy="14430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534471"/>
              </p:ext>
            </p:extLst>
          </p:nvPr>
        </p:nvGraphicFramePr>
        <p:xfrm>
          <a:off x="4634352" y="2133600"/>
          <a:ext cx="253206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35" name="Equation" r:id="rId7" imgW="1117440" imgH="482400" progId="Equation.3">
                  <p:embed/>
                </p:oleObj>
              </mc:Choice>
              <mc:Fallback>
                <p:oleObj name="Equation" r:id="rId7" imgW="1117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352" y="2133600"/>
                        <a:ext cx="2532062" cy="1098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19887" y="1640541"/>
            <a:ext cx="2478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Partition function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5183" y="838200"/>
            <a:ext cx="6279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Quantum Mechanics: discrete energy levels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66800" y="1371600"/>
            <a:ext cx="3215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Boltzmann</a:t>
            </a:r>
            <a:r>
              <a:rPr kumimoji="0" lang="en-US" altLang="nl-NL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distribution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38400" y="3581400"/>
            <a:ext cx="2752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Boltzmann</a:t>
            </a:r>
            <a:r>
              <a:rPr kumimoji="0" lang="en-US" altLang="nl-NL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entropy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806974"/>
              </p:ext>
            </p:extLst>
          </p:nvPr>
        </p:nvGraphicFramePr>
        <p:xfrm>
          <a:off x="5341413" y="3638252"/>
          <a:ext cx="15240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36" name="Equation" r:id="rId9" imgW="672840" imgH="177480" progId="Equation.3">
                  <p:embed/>
                </p:oleObj>
              </mc:Choice>
              <mc:Fallback>
                <p:oleObj name="Equation" r:id="rId9" imgW="672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413" y="3638252"/>
                        <a:ext cx="1524000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36</a:t>
            </a:fld>
            <a:endParaRPr lang="en-US" altLang="nl-NL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-2220" y="304800"/>
            <a:ext cx="9191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Statistical Thermodynamics: Boltzmann distribution</a:t>
            </a:r>
            <a:endParaRPr kumimoji="0" lang="nl-NL" altLang="nl-NL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611800" y="5638800"/>
            <a:ext cx="3341889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Study Guide page 21</a:t>
            </a:r>
            <a:endParaRPr lang="en-US" altLang="nl-NL" sz="2400" b="1" u="sng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233945" y="6172200"/>
            <a:ext cx="61574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altLang="nl-NL" sz="2400" u="sng" dirty="0">
                <a:cs typeface="Arial" pitchFamily="34" charset="0"/>
              </a:rPr>
              <a:t>https://dullenslab.com/teaching</a:t>
            </a:r>
            <a:r>
              <a:rPr lang="en-US" altLang="nl-NL" sz="2400" u="sng" dirty="0" smtClean="0">
                <a:cs typeface="Arial" pitchFamily="34" charset="0"/>
              </a:rPr>
              <a:t>/</a:t>
            </a:r>
            <a:r>
              <a:rPr lang="en-US" altLang="nl-NL" sz="2400" dirty="0" smtClean="0">
                <a:cs typeface="Arial" pitchFamily="34" charset="0"/>
              </a:rPr>
              <a:t>  </a:t>
            </a:r>
            <a:r>
              <a:rPr lang="en-US" altLang="nl-NL" sz="2400" u="sng" dirty="0" smtClean="0">
                <a:cs typeface="Arial" pitchFamily="34" charset="0"/>
              </a:rPr>
              <a:t>(Lecture 7)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37</a:t>
            </a:fld>
            <a:endParaRPr lang="en-US" altLang="nl-NL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3962400" cy="66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38</a:t>
            </a:fld>
            <a:endParaRPr lang="en-US" altLang="nl-NL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1" y="76200"/>
            <a:ext cx="41799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39</a:t>
            </a:fld>
            <a:endParaRPr lang="en-US" altLang="nl-NL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Mean activity coefficient: </a:t>
            </a:r>
            <a:r>
              <a:rPr lang="en-US" altLang="nl-NL" u="sng" dirty="0">
                <a:solidFill>
                  <a:srgbClr val="C00000"/>
                </a:solidFill>
              </a:rPr>
              <a:t>Debye-</a:t>
            </a:r>
            <a:r>
              <a:rPr lang="en-US" altLang="nl-NL" u="sng" dirty="0" err="1">
                <a:solidFill>
                  <a:srgbClr val="C00000"/>
                </a:solidFill>
              </a:rPr>
              <a:t>H</a:t>
            </a:r>
            <a:r>
              <a:rPr lang="en-US" altLang="nl-NL" dirty="0" err="1">
                <a:solidFill>
                  <a:srgbClr val="C00000"/>
                </a:solidFill>
                <a:cs typeface="Arial" pitchFamily="34" charset="0"/>
              </a:rPr>
              <a:t>ü</a:t>
            </a:r>
            <a:r>
              <a:rPr lang="en-US" altLang="nl-NL" u="sng" dirty="0" err="1">
                <a:solidFill>
                  <a:srgbClr val="C00000"/>
                </a:solidFill>
              </a:rPr>
              <a:t>ckel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7749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400" u="sng" dirty="0" smtClean="0">
                <a:cs typeface="Arial" pitchFamily="34" charset="0"/>
              </a:rPr>
              <a:t>Only i</a:t>
            </a:r>
            <a:r>
              <a:rPr kumimoji="0" lang="en-US" alt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 case you are interested in the background of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sz="2400" u="sng" dirty="0" smtClean="0">
                <a:cs typeface="Arial" pitchFamily="34" charset="0"/>
              </a:rPr>
              <a:t>Debye-Huckel theory (not necessary for the exam)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25485" y="3200400"/>
            <a:ext cx="66698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altLang="nl-NL" sz="2400" dirty="0">
                <a:cs typeface="Arial" pitchFamily="34" charset="0"/>
              </a:rPr>
              <a:t>https://learninglink.oup.com/access/pchem11e-student-resources#tag_a-deeper-look</a:t>
            </a:r>
            <a:endParaRPr kumimoji="0" lang="nl-NL" altLang="nl-NL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565275" y="104775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Activity </a:t>
            </a:r>
            <a:r>
              <a:rPr lang="en-US" altLang="nl-NL" sz="2800" i="1" u="sng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nl-NL" sz="2800" i="1" u="sng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nl-NL" sz="2800" i="1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8004"/>
              </p:ext>
            </p:extLst>
          </p:nvPr>
        </p:nvGraphicFramePr>
        <p:xfrm>
          <a:off x="4765675" y="1047750"/>
          <a:ext cx="2778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1" name="Equation" r:id="rId3" imgW="1130040" imgH="241200" progId="Equation.3">
                  <p:embed/>
                </p:oleObj>
              </mc:Choice>
              <mc:Fallback>
                <p:oleObj name="Equation" r:id="rId3" imgW="11300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1047750"/>
                        <a:ext cx="27781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914400" y="2130015"/>
            <a:ext cx="2781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Standard state </a:t>
            </a:r>
            <a:r>
              <a:rPr lang="ru-RU" altLang="nl-NL" sz="2400" u="sng" baseline="30000" dirty="0">
                <a:cs typeface="Arial" pitchFamily="34" charset="0"/>
              </a:rPr>
              <a:t>Ө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962400" y="2333605"/>
            <a:ext cx="4724400" cy="42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sz="2400" baseline="30000" dirty="0" smtClean="0">
                <a:cs typeface="Arial" pitchFamily="34" charset="0"/>
              </a:rPr>
              <a:t>pure </a:t>
            </a:r>
            <a:r>
              <a:rPr lang="en-US" altLang="nl-NL" sz="2400" baseline="30000" dirty="0">
                <a:cs typeface="Arial" pitchFamily="34" charset="0"/>
              </a:rPr>
              <a:t>compound in its </a:t>
            </a:r>
            <a:r>
              <a:rPr lang="en-US" altLang="nl-NL" sz="2400" b="1" baseline="30000" dirty="0">
                <a:cs typeface="Arial" pitchFamily="34" charset="0"/>
              </a:rPr>
              <a:t>reference</a:t>
            </a:r>
            <a:r>
              <a:rPr lang="en-US" altLang="nl-NL" sz="2400" baseline="30000" dirty="0">
                <a:cs typeface="Arial" pitchFamily="34" charset="0"/>
              </a:rPr>
              <a:t> state at </a:t>
            </a:r>
            <a:r>
              <a:rPr lang="en-US" altLang="nl-NL" sz="2800" i="1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altLang="nl-NL" sz="28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5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182355"/>
              </p:ext>
            </p:extLst>
          </p:nvPr>
        </p:nvGraphicFramePr>
        <p:xfrm>
          <a:off x="4093845" y="2623932"/>
          <a:ext cx="904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2" name="Equation" r:id="rId5" imgW="368280" imgH="228600" progId="Equation.3">
                  <p:embed/>
                </p:oleObj>
              </mc:Choice>
              <mc:Fallback>
                <p:oleObj name="Equation" r:id="rId5" imgW="36828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845" y="2623932"/>
                        <a:ext cx="904875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924449"/>
              </p:ext>
            </p:extLst>
          </p:nvPr>
        </p:nvGraphicFramePr>
        <p:xfrm>
          <a:off x="3886201" y="6137526"/>
          <a:ext cx="838200" cy="52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3" name="Equation" r:id="rId7" imgW="368280" imgH="228600" progId="Equation.3">
                  <p:embed/>
                </p:oleObj>
              </mc:Choice>
              <mc:Fallback>
                <p:oleObj name="Equation" r:id="rId7" imgW="3682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6137526"/>
                        <a:ext cx="838200" cy="5220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78033"/>
              </p:ext>
            </p:extLst>
          </p:nvPr>
        </p:nvGraphicFramePr>
        <p:xfrm>
          <a:off x="3898901" y="3406681"/>
          <a:ext cx="1206500" cy="89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4" name="Equation" r:id="rId9" imgW="533160" imgH="393480" progId="Equation.3">
                  <p:embed/>
                </p:oleObj>
              </mc:Choice>
              <mc:Fallback>
                <p:oleObj name="Equation" r:id="rId9" imgW="5331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1" y="3406681"/>
                        <a:ext cx="1206500" cy="89099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367140"/>
              </p:ext>
            </p:extLst>
          </p:nvPr>
        </p:nvGraphicFramePr>
        <p:xfrm>
          <a:off x="3886201" y="5516880"/>
          <a:ext cx="83820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5" name="Equation" r:id="rId11" imgW="380880" imgH="228600" progId="Equation.3">
                  <p:embed/>
                </p:oleObj>
              </mc:Choice>
              <mc:Fallback>
                <p:oleObj name="Equation" r:id="rId11" imgW="38088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5516880"/>
                        <a:ext cx="838200" cy="50292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1585452" y="3642360"/>
            <a:ext cx="220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 smtClean="0"/>
              <a:t>perfect </a:t>
            </a:r>
            <a:r>
              <a:rPr lang="en-US" altLang="nl-NL" sz="2400" u="sng" dirty="0"/>
              <a:t>gas</a:t>
            </a:r>
            <a:endParaRPr lang="ru-RU" altLang="nl-NL" sz="2400" u="sng" baseline="30000" dirty="0">
              <a:cs typeface="Arial" pitchFamily="34" charset="0"/>
            </a:endParaRPr>
          </a:p>
        </p:txBody>
      </p:sp>
      <p:graphicFrame>
        <p:nvGraphicFramePr>
          <p:cNvPr id="6760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558612"/>
              </p:ext>
            </p:extLst>
          </p:nvPr>
        </p:nvGraphicFramePr>
        <p:xfrm>
          <a:off x="3886201" y="4464102"/>
          <a:ext cx="1219200" cy="900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6" name="Equation" r:id="rId13" imgW="533160" imgH="393480" progId="Equation.3">
                  <p:embed/>
                </p:oleObj>
              </mc:Choice>
              <mc:Fallback>
                <p:oleObj name="Equation" r:id="rId13" imgW="53316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4464102"/>
                        <a:ext cx="1219200" cy="90037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1447800" y="47244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real gas</a:t>
            </a:r>
            <a:endParaRPr lang="ru-RU" altLang="nl-NL" sz="2400" u="sng" baseline="30000" dirty="0">
              <a:cs typeface="Arial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5410200" y="3535680"/>
            <a:ext cx="297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nl-NL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nl-NL" i="1" dirty="0"/>
              <a:t> : </a:t>
            </a:r>
            <a:r>
              <a:rPr lang="en-US" altLang="nl-NL" sz="2400" dirty="0"/>
              <a:t>partial pressure</a:t>
            </a:r>
            <a:endParaRPr lang="ru-RU" altLang="nl-NL" sz="2400" baseline="30000" dirty="0">
              <a:cs typeface="Arial" pitchFamily="34" charset="0"/>
            </a:endParaRP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5105400" y="45720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nl-NL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nl-NL" i="1" dirty="0"/>
              <a:t> : </a:t>
            </a:r>
            <a:r>
              <a:rPr lang="en-US" altLang="nl-NL" sz="2400" dirty="0"/>
              <a:t>fugacity    </a:t>
            </a:r>
            <a:endParaRPr lang="ru-RU" altLang="nl-NL" sz="2400" baseline="30000" dirty="0">
              <a:cs typeface="Arial" pitchFamily="34" charset="0"/>
            </a:endParaRP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1219200" y="5562600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(pure) solid</a:t>
            </a:r>
            <a:endParaRPr lang="ru-RU" altLang="nl-NL" sz="2400" u="sng" baseline="30000" dirty="0">
              <a:cs typeface="Arial" pitchFamily="34" charset="0"/>
            </a:endParaRP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1371600" y="60960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(pure) liquid</a:t>
            </a:r>
            <a:endParaRPr lang="ru-RU" altLang="nl-NL" sz="2400" u="sng" baseline="30000" dirty="0">
              <a:cs typeface="Arial" pitchFamily="34" charset="0"/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1447799" y="2590800"/>
            <a:ext cx="231303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sz="2400" b="1" baseline="30000" dirty="0">
                <a:cs typeface="Arial" pitchFamily="34" charset="0"/>
              </a:rPr>
              <a:t>(still </a:t>
            </a:r>
            <a:r>
              <a:rPr lang="en-US" altLang="nl-NL" sz="2400" b="1" i="1" baseline="30000" dirty="0">
                <a:cs typeface="Arial" pitchFamily="34" charset="0"/>
              </a:rPr>
              <a:t>T</a:t>
            </a:r>
            <a:r>
              <a:rPr lang="en-US" altLang="nl-NL" sz="2400" b="1" baseline="30000" dirty="0">
                <a:cs typeface="Arial" pitchFamily="34" charset="0"/>
              </a:rPr>
              <a:t> dependent)</a:t>
            </a:r>
            <a:endParaRPr lang="ru-RU" altLang="nl-NL" sz="2400" b="1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53150"/>
            <a:ext cx="2133600" cy="476250"/>
          </a:xfrm>
        </p:spPr>
        <p:txBody>
          <a:bodyPr/>
          <a:lstStyle/>
          <a:p>
            <a:fld id="{185DE949-451F-465F-9089-D136AB2E6CFF}" type="slidenum">
              <a:rPr lang="en-US" altLang="nl-NL" smtClean="0"/>
              <a:pPr/>
              <a:t>4</a:t>
            </a:fld>
            <a:endParaRPr lang="en-US" alt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779831"/>
              </p:ext>
            </p:extLst>
          </p:nvPr>
        </p:nvGraphicFramePr>
        <p:xfrm>
          <a:off x="609600" y="971550"/>
          <a:ext cx="15573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7" name="Equation" r:id="rId15" imgW="685800" imgH="342720" progId="Equation.3">
                  <p:embed/>
                </p:oleObj>
              </mc:Choice>
              <mc:Fallback>
                <p:oleObj name="Equation" r:id="rId15" imgW="685800" imgH="3427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71550"/>
                        <a:ext cx="1557337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Brace 3"/>
          <p:cNvSpPr/>
          <p:nvPr/>
        </p:nvSpPr>
        <p:spPr>
          <a:xfrm>
            <a:off x="3505200" y="1840231"/>
            <a:ext cx="381000" cy="1314450"/>
          </a:xfrm>
          <a:prstGeom prst="leftBrace">
            <a:avLst>
              <a:gd name="adj1" fmla="val 19946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94508" y="304800"/>
            <a:ext cx="8494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2800" b="1" u="sng" dirty="0">
                <a:solidFill>
                  <a:srgbClr val="C00000"/>
                </a:solidFill>
              </a:rPr>
              <a:t>Classical thermodynamics: reaction equilibria: </a:t>
            </a:r>
            <a:r>
              <a:rPr lang="en-US" altLang="nl-NL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altLang="nl-NL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418156"/>
              </p:ext>
            </p:extLst>
          </p:nvPr>
        </p:nvGraphicFramePr>
        <p:xfrm>
          <a:off x="4082732" y="1840231"/>
          <a:ext cx="118586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8" name="Vergelijking" r:id="rId17" imgW="482400" imgH="190440" progId="Equation.3">
                  <p:embed/>
                </p:oleObj>
              </mc:Choice>
              <mc:Fallback>
                <p:oleObj name="Vergelijking" r:id="rId17" imgW="482400" imgH="1904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732" y="1840231"/>
                        <a:ext cx="1185863" cy="4683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1750"/>
            <a:ext cx="31908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97297"/>
              </p:ext>
            </p:extLst>
          </p:nvPr>
        </p:nvGraphicFramePr>
        <p:xfrm>
          <a:off x="4740275" y="2640891"/>
          <a:ext cx="37179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68" name="Equation" r:id="rId4" imgW="1511280" imgH="266400" progId="Equation.3">
                  <p:embed/>
                </p:oleObj>
              </mc:Choice>
              <mc:Fallback>
                <p:oleObj name="Equation" r:id="rId4" imgW="15112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2640891"/>
                        <a:ext cx="3717925" cy="657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62065"/>
              </p:ext>
            </p:extLst>
          </p:nvPr>
        </p:nvGraphicFramePr>
        <p:xfrm>
          <a:off x="930275" y="1812925"/>
          <a:ext cx="7496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69" name="Equation" r:id="rId6" imgW="3047760" imgH="253800" progId="Equation.3">
                  <p:embed/>
                </p:oleObj>
              </mc:Choice>
              <mc:Fallback>
                <p:oleObj name="Equation" r:id="rId6" imgW="3047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1812925"/>
                        <a:ext cx="7496175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4800600" y="3886200"/>
          <a:ext cx="19050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0" name="Equation" r:id="rId8" imgW="774360" imgH="393480" progId="Equation.3">
                  <p:embed/>
                </p:oleObj>
              </mc:Choice>
              <mc:Fallback>
                <p:oleObj name="Equation" r:id="rId8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1905000" cy="969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0" y="10668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i="1" dirty="0"/>
              <a:t>1</a:t>
            </a:r>
            <a:r>
              <a:rPr lang="en-US" altLang="nl-NL" sz="1800" dirty="0"/>
              <a:t>) Work to charge all ions starting from </a:t>
            </a:r>
            <a:r>
              <a:rPr lang="en-US" altLang="nl-NL" sz="1800" dirty="0" smtClean="0"/>
              <a:t>an ideal </a:t>
            </a:r>
            <a:r>
              <a:rPr lang="en-US" altLang="nl-NL" sz="1800" dirty="0"/>
              <a:t>solution with all </a:t>
            </a:r>
            <a:r>
              <a:rPr lang="en-US" altLang="nl-NL" sz="1800" dirty="0" smtClean="0"/>
              <a:t>(uncharged) ions already in their ideal solution positions </a:t>
            </a:r>
            <a:r>
              <a:rPr lang="en-US" altLang="nl-NL" sz="1800" dirty="0"/>
              <a:t>is :</a:t>
            </a:r>
          </a:p>
        </p:txBody>
      </p:sp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1600200" y="4098925"/>
          <a:ext cx="374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1"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98925"/>
                        <a:ext cx="3746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40</a:t>
            </a:fld>
            <a:endParaRPr lang="en-US" altLang="nl-NL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Mean activity coefficient: </a:t>
            </a:r>
            <a:r>
              <a:rPr lang="en-US" altLang="nl-NL" u="sng" dirty="0">
                <a:solidFill>
                  <a:srgbClr val="C00000"/>
                </a:solidFill>
              </a:rPr>
              <a:t>Debye-</a:t>
            </a:r>
            <a:r>
              <a:rPr lang="en-US" altLang="nl-NL" u="sng" dirty="0" err="1">
                <a:solidFill>
                  <a:srgbClr val="C00000"/>
                </a:solidFill>
              </a:rPr>
              <a:t>H</a:t>
            </a:r>
            <a:r>
              <a:rPr lang="en-US" altLang="nl-NL" dirty="0" err="1">
                <a:solidFill>
                  <a:srgbClr val="C00000"/>
                </a:solidFill>
                <a:cs typeface="Arial" pitchFamily="34" charset="0"/>
              </a:rPr>
              <a:t>ü</a:t>
            </a:r>
            <a:r>
              <a:rPr lang="en-US" altLang="nl-NL" u="sng" dirty="0" err="1">
                <a:solidFill>
                  <a:srgbClr val="C00000"/>
                </a:solidFill>
              </a:rPr>
              <a:t>ckel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177526" y="4452768"/>
            <a:ext cx="243840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267200" y="5628042"/>
            <a:ext cx="3491758" cy="728832"/>
            <a:chOff x="4509242" y="5628042"/>
            <a:chExt cx="3491758" cy="728832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648200" y="5628042"/>
              <a:ext cx="3352800" cy="728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nl-NL" sz="1800" dirty="0" smtClean="0"/>
                <a:t>Choose a central ion </a:t>
              </a:r>
              <a:r>
                <a:rPr lang="en-US" altLang="nl-NL" sz="2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nl-NL" sz="1800" dirty="0" smtClean="0"/>
                <a:t>  with</a:t>
              </a:r>
              <a:endParaRPr lang="en-US" altLang="nl-NL" sz="1800" dirty="0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509242" y="5892499"/>
              <a:ext cx="3352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nl-NL" sz="1800" dirty="0" smtClean="0"/>
                <a:t>charge </a:t>
              </a:r>
              <a:r>
                <a:rPr lang="en-US" altLang="nl-NL" sz="2400" i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nl-NL" sz="2400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nl-NL" sz="1800" dirty="0" smtClean="0"/>
                <a:t> in the solution</a:t>
              </a:r>
              <a:endParaRPr lang="en-US" altLang="nl-NL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12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 descr="5_60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4150"/>
            <a:ext cx="31908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038207"/>
              </p:ext>
            </p:extLst>
          </p:nvPr>
        </p:nvGraphicFramePr>
        <p:xfrm>
          <a:off x="5715000" y="5495925"/>
          <a:ext cx="2032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2" name="Equation" r:id="rId5" imgW="825480" imgH="444240" progId="Equation.3">
                  <p:embed/>
                </p:oleObj>
              </mc:Choice>
              <mc:Fallback>
                <p:oleObj name="Equation" r:id="rId5" imgW="82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95925"/>
                        <a:ext cx="2032000" cy="1095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381000" y="1524000"/>
          <a:ext cx="2249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3" name="Equation" r:id="rId7" imgW="914400" imgH="393480" progId="Equation.3">
                  <p:embed/>
                </p:oleObj>
              </mc:Choice>
              <mc:Fallback>
                <p:oleObj name="Equation" r:id="rId7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2249488" cy="969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078346"/>
              </p:ext>
            </p:extLst>
          </p:nvPr>
        </p:nvGraphicFramePr>
        <p:xfrm>
          <a:off x="5446892" y="2743200"/>
          <a:ext cx="26241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4" name="Equation" r:id="rId9" imgW="1066680" imgH="393480" progId="Equation.3">
                  <p:embed/>
                </p:oleObj>
              </mc:Choice>
              <mc:Fallback>
                <p:oleObj name="Equation" r:id="rId9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92" y="2743200"/>
                        <a:ext cx="2624137" cy="969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0" y="9144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i="1" dirty="0"/>
              <a:t>2</a:t>
            </a:r>
            <a:r>
              <a:rPr lang="en-US" altLang="nl-NL" sz="1800" dirty="0"/>
              <a:t>) Ionic atmosphere </a:t>
            </a:r>
            <a:r>
              <a:rPr lang="en-US" altLang="nl-NL" sz="1800" dirty="0" smtClean="0"/>
              <a:t>(all other charges </a:t>
            </a:r>
            <a:r>
              <a:rPr lang="en-US" altLang="nl-NL" sz="24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nl-NL" sz="24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nl-NL" sz="1800" dirty="0" smtClean="0"/>
              <a:t>) will </a:t>
            </a:r>
            <a:r>
              <a:rPr lang="en-US" altLang="nl-NL" sz="1800" dirty="0"/>
              <a:t>screen the charge of the central ion :</a:t>
            </a:r>
          </a:p>
        </p:txBody>
      </p:sp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4297363" y="1447800"/>
          <a:ext cx="37798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5" name="Equation" r:id="rId11" imgW="1536480" imgH="482400" progId="Equation.3">
                  <p:embed/>
                </p:oleObj>
              </mc:Choice>
              <mc:Fallback>
                <p:oleObj name="Equation" r:id="rId11" imgW="1536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1447800"/>
                        <a:ext cx="3779837" cy="11890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1" name="AutoShape 9"/>
          <p:cNvSpPr>
            <a:spLocks noChangeArrowheads="1"/>
          </p:cNvSpPr>
          <p:nvPr/>
        </p:nvSpPr>
        <p:spPr bwMode="auto">
          <a:xfrm>
            <a:off x="2986088" y="18288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4038600" y="3048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 dirty="0"/>
              <a:t>Poisson:</a:t>
            </a:r>
          </a:p>
        </p:txBody>
      </p:sp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3702050" y="3840163"/>
          <a:ext cx="43751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6" name="Equation" r:id="rId13" imgW="1777680" imgH="431640" progId="Equation.3">
                  <p:embed/>
                </p:oleObj>
              </mc:Choice>
              <mc:Fallback>
                <p:oleObj name="Equation" r:id="rId13" imgW="1777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840163"/>
                        <a:ext cx="4375150" cy="1063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4" name="AutoShape 12"/>
          <p:cNvSpPr>
            <a:spLocks/>
          </p:cNvSpPr>
          <p:nvPr/>
        </p:nvSpPr>
        <p:spPr bwMode="auto">
          <a:xfrm>
            <a:off x="8458200" y="1447800"/>
            <a:ext cx="381000" cy="342900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0605" name="AutoShape 13"/>
          <p:cNvSpPr>
            <a:spLocks noChangeArrowheads="1"/>
          </p:cNvSpPr>
          <p:nvPr/>
        </p:nvSpPr>
        <p:spPr bwMode="auto">
          <a:xfrm>
            <a:off x="4572000" y="5791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10607" name="Object 15"/>
          <p:cNvGraphicFramePr>
            <a:graphicFrameLocks noChangeAspect="1"/>
          </p:cNvGraphicFramePr>
          <p:nvPr/>
        </p:nvGraphicFramePr>
        <p:xfrm>
          <a:off x="1473200" y="4314825"/>
          <a:ext cx="374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7" name="Equation" r:id="rId15" imgW="152280" imgH="228600" progId="Equation.3">
                  <p:embed/>
                </p:oleObj>
              </mc:Choice>
              <mc:Fallback>
                <p:oleObj name="Equation" r:id="rId15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314825"/>
                        <a:ext cx="3746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41</a:t>
            </a:fld>
            <a:endParaRPr lang="en-US" altLang="nl-NL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Mean activity coefficient: </a:t>
            </a:r>
            <a:r>
              <a:rPr lang="en-US" altLang="nl-NL" u="sng" dirty="0">
                <a:solidFill>
                  <a:srgbClr val="C00000"/>
                </a:solidFill>
              </a:rPr>
              <a:t>Debye-</a:t>
            </a:r>
            <a:r>
              <a:rPr lang="en-US" altLang="nl-NL" u="sng" dirty="0" err="1">
                <a:solidFill>
                  <a:srgbClr val="C00000"/>
                </a:solidFill>
              </a:rPr>
              <a:t>H</a:t>
            </a:r>
            <a:r>
              <a:rPr lang="en-US" altLang="nl-NL" dirty="0" err="1">
                <a:solidFill>
                  <a:srgbClr val="C00000"/>
                </a:solidFill>
                <a:cs typeface="Arial" pitchFamily="34" charset="0"/>
              </a:rPr>
              <a:t>ü</a:t>
            </a:r>
            <a:r>
              <a:rPr lang="en-US" altLang="nl-NL" u="sng" dirty="0" err="1">
                <a:solidFill>
                  <a:srgbClr val="C00000"/>
                </a:solidFill>
              </a:rPr>
              <a:t>ckel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06444"/>
              </p:ext>
            </p:extLst>
          </p:nvPr>
        </p:nvGraphicFramePr>
        <p:xfrm>
          <a:off x="2286000" y="3930650"/>
          <a:ext cx="436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8" name="Equation" r:id="rId17" imgW="177646" imgH="241091" progId="Equation.3">
                  <p:embed/>
                </p:oleObj>
              </mc:Choice>
              <mc:Fallback>
                <p:oleObj name="Equation" r:id="rId17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30650"/>
                        <a:ext cx="436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0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0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21247"/>
              </p:ext>
            </p:extLst>
          </p:nvPr>
        </p:nvGraphicFramePr>
        <p:xfrm>
          <a:off x="5715000" y="5495925"/>
          <a:ext cx="2032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6" name="Equation" r:id="rId4" imgW="825480" imgH="444240" progId="Equation.3">
                  <p:embed/>
                </p:oleObj>
              </mc:Choice>
              <mc:Fallback>
                <p:oleObj name="Equation" r:id="rId4" imgW="82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95925"/>
                        <a:ext cx="2032000" cy="1095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381000" y="1524000"/>
          <a:ext cx="2249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7" name="Equation" r:id="rId6" imgW="914400" imgH="393480" progId="Equation.3">
                  <p:embed/>
                </p:oleObj>
              </mc:Choice>
              <mc:Fallback>
                <p:oleObj name="Equation" r:id="rId6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2249488" cy="969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08093"/>
              </p:ext>
            </p:extLst>
          </p:nvPr>
        </p:nvGraphicFramePr>
        <p:xfrm>
          <a:off x="5446892" y="2743200"/>
          <a:ext cx="26241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8" name="Equation" r:id="rId8" imgW="1066680" imgH="393480" progId="Equation.3">
                  <p:embed/>
                </p:oleObj>
              </mc:Choice>
              <mc:Fallback>
                <p:oleObj name="Equation" r:id="rId8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92" y="2743200"/>
                        <a:ext cx="2624137" cy="969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0" y="9144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i="1" dirty="0"/>
              <a:t>2</a:t>
            </a:r>
            <a:r>
              <a:rPr lang="en-US" altLang="nl-NL" sz="1800" dirty="0"/>
              <a:t>) Ionic atmosphere </a:t>
            </a:r>
            <a:r>
              <a:rPr lang="en-US" altLang="nl-NL" sz="1800" dirty="0" smtClean="0"/>
              <a:t>(all other charges </a:t>
            </a:r>
            <a:r>
              <a:rPr lang="en-US" altLang="nl-NL" sz="24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nl-NL" sz="24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nl-NL" sz="1800" dirty="0" smtClean="0"/>
              <a:t>) will </a:t>
            </a:r>
            <a:r>
              <a:rPr lang="en-US" altLang="nl-NL" sz="1800" dirty="0"/>
              <a:t>screen the charge of the central ion :</a:t>
            </a:r>
          </a:p>
        </p:txBody>
      </p:sp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4297363" y="1447800"/>
          <a:ext cx="37798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9" name="Equation" r:id="rId10" imgW="1536480" imgH="482400" progId="Equation.3">
                  <p:embed/>
                </p:oleObj>
              </mc:Choice>
              <mc:Fallback>
                <p:oleObj name="Equation" r:id="rId10" imgW="1536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1447800"/>
                        <a:ext cx="3779837" cy="11890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1" name="AutoShape 9"/>
          <p:cNvSpPr>
            <a:spLocks noChangeArrowheads="1"/>
          </p:cNvSpPr>
          <p:nvPr/>
        </p:nvSpPr>
        <p:spPr bwMode="auto">
          <a:xfrm>
            <a:off x="2986088" y="18288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4038600" y="3048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 dirty="0"/>
              <a:t>Poisson:</a:t>
            </a:r>
          </a:p>
        </p:txBody>
      </p:sp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3702050" y="3840163"/>
          <a:ext cx="43751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60" name="Equation" r:id="rId12" imgW="1777680" imgH="431640" progId="Equation.3">
                  <p:embed/>
                </p:oleObj>
              </mc:Choice>
              <mc:Fallback>
                <p:oleObj name="Equation" r:id="rId12" imgW="1777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840163"/>
                        <a:ext cx="4375150" cy="1063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4" name="AutoShape 12"/>
          <p:cNvSpPr>
            <a:spLocks/>
          </p:cNvSpPr>
          <p:nvPr/>
        </p:nvSpPr>
        <p:spPr bwMode="auto">
          <a:xfrm>
            <a:off x="8458200" y="1447800"/>
            <a:ext cx="381000" cy="342900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0605" name="AutoShape 13"/>
          <p:cNvSpPr>
            <a:spLocks noChangeArrowheads="1"/>
          </p:cNvSpPr>
          <p:nvPr/>
        </p:nvSpPr>
        <p:spPr bwMode="auto">
          <a:xfrm>
            <a:off x="4572000" y="5791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0606" name="Oval 14"/>
          <p:cNvSpPr>
            <a:spLocks noChangeArrowheads="1"/>
          </p:cNvSpPr>
          <p:nvPr/>
        </p:nvSpPr>
        <p:spPr bwMode="auto">
          <a:xfrm>
            <a:off x="914400" y="3505200"/>
            <a:ext cx="19812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42</a:t>
            </a:fld>
            <a:endParaRPr lang="en-US" altLang="nl-NL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Mean activity coefficient: </a:t>
            </a:r>
            <a:r>
              <a:rPr lang="en-US" altLang="nl-NL" u="sng" dirty="0">
                <a:solidFill>
                  <a:srgbClr val="C00000"/>
                </a:solidFill>
              </a:rPr>
              <a:t>Debye-</a:t>
            </a:r>
            <a:r>
              <a:rPr lang="en-US" altLang="nl-NL" u="sng" dirty="0" err="1">
                <a:solidFill>
                  <a:srgbClr val="C00000"/>
                </a:solidFill>
              </a:rPr>
              <a:t>H</a:t>
            </a:r>
            <a:r>
              <a:rPr lang="en-US" altLang="nl-NL" dirty="0" err="1">
                <a:solidFill>
                  <a:srgbClr val="C00000"/>
                </a:solidFill>
                <a:cs typeface="Arial" pitchFamily="34" charset="0"/>
              </a:rPr>
              <a:t>ü</a:t>
            </a:r>
            <a:r>
              <a:rPr lang="en-US" altLang="nl-NL" u="sng" dirty="0" err="1">
                <a:solidFill>
                  <a:srgbClr val="C00000"/>
                </a:solidFill>
              </a:rPr>
              <a:t>ckel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268984"/>
              </p:ext>
            </p:extLst>
          </p:nvPr>
        </p:nvGraphicFramePr>
        <p:xfrm>
          <a:off x="2391502" y="4560348"/>
          <a:ext cx="4064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61" name="Equation" r:id="rId14" imgW="164880" imgH="228600" progId="Equation.3">
                  <p:embed/>
                </p:oleObj>
              </mc:Choice>
              <mc:Fallback>
                <p:oleObj name="Equation" r:id="rId14" imgW="164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502" y="4560348"/>
                        <a:ext cx="406400" cy="563562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04800" y="2724150"/>
            <a:ext cx="3190875" cy="3600450"/>
            <a:chOff x="304800" y="2724150"/>
            <a:chExt cx="3190875" cy="3600450"/>
          </a:xfrm>
        </p:grpSpPr>
        <p:pic>
          <p:nvPicPr>
            <p:cNvPr id="110595" name="Picture 3" descr="5_60_bi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724150"/>
              <a:ext cx="3190875" cy="360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1060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4198438"/>
                </p:ext>
              </p:extLst>
            </p:nvPr>
          </p:nvGraphicFramePr>
          <p:xfrm>
            <a:off x="1473200" y="4314825"/>
            <a:ext cx="374650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62" name="Equation" r:id="rId17" imgW="152280" imgH="228600" progId="Equation.3">
                    <p:embed/>
                  </p:oleObj>
                </mc:Choice>
                <mc:Fallback>
                  <p:oleObj name="Equation" r:id="rId17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200" y="4314825"/>
                          <a:ext cx="374650" cy="561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5572077"/>
                </p:ext>
              </p:extLst>
            </p:nvPr>
          </p:nvGraphicFramePr>
          <p:xfrm>
            <a:off x="2286000" y="3930650"/>
            <a:ext cx="436563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63" name="Equation" r:id="rId19" imgW="177646" imgH="241091" progId="Equation.3">
                    <p:embed/>
                  </p:oleObj>
                </mc:Choice>
                <mc:Fallback>
                  <p:oleObj name="Equation" r:id="rId19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930650"/>
                          <a:ext cx="436563" cy="59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Oval 8"/>
            <p:cNvSpPr/>
            <p:nvPr/>
          </p:nvSpPr>
          <p:spPr>
            <a:xfrm>
              <a:off x="923670" y="3536520"/>
              <a:ext cx="1950414" cy="193912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" name="Straight Arrow Connector 4"/>
            <p:cNvCxnSpPr>
              <a:endCxn id="110606" idx="5"/>
            </p:cNvCxnSpPr>
            <p:nvPr/>
          </p:nvCxnSpPr>
          <p:spPr>
            <a:xfrm>
              <a:off x="1900237" y="4495800"/>
              <a:ext cx="705223" cy="7004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6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209800"/>
            <a:ext cx="31908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1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913693"/>
              </p:ext>
            </p:extLst>
          </p:nvPr>
        </p:nvGraphicFramePr>
        <p:xfrm>
          <a:off x="3659188" y="5673725"/>
          <a:ext cx="5373687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6" name="Equation" r:id="rId4" imgW="2184120" imgH="419040" progId="Equation.3">
                  <p:embed/>
                </p:oleObj>
              </mc:Choice>
              <mc:Fallback>
                <p:oleObj name="Equation" r:id="rId4" imgW="2184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5673725"/>
                        <a:ext cx="5373687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3303588" y="1414463"/>
          <a:ext cx="490696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7" name="Equation" r:id="rId6" imgW="1993680" imgH="482400" progId="Equation.3">
                  <p:embed/>
                </p:oleObj>
              </mc:Choice>
              <mc:Fallback>
                <p:oleObj name="Equation" r:id="rId6" imgW="1993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1414463"/>
                        <a:ext cx="4906962" cy="1190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4814888" y="2682875"/>
          <a:ext cx="33750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8" name="Equation" r:id="rId8" imgW="1371600" imgH="457200" progId="Equation.3">
                  <p:embed/>
                </p:oleObj>
              </mc:Choice>
              <mc:Fallback>
                <p:oleObj name="Equation" r:id="rId8" imgW="1371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2682875"/>
                        <a:ext cx="3375025" cy="1127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9906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i="1"/>
              <a:t>3</a:t>
            </a:r>
            <a:r>
              <a:rPr lang="en-US" altLang="nl-NL" sz="1800"/>
              <a:t>) Use Boltzmann distribution to determine ion distribution in the bulk solution: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914400" y="175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 dirty="0"/>
              <a:t>Energy of ion </a:t>
            </a:r>
            <a:r>
              <a:rPr lang="en-US" altLang="nl-NL" sz="2400" i="1" u="sng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nl-NL" sz="1800" i="1" u="sng" dirty="0"/>
              <a:t>:</a:t>
            </a:r>
            <a:endParaRPr lang="en-US" altLang="nl-NL" sz="1800" u="sng" dirty="0"/>
          </a:p>
        </p:txBody>
      </p:sp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3895725" y="3873500"/>
          <a:ext cx="43116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9" name="Equation" r:id="rId10" imgW="1752480" imgH="419040" progId="Equation.3">
                  <p:embed/>
                </p:oleObj>
              </mc:Choice>
              <mc:Fallback>
                <p:oleObj name="Equation" r:id="rId10" imgW="1752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3873500"/>
                        <a:ext cx="4311650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6" name="AutoShape 10"/>
          <p:cNvSpPr>
            <a:spLocks/>
          </p:cNvSpPr>
          <p:nvPr/>
        </p:nvSpPr>
        <p:spPr bwMode="auto">
          <a:xfrm>
            <a:off x="8458200" y="1447800"/>
            <a:ext cx="381000" cy="4114800"/>
          </a:xfrm>
          <a:prstGeom prst="rightBrace">
            <a:avLst>
              <a:gd name="adj1" fmla="val 9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1627" name="AutoShape 11"/>
          <p:cNvSpPr>
            <a:spLocks noChangeArrowheads="1"/>
          </p:cNvSpPr>
          <p:nvPr/>
        </p:nvSpPr>
        <p:spPr bwMode="auto">
          <a:xfrm>
            <a:off x="152400" y="6019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3200400" y="3048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 dirty="0"/>
              <a:t>Boltzmann</a:t>
            </a:r>
            <a:r>
              <a:rPr lang="en-US" altLang="nl-NL" sz="1800" i="1" u="sng" dirty="0"/>
              <a:t>:</a:t>
            </a:r>
            <a:endParaRPr lang="en-US" altLang="nl-NL" sz="1800" u="sng" dirty="0"/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1219200" y="6019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 dirty="0"/>
              <a:t>Charge density ion </a:t>
            </a:r>
            <a:r>
              <a:rPr lang="en-US" altLang="nl-NL" sz="2400" i="1" u="sng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nl-NL" sz="1800" i="1" u="sng" dirty="0"/>
              <a:t>:</a:t>
            </a:r>
            <a:endParaRPr lang="en-US" altLang="nl-NL" sz="1800" u="sng" dirty="0"/>
          </a:p>
        </p:txBody>
      </p:sp>
      <p:graphicFrame>
        <p:nvGraphicFramePr>
          <p:cNvPr id="111630" name="Object 14"/>
          <p:cNvGraphicFramePr>
            <a:graphicFrameLocks noChangeAspect="1"/>
          </p:cNvGraphicFramePr>
          <p:nvPr/>
        </p:nvGraphicFramePr>
        <p:xfrm>
          <a:off x="1181100" y="3810000"/>
          <a:ext cx="374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0" name="Equation" r:id="rId12" imgW="152280" imgH="228600" progId="Equation.3">
                  <p:embed/>
                </p:oleObj>
              </mc:Choice>
              <mc:Fallback>
                <p:oleObj name="Equation" r:id="rId12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3810000"/>
                        <a:ext cx="3746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1" name="Object 15"/>
          <p:cNvGraphicFramePr>
            <a:graphicFrameLocks noChangeAspect="1"/>
          </p:cNvGraphicFramePr>
          <p:nvPr/>
        </p:nvGraphicFramePr>
        <p:xfrm>
          <a:off x="1981200" y="3429000"/>
          <a:ext cx="436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1" name="Equation" r:id="rId14" imgW="177480" imgH="241200" progId="Equation.3">
                  <p:embed/>
                </p:oleObj>
              </mc:Choice>
              <mc:Fallback>
                <p:oleObj name="Equation" r:id="rId14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436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910034"/>
              </p:ext>
            </p:extLst>
          </p:nvPr>
        </p:nvGraphicFramePr>
        <p:xfrm>
          <a:off x="4658958" y="4968875"/>
          <a:ext cx="35607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2" name="Equation" r:id="rId16" imgW="1447560" imgH="241200" progId="Equation.3">
                  <p:embed/>
                </p:oleObj>
              </mc:Choice>
              <mc:Fallback>
                <p:oleObj name="Equation" r:id="rId16" imgW="1447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958" y="4968875"/>
                        <a:ext cx="3560763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Mean activity coefficient: </a:t>
            </a:r>
            <a:r>
              <a:rPr lang="en-US" altLang="nl-NL" u="sng" dirty="0">
                <a:solidFill>
                  <a:srgbClr val="C00000"/>
                </a:solidFill>
              </a:rPr>
              <a:t>Debye-</a:t>
            </a:r>
            <a:r>
              <a:rPr lang="en-US" altLang="nl-NL" u="sng" dirty="0" err="1">
                <a:solidFill>
                  <a:srgbClr val="C00000"/>
                </a:solidFill>
              </a:rPr>
              <a:t>H</a:t>
            </a:r>
            <a:r>
              <a:rPr lang="en-US" altLang="nl-NL" dirty="0" err="1">
                <a:solidFill>
                  <a:srgbClr val="C00000"/>
                </a:solidFill>
                <a:cs typeface="Arial" pitchFamily="34" charset="0"/>
              </a:rPr>
              <a:t>ü</a:t>
            </a:r>
            <a:r>
              <a:rPr lang="en-US" altLang="nl-NL" u="sng" dirty="0" err="1">
                <a:solidFill>
                  <a:srgbClr val="C00000"/>
                </a:solidFill>
              </a:rPr>
              <a:t>ckel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43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349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/>
      <p:bldP spid="111627" grpId="0" animBg="1"/>
      <p:bldP spid="111628" grpId="0"/>
      <p:bldP spid="1116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209800"/>
            <a:ext cx="31908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425747"/>
              </p:ext>
            </p:extLst>
          </p:nvPr>
        </p:nvGraphicFramePr>
        <p:xfrm>
          <a:off x="3236913" y="1447800"/>
          <a:ext cx="537686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00" name="Equation" r:id="rId4" imgW="2184120" imgH="419040" progId="Equation.3">
                  <p:embed/>
                </p:oleObj>
              </mc:Choice>
              <mc:Fallback>
                <p:oleObj name="Equation" r:id="rId4" imgW="2184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1447800"/>
                        <a:ext cx="5376862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10668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i="1"/>
              <a:t>3</a:t>
            </a:r>
            <a:r>
              <a:rPr lang="en-US" altLang="nl-NL" sz="1800"/>
              <a:t>) Use ion distribution to find Debye screening length:</a:t>
            </a:r>
          </a:p>
        </p:txBody>
      </p:sp>
      <p:graphicFrame>
        <p:nvGraphicFramePr>
          <p:cNvPr id="1126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219881"/>
              </p:ext>
            </p:extLst>
          </p:nvPr>
        </p:nvGraphicFramePr>
        <p:xfrm>
          <a:off x="7135813" y="2590800"/>
          <a:ext cx="14366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01" name="Equation" r:id="rId6" imgW="583920" imgH="241200" progId="Equation.3">
                  <p:embed/>
                </p:oleObj>
              </mc:Choice>
              <mc:Fallback>
                <p:oleObj name="Equation" r:id="rId6" imgW="583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2590800"/>
                        <a:ext cx="1436687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7" name="AutoShape 7"/>
          <p:cNvSpPr>
            <a:spLocks/>
          </p:cNvSpPr>
          <p:nvPr/>
        </p:nvSpPr>
        <p:spPr bwMode="auto">
          <a:xfrm>
            <a:off x="8686800" y="1447800"/>
            <a:ext cx="381000" cy="3962400"/>
          </a:xfrm>
          <a:prstGeom prst="rightBrace">
            <a:avLst>
              <a:gd name="adj1" fmla="val 8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762000" y="6134100"/>
            <a:ext cx="976313" cy="333375"/>
          </a:xfrm>
          <a:prstGeom prst="rightArrow">
            <a:avLst>
              <a:gd name="adj1" fmla="val 50000"/>
              <a:gd name="adj2" fmla="val 7321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4572000" y="2743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/>
              <a:t>Mass density solvent</a:t>
            </a:r>
          </a:p>
        </p:txBody>
      </p:sp>
      <p:graphicFrame>
        <p:nvGraphicFramePr>
          <p:cNvPr id="1126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90387"/>
              </p:ext>
            </p:extLst>
          </p:nvPr>
        </p:nvGraphicFramePr>
        <p:xfrm>
          <a:off x="6290725" y="3286125"/>
          <a:ext cx="228123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02" name="Equation" r:id="rId8" imgW="927000" imgH="393480" progId="Equation.3">
                  <p:embed/>
                </p:oleObj>
              </mc:Choice>
              <mc:Fallback>
                <p:oleObj name="Equation" r:id="rId8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725" y="3286125"/>
                        <a:ext cx="2281238" cy="969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1" name="Object 11"/>
          <p:cNvGraphicFramePr>
            <a:graphicFrameLocks noChangeAspect="1"/>
          </p:cNvGraphicFramePr>
          <p:nvPr/>
        </p:nvGraphicFramePr>
        <p:xfrm>
          <a:off x="4114800" y="2627313"/>
          <a:ext cx="6254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03" name="Equation" r:id="rId10" imgW="253800" imgH="228600" progId="Equation.3">
                  <p:embed/>
                </p:oleObj>
              </mc:Choice>
              <mc:Fallback>
                <p:oleObj name="Equation" r:id="rId10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627313"/>
                        <a:ext cx="6254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3962400" y="3571875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/>
              <a:t>Ionic strength</a:t>
            </a:r>
          </a:p>
        </p:txBody>
      </p:sp>
      <p:graphicFrame>
        <p:nvGraphicFramePr>
          <p:cNvPr id="112653" name="Object 13"/>
          <p:cNvGraphicFramePr>
            <a:graphicFrameLocks noChangeAspect="1"/>
          </p:cNvGraphicFramePr>
          <p:nvPr/>
        </p:nvGraphicFramePr>
        <p:xfrm>
          <a:off x="4638675" y="5556250"/>
          <a:ext cx="30638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04" name="Equation" r:id="rId12" imgW="1244520" imgH="507960" progId="Equation.3">
                  <p:embed/>
                </p:oleObj>
              </mc:Choice>
              <mc:Fallback>
                <p:oleObj name="Equation" r:id="rId12" imgW="12445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5556250"/>
                        <a:ext cx="3063875" cy="1254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81004"/>
              </p:ext>
            </p:extLst>
          </p:nvPr>
        </p:nvGraphicFramePr>
        <p:xfrm>
          <a:off x="6450550" y="4327525"/>
          <a:ext cx="21224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05" name="Equation" r:id="rId14" imgW="863280" imgH="444240" progId="Equation.3">
                  <p:embed/>
                </p:oleObj>
              </mc:Choice>
              <mc:Fallback>
                <p:oleObj name="Equation" r:id="rId14" imgW="863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550" y="4327525"/>
                        <a:ext cx="2122487" cy="10937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4267200" y="4648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/>
              <a:t>Poisson</a:t>
            </a:r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1752600" y="6096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/>
              <a:t>Debye screening length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44</a:t>
            </a:fld>
            <a:endParaRPr lang="en-US" altLang="nl-NL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Mean activity coefficient: </a:t>
            </a:r>
            <a:r>
              <a:rPr lang="en-US" altLang="nl-NL" u="sng" dirty="0">
                <a:solidFill>
                  <a:srgbClr val="C00000"/>
                </a:solidFill>
              </a:rPr>
              <a:t>Debye-</a:t>
            </a:r>
            <a:r>
              <a:rPr lang="en-US" altLang="nl-NL" u="sng" dirty="0" err="1">
                <a:solidFill>
                  <a:srgbClr val="C00000"/>
                </a:solidFill>
              </a:rPr>
              <a:t>H</a:t>
            </a:r>
            <a:r>
              <a:rPr lang="en-US" altLang="nl-NL" dirty="0" err="1">
                <a:solidFill>
                  <a:srgbClr val="C00000"/>
                </a:solidFill>
                <a:cs typeface="Arial" pitchFamily="34" charset="0"/>
              </a:rPr>
              <a:t>ü</a:t>
            </a:r>
            <a:r>
              <a:rPr lang="en-US" altLang="nl-NL" u="sng" dirty="0" err="1">
                <a:solidFill>
                  <a:srgbClr val="C00000"/>
                </a:solidFill>
              </a:rPr>
              <a:t>ckel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73141"/>
              </p:ext>
            </p:extLst>
          </p:nvPr>
        </p:nvGraphicFramePr>
        <p:xfrm>
          <a:off x="3236913" y="1447800"/>
          <a:ext cx="537686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54" name="Equation" r:id="rId3" imgW="2184120" imgH="419040" progId="Equation.3">
                  <p:embed/>
                </p:oleObj>
              </mc:Choice>
              <mc:Fallback>
                <p:oleObj name="Equation" r:id="rId3" imgW="2184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1447800"/>
                        <a:ext cx="5376862" cy="1031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10668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i="1"/>
              <a:t>3</a:t>
            </a:r>
            <a:r>
              <a:rPr lang="en-US" altLang="nl-NL" sz="1800"/>
              <a:t>) Use ion distribution to find Debye screening length:</a:t>
            </a:r>
          </a:p>
        </p:txBody>
      </p:sp>
      <p:graphicFrame>
        <p:nvGraphicFramePr>
          <p:cNvPr id="1126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218159"/>
              </p:ext>
            </p:extLst>
          </p:nvPr>
        </p:nvGraphicFramePr>
        <p:xfrm>
          <a:off x="7135813" y="2590800"/>
          <a:ext cx="14366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55" name="Equation" r:id="rId5" imgW="583920" imgH="241200" progId="Equation.3">
                  <p:embed/>
                </p:oleObj>
              </mc:Choice>
              <mc:Fallback>
                <p:oleObj name="Equation" r:id="rId5" imgW="583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2590800"/>
                        <a:ext cx="1436687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7" name="AutoShape 7"/>
          <p:cNvSpPr>
            <a:spLocks/>
          </p:cNvSpPr>
          <p:nvPr/>
        </p:nvSpPr>
        <p:spPr bwMode="auto">
          <a:xfrm>
            <a:off x="8686800" y="1447800"/>
            <a:ext cx="381000" cy="3962400"/>
          </a:xfrm>
          <a:prstGeom prst="rightBrace">
            <a:avLst>
              <a:gd name="adj1" fmla="val 8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762000" y="6134100"/>
            <a:ext cx="976313" cy="333375"/>
          </a:xfrm>
          <a:prstGeom prst="rightArrow">
            <a:avLst>
              <a:gd name="adj1" fmla="val 50000"/>
              <a:gd name="adj2" fmla="val 7321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4572000" y="2743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/>
              <a:t>Mass density solvent</a:t>
            </a:r>
          </a:p>
        </p:txBody>
      </p:sp>
      <p:graphicFrame>
        <p:nvGraphicFramePr>
          <p:cNvPr id="1126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951991"/>
              </p:ext>
            </p:extLst>
          </p:nvPr>
        </p:nvGraphicFramePr>
        <p:xfrm>
          <a:off x="6290725" y="3286125"/>
          <a:ext cx="228123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56" name="Equation" r:id="rId7" imgW="927000" imgH="393480" progId="Equation.3">
                  <p:embed/>
                </p:oleObj>
              </mc:Choice>
              <mc:Fallback>
                <p:oleObj name="Equation" r:id="rId7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725" y="3286125"/>
                        <a:ext cx="2281238" cy="969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1" name="Object 11"/>
          <p:cNvGraphicFramePr>
            <a:graphicFrameLocks noChangeAspect="1"/>
          </p:cNvGraphicFramePr>
          <p:nvPr/>
        </p:nvGraphicFramePr>
        <p:xfrm>
          <a:off x="4114800" y="2627313"/>
          <a:ext cx="6254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57" name="Equation" r:id="rId9" imgW="253800" imgH="228600" progId="Equation.3">
                  <p:embed/>
                </p:oleObj>
              </mc:Choice>
              <mc:Fallback>
                <p:oleObj name="Equation" r:id="rId9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627313"/>
                        <a:ext cx="6254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3962400" y="3571875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/>
              <a:t>Ionic strength</a:t>
            </a:r>
          </a:p>
        </p:txBody>
      </p:sp>
      <p:graphicFrame>
        <p:nvGraphicFramePr>
          <p:cNvPr id="112653" name="Object 13"/>
          <p:cNvGraphicFramePr>
            <a:graphicFrameLocks noChangeAspect="1"/>
          </p:cNvGraphicFramePr>
          <p:nvPr/>
        </p:nvGraphicFramePr>
        <p:xfrm>
          <a:off x="4638675" y="5556250"/>
          <a:ext cx="30638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58" name="Equation" r:id="rId11" imgW="1244520" imgH="507960" progId="Equation.3">
                  <p:embed/>
                </p:oleObj>
              </mc:Choice>
              <mc:Fallback>
                <p:oleObj name="Equation" r:id="rId11" imgW="12445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5556250"/>
                        <a:ext cx="3063875" cy="1254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598462"/>
              </p:ext>
            </p:extLst>
          </p:nvPr>
        </p:nvGraphicFramePr>
        <p:xfrm>
          <a:off x="6450550" y="4327525"/>
          <a:ext cx="21224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59" name="Equation" r:id="rId13" imgW="863280" imgH="444240" progId="Equation.3">
                  <p:embed/>
                </p:oleObj>
              </mc:Choice>
              <mc:Fallback>
                <p:oleObj name="Equation" r:id="rId13" imgW="863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550" y="4327525"/>
                        <a:ext cx="2122487" cy="10937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4267200" y="4648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/>
              <a:t>Poisson</a:t>
            </a:r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1752600" y="6096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u="sng"/>
              <a:t>Debye screening length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45</a:t>
            </a:fld>
            <a:endParaRPr lang="en-US" altLang="nl-NL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Mean activity coefficient: </a:t>
            </a:r>
            <a:r>
              <a:rPr lang="en-US" altLang="nl-NL" u="sng" dirty="0">
                <a:solidFill>
                  <a:srgbClr val="C00000"/>
                </a:solidFill>
              </a:rPr>
              <a:t>Debye-</a:t>
            </a:r>
            <a:r>
              <a:rPr lang="en-US" altLang="nl-NL" u="sng" dirty="0" err="1">
                <a:solidFill>
                  <a:srgbClr val="C00000"/>
                </a:solidFill>
              </a:rPr>
              <a:t>H</a:t>
            </a:r>
            <a:r>
              <a:rPr lang="en-US" altLang="nl-NL" dirty="0" err="1">
                <a:solidFill>
                  <a:srgbClr val="C00000"/>
                </a:solidFill>
                <a:cs typeface="Arial" pitchFamily="34" charset="0"/>
              </a:rPr>
              <a:t>ü</a:t>
            </a:r>
            <a:r>
              <a:rPr lang="en-US" altLang="nl-NL" u="sng" dirty="0" err="1">
                <a:solidFill>
                  <a:srgbClr val="C00000"/>
                </a:solidFill>
              </a:rPr>
              <a:t>ckel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758" y="2201508"/>
            <a:ext cx="3190875" cy="3600450"/>
            <a:chOff x="304800" y="2724150"/>
            <a:chExt cx="3190875" cy="3600450"/>
          </a:xfrm>
        </p:grpSpPr>
        <p:pic>
          <p:nvPicPr>
            <p:cNvPr id="20" name="Picture 3" descr="5_60_bi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724150"/>
              <a:ext cx="3190875" cy="360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701693"/>
                </p:ext>
              </p:extLst>
            </p:nvPr>
          </p:nvGraphicFramePr>
          <p:xfrm>
            <a:off x="1473200" y="4314825"/>
            <a:ext cx="374650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60" name="Equation" r:id="rId16" imgW="152280" imgH="228600" progId="Equation.3">
                    <p:embed/>
                  </p:oleObj>
                </mc:Choice>
                <mc:Fallback>
                  <p:oleObj name="Equation" r:id="rId16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200" y="4314825"/>
                          <a:ext cx="374650" cy="561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532831"/>
                </p:ext>
              </p:extLst>
            </p:nvPr>
          </p:nvGraphicFramePr>
          <p:xfrm>
            <a:off x="2286000" y="3930650"/>
            <a:ext cx="436563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61" name="Equation" r:id="rId18" imgW="177646" imgH="241091" progId="Equation.3">
                    <p:embed/>
                  </p:oleObj>
                </mc:Choice>
                <mc:Fallback>
                  <p:oleObj name="Equation" r:id="rId18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930650"/>
                          <a:ext cx="436563" cy="59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Oval 22"/>
            <p:cNvSpPr/>
            <p:nvPr/>
          </p:nvSpPr>
          <p:spPr>
            <a:xfrm>
              <a:off x="923670" y="3536520"/>
              <a:ext cx="1950414" cy="193912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900237" y="4495800"/>
              <a:ext cx="705223" cy="7004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64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5_60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31908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36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26752"/>
              </p:ext>
            </p:extLst>
          </p:nvPr>
        </p:nvGraphicFramePr>
        <p:xfrm>
          <a:off x="1434921" y="1433513"/>
          <a:ext cx="709930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58" name="Equation" r:id="rId4" imgW="2882880" imgH="431640" progId="Equation.3">
                  <p:embed/>
                </p:oleObj>
              </mc:Choice>
              <mc:Fallback>
                <p:oleObj name="Equation" r:id="rId4" imgW="2882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921" y="1433513"/>
                        <a:ext cx="7099300" cy="10620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10668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i="1"/>
              <a:t>4</a:t>
            </a:r>
            <a:r>
              <a:rPr lang="en-US" altLang="nl-NL" sz="1800"/>
              <a:t>) Determine work to charge central ion in presence of the ionic atmosphere potential:</a:t>
            </a:r>
          </a:p>
        </p:txBody>
      </p:sp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6038850" y="2606675"/>
          <a:ext cx="24971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59" name="Equation" r:id="rId6" imgW="1015920" imgH="228600" progId="Equation.3">
                  <p:embed/>
                </p:oleObj>
              </mc:Choice>
              <mc:Fallback>
                <p:oleObj name="Equation" r:id="rId6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606675"/>
                        <a:ext cx="24971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/>
          </p:cNvSpPr>
          <p:nvPr/>
        </p:nvSpPr>
        <p:spPr bwMode="auto">
          <a:xfrm>
            <a:off x="8686800" y="1447800"/>
            <a:ext cx="381000" cy="2895600"/>
          </a:xfrm>
          <a:prstGeom prst="rightBrace">
            <a:avLst>
              <a:gd name="adj1" fmla="val 6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4419600" y="6019800"/>
            <a:ext cx="976313" cy="333375"/>
          </a:xfrm>
          <a:prstGeom prst="rightArrow">
            <a:avLst>
              <a:gd name="adj1" fmla="val 50000"/>
              <a:gd name="adj2" fmla="val 7321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077841"/>
              </p:ext>
            </p:extLst>
          </p:nvPr>
        </p:nvGraphicFramePr>
        <p:xfrm>
          <a:off x="6070063" y="3265846"/>
          <a:ext cx="24685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60" name="Equation" r:id="rId8" imgW="1002960" imgH="431640" progId="Equation.3">
                  <p:embed/>
                </p:oleObj>
              </mc:Choice>
              <mc:Fallback>
                <p:oleObj name="Equation" r:id="rId8" imgW="1002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063" y="3265846"/>
                        <a:ext cx="2468563" cy="1063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92086"/>
              </p:ext>
            </p:extLst>
          </p:nvPr>
        </p:nvGraphicFramePr>
        <p:xfrm>
          <a:off x="5686425" y="5562600"/>
          <a:ext cx="256063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61" name="Equation" r:id="rId10" imgW="1041120" imgH="457200" progId="Equation.3">
                  <p:embed/>
                </p:oleObj>
              </mc:Choice>
              <mc:Fallback>
                <p:oleObj name="Equation" r:id="rId10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5562600"/>
                        <a:ext cx="2560638" cy="1130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46</a:t>
            </a:fld>
            <a:endParaRPr lang="en-US" altLang="nl-NL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Mean activity coefficient: </a:t>
            </a:r>
            <a:r>
              <a:rPr lang="en-US" altLang="nl-NL" u="sng" dirty="0">
                <a:solidFill>
                  <a:srgbClr val="C00000"/>
                </a:solidFill>
              </a:rPr>
              <a:t>Debye-</a:t>
            </a:r>
            <a:r>
              <a:rPr lang="en-US" altLang="nl-NL" u="sng" dirty="0" err="1">
                <a:solidFill>
                  <a:srgbClr val="C00000"/>
                </a:solidFill>
              </a:rPr>
              <a:t>H</a:t>
            </a:r>
            <a:r>
              <a:rPr lang="en-US" altLang="nl-NL" dirty="0" err="1">
                <a:solidFill>
                  <a:srgbClr val="C00000"/>
                </a:solidFill>
                <a:cs typeface="Arial" pitchFamily="34" charset="0"/>
              </a:rPr>
              <a:t>ü</a:t>
            </a:r>
            <a:r>
              <a:rPr lang="en-US" altLang="nl-NL" u="sng" dirty="0" err="1">
                <a:solidFill>
                  <a:srgbClr val="C00000"/>
                </a:solidFill>
              </a:rPr>
              <a:t>ckel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 descr="5_60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1908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10668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i="1"/>
              <a:t>5) Collect all results and include charging of all ions in w</a:t>
            </a:r>
            <a:r>
              <a:rPr lang="en-US" altLang="nl-NL" sz="1800" i="1" baseline="-25000"/>
              <a:t>e</a:t>
            </a:r>
            <a:r>
              <a:rPr lang="en-US" altLang="nl-NL" sz="1800" i="1"/>
              <a:t> </a:t>
            </a:r>
            <a:r>
              <a:rPr lang="en-US" altLang="nl-NL" sz="1800"/>
              <a:t>:</a:t>
            </a:r>
          </a:p>
        </p:txBody>
      </p:sp>
      <p:sp>
        <p:nvSpPr>
          <p:cNvPr id="114693" name="AutoShape 5"/>
          <p:cNvSpPr>
            <a:spLocks/>
          </p:cNvSpPr>
          <p:nvPr/>
        </p:nvSpPr>
        <p:spPr bwMode="auto">
          <a:xfrm>
            <a:off x="6972300" y="1555570"/>
            <a:ext cx="381000" cy="2927351"/>
          </a:xfrm>
          <a:prstGeom prst="rightBrace">
            <a:avLst>
              <a:gd name="adj1" fmla="val 7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7620000" y="2854146"/>
            <a:ext cx="976313" cy="333375"/>
          </a:xfrm>
          <a:prstGeom prst="rightArrow">
            <a:avLst>
              <a:gd name="adj1" fmla="val 50000"/>
              <a:gd name="adj2" fmla="val 7321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111414"/>
              </p:ext>
            </p:extLst>
          </p:nvPr>
        </p:nvGraphicFramePr>
        <p:xfrm>
          <a:off x="4800600" y="4724400"/>
          <a:ext cx="3124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48" name="Equation" r:id="rId5" imgW="1269720" imgH="253800" progId="Equation.3">
                  <p:embed/>
                </p:oleObj>
              </mc:Choice>
              <mc:Fallback>
                <p:oleObj name="Equation" r:id="rId5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24400"/>
                        <a:ext cx="3124200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618171"/>
              </p:ext>
            </p:extLst>
          </p:nvPr>
        </p:nvGraphicFramePr>
        <p:xfrm>
          <a:off x="6172200" y="5507037"/>
          <a:ext cx="27432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49" name="Equation" r:id="rId7" imgW="1879560" imgH="507960" progId="Equation.3">
                  <p:embed/>
                </p:oleObj>
              </mc:Choice>
              <mc:Fallback>
                <p:oleObj name="Equation" r:id="rId7" imgW="1879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07037"/>
                        <a:ext cx="2743200" cy="7413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261916"/>
              </p:ext>
            </p:extLst>
          </p:nvPr>
        </p:nvGraphicFramePr>
        <p:xfrm>
          <a:off x="4114800" y="5512158"/>
          <a:ext cx="16716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50" name="Equation" r:id="rId9" imgW="927000" imgH="419040" progId="Equation.3">
                  <p:embed/>
                </p:oleObj>
              </mc:Choice>
              <mc:Fallback>
                <p:oleObj name="Equation" r:id="rId9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12158"/>
                        <a:ext cx="1671638" cy="7556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904258"/>
              </p:ext>
            </p:extLst>
          </p:nvPr>
        </p:nvGraphicFramePr>
        <p:xfrm>
          <a:off x="4191000" y="3733800"/>
          <a:ext cx="2514600" cy="78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51" name="Equation" r:id="rId11" imgW="1295280" imgH="406080" progId="Equation.3">
                  <p:embed/>
                </p:oleObj>
              </mc:Choice>
              <mc:Fallback>
                <p:oleObj name="Equation" r:id="rId11" imgW="1295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33800"/>
                        <a:ext cx="2514600" cy="789369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610724"/>
              </p:ext>
            </p:extLst>
          </p:nvPr>
        </p:nvGraphicFramePr>
        <p:xfrm>
          <a:off x="4624387" y="1524000"/>
          <a:ext cx="2081213" cy="91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52" name="Equation" r:id="rId13" imgW="1041120" imgH="457200" progId="Equation.3">
                  <p:embed/>
                </p:oleObj>
              </mc:Choice>
              <mc:Fallback>
                <p:oleObj name="Equation" r:id="rId13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7" y="1524000"/>
                        <a:ext cx="2081213" cy="91857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97697"/>
              </p:ext>
            </p:extLst>
          </p:nvPr>
        </p:nvGraphicFramePr>
        <p:xfrm>
          <a:off x="4191001" y="2590800"/>
          <a:ext cx="2514600" cy="102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53" name="Equation" r:id="rId15" imgW="1244520" imgH="507960" progId="Equation.3">
                  <p:embed/>
                </p:oleObj>
              </mc:Choice>
              <mc:Fallback>
                <p:oleObj name="Equation" r:id="rId15" imgW="12445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2590800"/>
                        <a:ext cx="2514600" cy="102964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47</a:t>
            </a:fld>
            <a:endParaRPr lang="en-US" altLang="nl-NL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Mean activity coefficient: </a:t>
            </a:r>
            <a:r>
              <a:rPr lang="en-US" altLang="nl-NL" u="sng" dirty="0">
                <a:solidFill>
                  <a:srgbClr val="C00000"/>
                </a:solidFill>
              </a:rPr>
              <a:t>Debye-</a:t>
            </a:r>
            <a:r>
              <a:rPr lang="en-US" altLang="nl-NL" u="sng" dirty="0" err="1">
                <a:solidFill>
                  <a:srgbClr val="C00000"/>
                </a:solidFill>
              </a:rPr>
              <a:t>H</a:t>
            </a:r>
            <a:r>
              <a:rPr lang="en-US" altLang="nl-NL" dirty="0" err="1">
                <a:solidFill>
                  <a:srgbClr val="C00000"/>
                </a:solidFill>
                <a:cs typeface="Arial" pitchFamily="34" charset="0"/>
              </a:rPr>
              <a:t>ü</a:t>
            </a:r>
            <a:r>
              <a:rPr lang="en-US" altLang="nl-NL" u="sng" dirty="0" err="1">
                <a:solidFill>
                  <a:srgbClr val="C00000"/>
                </a:solidFill>
              </a:rPr>
              <a:t>ckel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0852" y="6412468"/>
            <a:ext cx="296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u="sng" dirty="0" smtClean="0"/>
              <a:t>A </a:t>
            </a:r>
            <a:r>
              <a:rPr lang="nl-NL" u="sng" dirty="0" smtClean="0"/>
              <a:t>= 0.509 for H</a:t>
            </a:r>
            <a:r>
              <a:rPr lang="nl-NL" u="sng" baseline="-25000" dirty="0" smtClean="0"/>
              <a:t>2</a:t>
            </a:r>
            <a:r>
              <a:rPr lang="nl-NL" u="sng" dirty="0" smtClean="0"/>
              <a:t>O @ 298 K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19765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11614"/>
              </p:ext>
            </p:extLst>
          </p:nvPr>
        </p:nvGraphicFramePr>
        <p:xfrm>
          <a:off x="4800600" y="1058862"/>
          <a:ext cx="27146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8" name="Equation" r:id="rId3" imgW="1104840" imgH="241200" progId="Equation.3">
                  <p:embed/>
                </p:oleObj>
              </mc:Choice>
              <mc:Fallback>
                <p:oleObj name="Equation" r:id="rId3" imgW="11048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058862"/>
                        <a:ext cx="27146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143000" y="2133600"/>
            <a:ext cx="373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Standard state </a:t>
            </a:r>
            <a:r>
              <a:rPr lang="en-US" altLang="nl-NL" sz="2400" b="1" u="sng" dirty="0">
                <a:cs typeface="Arial" pitchFamily="34" charset="0"/>
              </a:rPr>
              <a:t>*</a:t>
            </a:r>
            <a:endParaRPr lang="ru-RU" altLang="nl-NL" sz="2400" b="1" u="sng" dirty="0"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693920" y="2621280"/>
            <a:ext cx="30480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sz="2400" b="1" u="sng" baseline="30000" dirty="0" smtClean="0">
                <a:latin typeface="+mn-lt"/>
                <a:cs typeface="Arial" pitchFamily="34" charset="0"/>
              </a:rPr>
              <a:t>Vapour </a:t>
            </a:r>
            <a:r>
              <a:rPr lang="en-US" altLang="nl-NL" sz="2400" b="1" u="sng" baseline="30000" dirty="0">
                <a:latin typeface="+mn-lt"/>
                <a:cs typeface="Arial" pitchFamily="34" charset="0"/>
              </a:rPr>
              <a:t>pressure pure </a:t>
            </a:r>
            <a:r>
              <a:rPr lang="en-US" altLang="nl-NL" sz="2400" b="1" u="sng" baseline="30000" dirty="0" smtClean="0">
                <a:latin typeface="+mn-lt"/>
                <a:cs typeface="Arial" pitchFamily="34" charset="0"/>
              </a:rPr>
              <a:t>liquid </a:t>
            </a:r>
            <a:r>
              <a:rPr lang="en-US" altLang="nl-NL" sz="2800" b="1" i="1" u="sng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altLang="nl-NL" sz="2800" b="1" i="1" u="sng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267200" y="1812925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6000" dirty="0"/>
              <a:t>{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28600" y="27432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</a:t>
            </a:r>
            <a:r>
              <a:rPr lang="en-US" altLang="nl-NL" sz="2800" b="1" u="sng" dirty="0"/>
              <a:t>(liquid) mixtures </a:t>
            </a:r>
            <a:r>
              <a:rPr lang="en-US" altLang="nl-NL" sz="2800" b="1" u="sng" dirty="0">
                <a:solidFill>
                  <a:srgbClr val="C00000"/>
                </a:solidFill>
              </a:rPr>
              <a:t>of </a:t>
            </a:r>
            <a:r>
              <a:rPr lang="en-US" altLang="nl-NL" b="1" u="sng" dirty="0">
                <a:solidFill>
                  <a:srgbClr val="C00000"/>
                </a:solidFill>
              </a:rPr>
              <a:t>neutral </a:t>
            </a:r>
            <a:r>
              <a:rPr lang="en-US" altLang="nl-NL" sz="2800" b="1" u="sng" dirty="0">
                <a:solidFill>
                  <a:srgbClr val="C00000"/>
                </a:solidFill>
              </a:rPr>
              <a:t>components</a:t>
            </a:r>
            <a:r>
              <a:rPr lang="en-US" altLang="nl-NL" b="1" u="sng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057400" y="3794760"/>
            <a:ext cx="358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1" u="sng" dirty="0"/>
              <a:t>Ideal solutions (Raoult)</a:t>
            </a:r>
            <a:endParaRPr lang="ru-RU" altLang="nl-NL" sz="2400" b="1" u="sng" dirty="0">
              <a:cs typeface="Arial" pitchFamily="34" charset="0"/>
            </a:endParaRPr>
          </a:p>
        </p:txBody>
      </p:sp>
      <p:graphicFrame>
        <p:nvGraphicFramePr>
          <p:cNvPr id="737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62447"/>
              </p:ext>
            </p:extLst>
          </p:nvPr>
        </p:nvGraphicFramePr>
        <p:xfrm>
          <a:off x="5715000" y="3541059"/>
          <a:ext cx="2362200" cy="106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9" name="Equation" r:id="rId5" imgW="1015920" imgH="457200" progId="Equation.3">
                  <p:embed/>
                </p:oleObj>
              </mc:Choice>
              <mc:Fallback>
                <p:oleObj name="Equation" r:id="rId5" imgW="101592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41059"/>
                        <a:ext cx="2362200" cy="106321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676400" y="47625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1" u="sng" dirty="0"/>
              <a:t>Real solutions</a:t>
            </a:r>
            <a:endParaRPr lang="ru-RU" altLang="nl-NL" sz="2400" b="1" u="sng" dirty="0">
              <a:cs typeface="Arial" pitchFamily="34" charset="0"/>
            </a:endParaRPr>
          </a:p>
        </p:txBody>
      </p:sp>
      <p:graphicFrame>
        <p:nvGraphicFramePr>
          <p:cNvPr id="737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98615"/>
              </p:ext>
            </p:extLst>
          </p:nvPr>
        </p:nvGraphicFramePr>
        <p:xfrm>
          <a:off x="5709004" y="4735513"/>
          <a:ext cx="28146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0" name="Equation" r:id="rId7" imgW="1206360" imgH="457200" progId="Equation.3">
                  <p:embed/>
                </p:oleObj>
              </mc:Choice>
              <mc:Fallback>
                <p:oleObj name="Equation" r:id="rId7" imgW="120636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004" y="4735513"/>
                        <a:ext cx="2814638" cy="10683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1905000" y="51054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l-GR" altLang="nl-NL" sz="2800" i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nl-NL" sz="2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nl-NL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nl-NL" sz="2400" b="1" u="sng" dirty="0"/>
              <a:t>activity coefficient</a:t>
            </a:r>
            <a:endParaRPr lang="ru-RU" altLang="nl-NL" sz="2400" b="1" u="sng" dirty="0">
              <a:cs typeface="Arial" pitchFamily="34" charset="0"/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2092325" y="2605087"/>
            <a:ext cx="18351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sz="2400" baseline="30000" dirty="0">
                <a:cs typeface="Arial" pitchFamily="34" charset="0"/>
              </a:rPr>
              <a:t>(still </a:t>
            </a:r>
            <a:r>
              <a:rPr lang="en-US" altLang="nl-NL" sz="2400" i="1" baseline="30000" dirty="0">
                <a:cs typeface="Arial" pitchFamily="34" charset="0"/>
              </a:rPr>
              <a:t>T</a:t>
            </a:r>
            <a:r>
              <a:rPr lang="en-US" altLang="nl-NL" sz="2400" baseline="30000" dirty="0">
                <a:cs typeface="Arial" pitchFamily="34" charset="0"/>
              </a:rPr>
              <a:t> dependent)</a:t>
            </a:r>
            <a:endParaRPr lang="ru-RU" altLang="nl-NL" sz="2400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5</a:t>
            </a:fld>
            <a:endParaRPr lang="en-US" alt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07348"/>
              </p:ext>
            </p:extLst>
          </p:nvPr>
        </p:nvGraphicFramePr>
        <p:xfrm>
          <a:off x="4770438" y="1984375"/>
          <a:ext cx="10922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1" name="Vergelijking" r:id="rId9" imgW="444240" imgH="241200" progId="Equation.3">
                  <p:embed/>
                </p:oleObj>
              </mc:Choice>
              <mc:Fallback>
                <p:oleObj name="Vergelijking" r:id="rId9" imgW="4442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1984375"/>
                        <a:ext cx="1092200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565275" y="104775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Activity </a:t>
            </a:r>
            <a:r>
              <a:rPr lang="en-US" altLang="nl-NL" sz="2800" i="1" u="sng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nl-NL" sz="2800" i="1" u="sng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nl-NL" sz="2800" i="1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472014"/>
              </p:ext>
            </p:extLst>
          </p:nvPr>
        </p:nvGraphicFramePr>
        <p:xfrm>
          <a:off x="609600" y="971550"/>
          <a:ext cx="15573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2" name="Equation" r:id="rId11" imgW="685800" imgH="342720" progId="Equation.3">
                  <p:embed/>
                </p:oleObj>
              </mc:Choice>
              <mc:Fallback>
                <p:oleObj name="Equation" r:id="rId11" imgW="68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71550"/>
                        <a:ext cx="1557337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76873"/>
              </p:ext>
            </p:extLst>
          </p:nvPr>
        </p:nvGraphicFramePr>
        <p:xfrm>
          <a:off x="4800600" y="1058862"/>
          <a:ext cx="27146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6" name="Equation" r:id="rId3" imgW="1104840" imgH="241200" progId="Equation.3">
                  <p:embed/>
                </p:oleObj>
              </mc:Choice>
              <mc:Fallback>
                <p:oleObj name="Equation" r:id="rId3" imgW="1104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058862"/>
                        <a:ext cx="27146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143000" y="2133600"/>
            <a:ext cx="373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Standard state </a:t>
            </a:r>
            <a:r>
              <a:rPr lang="en-US" altLang="nl-NL" sz="2400" b="1" u="sng" dirty="0">
                <a:cs typeface="Arial" pitchFamily="34" charset="0"/>
              </a:rPr>
              <a:t>*</a:t>
            </a:r>
            <a:endParaRPr lang="ru-RU" altLang="nl-NL" sz="2400" b="1" u="sng" dirty="0">
              <a:cs typeface="Arial" pitchFamily="34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267200" y="1812925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6000" dirty="0"/>
              <a:t>{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057400" y="3794760"/>
            <a:ext cx="358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1" u="sng" dirty="0"/>
              <a:t>Ideal solutions (Raoult)</a:t>
            </a:r>
            <a:endParaRPr lang="ru-RU" altLang="nl-NL" sz="2400" b="1" u="sng" dirty="0">
              <a:cs typeface="Arial" pitchFamily="34" charset="0"/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676400" y="47625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1" u="sng" dirty="0"/>
              <a:t>Real solutions</a:t>
            </a:r>
            <a:endParaRPr lang="ru-RU" altLang="nl-NL" sz="2400" b="1" u="sng" dirty="0">
              <a:cs typeface="Arial" pitchFamily="34" charset="0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1905000" y="51054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l-GR" altLang="nl-NL" sz="2800" i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nl-NL" sz="2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nl-NL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nl-NL" sz="2400" b="1" u="sng" dirty="0"/>
              <a:t>activity coefficient</a:t>
            </a:r>
            <a:endParaRPr lang="ru-RU" altLang="nl-NL" sz="2400" b="1" u="sng" dirty="0">
              <a:cs typeface="Arial" pitchFamily="34" charset="0"/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2092325" y="2605087"/>
            <a:ext cx="18351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sz="2400" baseline="30000" dirty="0">
                <a:cs typeface="Arial" pitchFamily="34" charset="0"/>
              </a:rPr>
              <a:t>(still </a:t>
            </a:r>
            <a:r>
              <a:rPr lang="en-US" altLang="nl-NL" sz="2400" i="1" baseline="30000" dirty="0">
                <a:cs typeface="Arial" pitchFamily="34" charset="0"/>
              </a:rPr>
              <a:t>T</a:t>
            </a:r>
            <a:r>
              <a:rPr lang="en-US" altLang="nl-NL" sz="2400" baseline="30000" dirty="0">
                <a:cs typeface="Arial" pitchFamily="34" charset="0"/>
              </a:rPr>
              <a:t> dependent)</a:t>
            </a:r>
            <a:endParaRPr lang="ru-RU" altLang="nl-NL" sz="2400" i="1" baseline="300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6</a:t>
            </a:fld>
            <a:endParaRPr lang="en-US" altLang="nl-NL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565275" y="104775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Activity </a:t>
            </a:r>
            <a:r>
              <a:rPr lang="en-US" altLang="nl-NL" sz="2800" i="1" u="sng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nl-NL" sz="2800" i="1" u="sng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nl-NL" sz="2800" i="1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944768"/>
              </p:ext>
            </p:extLst>
          </p:nvPr>
        </p:nvGraphicFramePr>
        <p:xfrm>
          <a:off x="609600" y="971550"/>
          <a:ext cx="15573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7" name="Equation" r:id="rId5" imgW="685800" imgH="342720" progId="Equation.3">
                  <p:embed/>
                </p:oleObj>
              </mc:Choice>
              <mc:Fallback>
                <p:oleObj name="Equation" r:id="rId5" imgW="68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71550"/>
                        <a:ext cx="1557337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652746"/>
              </p:ext>
            </p:extLst>
          </p:nvPr>
        </p:nvGraphicFramePr>
        <p:xfrm>
          <a:off x="222250" y="6096000"/>
          <a:ext cx="87439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8" name="Equation" r:id="rId7" imgW="3708360" imgH="241200" progId="Equation.3">
                  <p:embed/>
                </p:oleObj>
              </mc:Choice>
              <mc:Fallback>
                <p:oleObj name="Equation" r:id="rId7" imgW="3708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6096000"/>
                        <a:ext cx="8743950" cy="5699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28600" y="27432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(liquid) mixtures of </a:t>
            </a:r>
            <a:r>
              <a:rPr lang="en-US" altLang="nl-NL" b="1" u="sng" dirty="0">
                <a:solidFill>
                  <a:srgbClr val="C00000"/>
                </a:solidFill>
              </a:rPr>
              <a:t>neutral </a:t>
            </a:r>
            <a:r>
              <a:rPr lang="en-US" altLang="nl-NL" sz="2800" b="1" u="sng" dirty="0">
                <a:solidFill>
                  <a:srgbClr val="C00000"/>
                </a:solidFill>
              </a:rPr>
              <a:t>components</a:t>
            </a:r>
            <a:r>
              <a:rPr lang="en-US" altLang="nl-NL" b="1" u="sng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693920" y="2621280"/>
            <a:ext cx="30480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nl-NL" sz="2400" b="1" u="sng" baseline="30000" dirty="0" smtClean="0">
                <a:latin typeface="+mn-lt"/>
                <a:cs typeface="Arial" pitchFamily="34" charset="0"/>
              </a:rPr>
              <a:t>Vapour </a:t>
            </a:r>
            <a:r>
              <a:rPr lang="en-US" altLang="nl-NL" sz="2400" b="1" u="sng" baseline="30000" dirty="0">
                <a:latin typeface="+mn-lt"/>
                <a:cs typeface="Arial" pitchFamily="34" charset="0"/>
              </a:rPr>
              <a:t>pressure pure </a:t>
            </a:r>
            <a:r>
              <a:rPr lang="en-US" altLang="nl-NL" sz="2400" b="1" u="sng" baseline="30000" dirty="0" smtClean="0">
                <a:latin typeface="+mn-lt"/>
                <a:cs typeface="Arial" pitchFamily="34" charset="0"/>
              </a:rPr>
              <a:t>liquid </a:t>
            </a:r>
            <a:r>
              <a:rPr lang="en-US" altLang="nl-NL" sz="2800" b="1" i="1" u="sng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altLang="nl-NL" sz="2800" b="1" i="1" u="sng" baseline="30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33984"/>
              </p:ext>
            </p:extLst>
          </p:nvPr>
        </p:nvGraphicFramePr>
        <p:xfrm>
          <a:off x="4770438" y="1984375"/>
          <a:ext cx="10922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9" name="Vergelijking" r:id="rId9" imgW="444240" imgH="241200" progId="Equation.3">
                  <p:embed/>
                </p:oleObj>
              </mc:Choice>
              <mc:Fallback>
                <p:oleObj name="Vergelijking" r:id="rId9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1984375"/>
                        <a:ext cx="1092200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62447"/>
              </p:ext>
            </p:extLst>
          </p:nvPr>
        </p:nvGraphicFramePr>
        <p:xfrm>
          <a:off x="5715000" y="3541713"/>
          <a:ext cx="236220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50" name="Equation" r:id="rId11" imgW="1016000" imgH="457200" progId="Equation.3">
                  <p:embed/>
                </p:oleObj>
              </mc:Choice>
              <mc:Fallback>
                <p:oleObj name="Equation" r:id="rId11" imgW="10160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41713"/>
                        <a:ext cx="2362200" cy="10620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98615"/>
              </p:ext>
            </p:extLst>
          </p:nvPr>
        </p:nvGraphicFramePr>
        <p:xfrm>
          <a:off x="5708650" y="4735513"/>
          <a:ext cx="28146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51" name="Equation" r:id="rId13" imgW="1206360" imgH="457200" progId="Equation.3">
                  <p:embed/>
                </p:oleObj>
              </mc:Choice>
              <mc:Fallback>
                <p:oleObj name="Equation" r:id="rId13" imgW="120636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735513"/>
                        <a:ext cx="2814638" cy="10683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2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" y="1104363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dirty="0" smtClean="0"/>
              <a:t>Regular solution example:</a:t>
            </a:r>
            <a:endParaRPr lang="ru-RU" altLang="nl-NL" b="1" dirty="0"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54968"/>
              </p:ext>
            </p:extLst>
          </p:nvPr>
        </p:nvGraphicFramePr>
        <p:xfrm>
          <a:off x="232117" y="4724400"/>
          <a:ext cx="8747126" cy="56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7" name="Equation" r:id="rId3" imgW="3708360" imgH="241200" progId="Equation.3">
                  <p:embed/>
                </p:oleObj>
              </mc:Choice>
              <mc:Fallback>
                <p:oleObj name="Equation" r:id="rId3" imgW="3708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17" y="4724400"/>
                        <a:ext cx="8747126" cy="56993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75" y="2057400"/>
            <a:ext cx="2136825" cy="2492963"/>
          </a:xfrm>
          <a:prstGeom prst="rect">
            <a:avLst/>
          </a:prstGeom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93337" y="1676400"/>
            <a:ext cx="43548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dirty="0" smtClean="0"/>
              <a:t>(L-L separation exercise 17)</a:t>
            </a:r>
            <a:endParaRPr lang="ru-RU" altLang="nl-NL" sz="1800" b="1" dirty="0"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2392"/>
              </p:ext>
            </p:extLst>
          </p:nvPr>
        </p:nvGraphicFramePr>
        <p:xfrm>
          <a:off x="5632141" y="1143000"/>
          <a:ext cx="23971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8" name="Equation" r:id="rId6" imgW="1015920" imgH="228600" progId="Equation.3">
                  <p:embed/>
                </p:oleObj>
              </mc:Choice>
              <mc:Fallback>
                <p:oleObj name="Equation" r:id="rId6" imgW="10159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141" y="1143000"/>
                        <a:ext cx="2397125" cy="539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48050" y="2057400"/>
            <a:ext cx="1905000" cy="2492963"/>
            <a:chOff x="348050" y="2057400"/>
            <a:chExt cx="1905000" cy="249296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50" y="2057400"/>
              <a:ext cx="1905000" cy="249296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59795" y="363184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nl-NL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nl-NL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7</a:t>
            </a:fld>
            <a:endParaRPr lang="en-US" altLang="nl-NL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28600" y="27432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(liquid) mixtures of </a:t>
            </a:r>
            <a:r>
              <a:rPr lang="en-US" altLang="nl-NL" b="1" u="sng" dirty="0">
                <a:solidFill>
                  <a:srgbClr val="C00000"/>
                </a:solidFill>
              </a:rPr>
              <a:t>neutral </a:t>
            </a:r>
            <a:r>
              <a:rPr lang="en-US" altLang="nl-NL" sz="2800" b="1" u="sng" dirty="0">
                <a:solidFill>
                  <a:srgbClr val="C00000"/>
                </a:solidFill>
              </a:rPr>
              <a:t>components</a:t>
            </a:r>
            <a:r>
              <a:rPr lang="en-US" altLang="nl-NL" b="1" u="sng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5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" y="1104363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dirty="0" smtClean="0"/>
              <a:t>Regular solution example:</a:t>
            </a:r>
            <a:endParaRPr lang="ru-RU" altLang="nl-NL" b="1" dirty="0">
              <a:cs typeface="Arial" pitchFamily="34" charset="0"/>
            </a:endParaRPr>
          </a:p>
        </p:txBody>
      </p:sp>
      <p:graphicFrame>
        <p:nvGraphicFramePr>
          <p:cNvPr id="737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40008"/>
              </p:ext>
            </p:extLst>
          </p:nvPr>
        </p:nvGraphicFramePr>
        <p:xfrm>
          <a:off x="354013" y="5534025"/>
          <a:ext cx="61817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3" name="Equation" r:id="rId3" imgW="2514600" imgH="457200" progId="Equation.3">
                  <p:embed/>
                </p:oleObj>
              </mc:Choice>
              <mc:Fallback>
                <p:oleObj name="Equation" r:id="rId3" imgW="2514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5534025"/>
                        <a:ext cx="6181725" cy="11239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708184"/>
              </p:ext>
            </p:extLst>
          </p:nvPr>
        </p:nvGraphicFramePr>
        <p:xfrm>
          <a:off x="232117" y="4724400"/>
          <a:ext cx="8747126" cy="56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4" name="Equation" r:id="rId5" imgW="3708360" imgH="241200" progId="Equation.3">
                  <p:embed/>
                </p:oleObj>
              </mc:Choice>
              <mc:Fallback>
                <p:oleObj name="Equation" r:id="rId5" imgW="3708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17" y="4724400"/>
                        <a:ext cx="8747126" cy="56993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75" y="2057400"/>
            <a:ext cx="2136825" cy="2492963"/>
          </a:xfrm>
          <a:prstGeom prst="rect">
            <a:avLst/>
          </a:prstGeom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93337" y="1676400"/>
            <a:ext cx="43548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dirty="0" smtClean="0"/>
              <a:t>(L-L separation exercise 17)</a:t>
            </a:r>
            <a:endParaRPr lang="ru-RU" altLang="nl-NL" sz="1800" b="1" dirty="0"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509368" y="5486400"/>
            <a:ext cx="240603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dirty="0" smtClean="0"/>
              <a:t>(See also </a:t>
            </a:r>
          </a:p>
          <a:p>
            <a:r>
              <a:rPr lang="en-US" altLang="nl-NL" sz="1800" dirty="0" smtClean="0"/>
              <a:t>Additional exercises I</a:t>
            </a:r>
          </a:p>
          <a:p>
            <a:r>
              <a:rPr lang="en-US" altLang="nl-NL" sz="1800" dirty="0" smtClean="0"/>
              <a:t>Exercise A4)</a:t>
            </a:r>
          </a:p>
          <a:p>
            <a:endParaRPr lang="ru-RU" altLang="nl-NL" sz="1800" b="1" dirty="0"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679760"/>
              </p:ext>
            </p:extLst>
          </p:nvPr>
        </p:nvGraphicFramePr>
        <p:xfrm>
          <a:off x="5632141" y="1143000"/>
          <a:ext cx="23971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5" name="Equation" r:id="rId8" imgW="1015920" imgH="228600" progId="Equation.3">
                  <p:embed/>
                </p:oleObj>
              </mc:Choice>
              <mc:Fallback>
                <p:oleObj name="Equation" r:id="rId8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141" y="1143000"/>
                        <a:ext cx="2397125" cy="539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022974" y="1909120"/>
            <a:ext cx="1992340" cy="2641244"/>
            <a:chOff x="6022974" y="1909120"/>
            <a:chExt cx="1992340" cy="26412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974" y="1909120"/>
              <a:ext cx="1992340" cy="264124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502758" y="3712925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nl-NL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nl-NL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8050" y="2057400"/>
            <a:ext cx="1905000" cy="2492963"/>
            <a:chOff x="348050" y="2057400"/>
            <a:chExt cx="1905000" cy="249296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50" y="2057400"/>
              <a:ext cx="1905000" cy="249296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59795" y="363184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nl-NL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nl-NL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8</a:t>
            </a:fld>
            <a:endParaRPr lang="en-US" altLang="nl-NL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28600" y="27432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(liquid) mixtures of </a:t>
            </a:r>
            <a:r>
              <a:rPr lang="en-US" altLang="nl-NL" b="1" u="sng" dirty="0">
                <a:solidFill>
                  <a:srgbClr val="C00000"/>
                </a:solidFill>
              </a:rPr>
              <a:t>neutral </a:t>
            </a:r>
            <a:r>
              <a:rPr lang="en-US" altLang="nl-NL" sz="2800" b="1" u="sng" dirty="0">
                <a:solidFill>
                  <a:srgbClr val="C00000"/>
                </a:solidFill>
              </a:rPr>
              <a:t>components</a:t>
            </a:r>
            <a:r>
              <a:rPr lang="en-US" altLang="nl-NL" b="1" u="sng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9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E949-451F-465F-9089-D136AB2E6CFF}" type="slidenum">
              <a:rPr lang="en-US" altLang="nl-NL" smtClean="0"/>
              <a:pPr/>
              <a:t>9</a:t>
            </a:fld>
            <a:endParaRPr lang="en-US" altLang="nl-N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04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1" u="sng" dirty="0">
                <a:solidFill>
                  <a:srgbClr val="C00000"/>
                </a:solidFill>
              </a:rPr>
              <a:t>Activity coefficients solutes </a:t>
            </a:r>
            <a:r>
              <a:rPr lang="en-US" altLang="nl-NL" sz="2800" b="1" u="sng" dirty="0"/>
              <a:t>electrolytic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27938</TotalTime>
  <Words>1036</Words>
  <Application>Microsoft Office PowerPoint</Application>
  <PresentationFormat>On-screen Show (4:3)</PresentationFormat>
  <Paragraphs>277</Paragraphs>
  <Slides>47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Default Design</vt:lpstr>
      <vt:lpstr>Vergelijking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IMM Radboud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 Meekes</dc:creator>
  <cp:lastModifiedBy>HM</cp:lastModifiedBy>
  <cp:revision>257</cp:revision>
  <dcterms:created xsi:type="dcterms:W3CDTF">2012-11-20T14:27:45Z</dcterms:created>
  <dcterms:modified xsi:type="dcterms:W3CDTF">2023-10-20T12:47:58Z</dcterms:modified>
</cp:coreProperties>
</file>